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6"/>
  </p:notesMasterIdLst>
  <p:sldIdLst>
    <p:sldId id="258" r:id="rId2"/>
    <p:sldId id="259" r:id="rId3"/>
    <p:sldId id="295" r:id="rId4"/>
    <p:sldId id="280" r:id="rId5"/>
    <p:sldId id="281" r:id="rId6"/>
    <p:sldId id="264" r:id="rId7"/>
    <p:sldId id="265" r:id="rId8"/>
    <p:sldId id="294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66" r:id="rId20"/>
    <p:sldId id="267" r:id="rId21"/>
    <p:sldId id="268" r:id="rId22"/>
    <p:sldId id="292" r:id="rId23"/>
    <p:sldId id="293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5B5CA-2409-4783-B8A0-6DA004386AE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942C753-0425-4636-B102-3F733E686349}">
      <dgm:prSet/>
      <dgm:spPr/>
      <dgm:t>
        <a:bodyPr/>
        <a:lstStyle/>
        <a:p>
          <a:pPr algn="ctr" rtl="0"/>
          <a:r>
            <a:rPr lang="uk-UA" b="1" i="1" dirty="0" smtClean="0"/>
            <a:t>Способи </a:t>
          </a:r>
          <a:r>
            <a:rPr lang="uk-UA" b="1" i="1" dirty="0" err="1" smtClean="0"/>
            <a:t>задання</a:t>
          </a:r>
          <a:r>
            <a:rPr lang="uk-UA" b="1" i="1" dirty="0" smtClean="0"/>
            <a:t> функції</a:t>
          </a:r>
          <a:endParaRPr lang="uk-UA" b="1" i="1" dirty="0"/>
        </a:p>
      </dgm:t>
    </dgm:pt>
    <dgm:pt modelId="{8D936C54-5EC3-4B98-8C7B-7447DABF7A69}" type="parTrans" cxnId="{53254EA5-50C7-45C2-BA2D-BC13E7261A5B}">
      <dgm:prSet/>
      <dgm:spPr/>
      <dgm:t>
        <a:bodyPr/>
        <a:lstStyle/>
        <a:p>
          <a:endParaRPr lang="ru-RU"/>
        </a:p>
      </dgm:t>
    </dgm:pt>
    <dgm:pt modelId="{B03B8E20-C099-447E-BE44-891419E1D6DC}" type="sibTrans" cxnId="{53254EA5-50C7-45C2-BA2D-BC13E7261A5B}">
      <dgm:prSet/>
      <dgm:spPr/>
      <dgm:t>
        <a:bodyPr/>
        <a:lstStyle/>
        <a:p>
          <a:endParaRPr lang="ru-RU"/>
        </a:p>
      </dgm:t>
    </dgm:pt>
    <dgm:pt modelId="{7BC27981-F73E-4DC0-B13A-9C0452ED92C8}" type="pres">
      <dgm:prSet presAssocID="{91B5B5CA-2409-4783-B8A0-6DA004386A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E9C98D-0125-46BC-858C-15B27E4CABA1}" type="pres">
      <dgm:prSet presAssocID="{B942C753-0425-4636-B102-3F733E68634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A42313-9FC4-4C6F-8410-E3B4B47523F6}" type="presOf" srcId="{91B5B5CA-2409-4783-B8A0-6DA004386AE6}" destId="{7BC27981-F73E-4DC0-B13A-9C0452ED92C8}" srcOrd="0" destOrd="0" presId="urn:microsoft.com/office/officeart/2005/8/layout/vList2"/>
    <dgm:cxn modelId="{8DA1392D-6A10-432D-BC5B-72960EF1FD2E}" type="presOf" srcId="{B942C753-0425-4636-B102-3F733E686349}" destId="{B8E9C98D-0125-46BC-858C-15B27E4CABA1}" srcOrd="0" destOrd="0" presId="urn:microsoft.com/office/officeart/2005/8/layout/vList2"/>
    <dgm:cxn modelId="{53254EA5-50C7-45C2-BA2D-BC13E7261A5B}" srcId="{91B5B5CA-2409-4783-B8A0-6DA004386AE6}" destId="{B942C753-0425-4636-B102-3F733E686349}" srcOrd="0" destOrd="0" parTransId="{8D936C54-5EC3-4B98-8C7B-7447DABF7A69}" sibTransId="{B03B8E20-C099-447E-BE44-891419E1D6DC}"/>
    <dgm:cxn modelId="{E6C64E77-0FAE-4FC4-BD9D-14E409C1F4F2}" type="presParOf" srcId="{7BC27981-F73E-4DC0-B13A-9C0452ED92C8}" destId="{B8E9C98D-0125-46BC-858C-15B27E4CABA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19BE25-2820-447B-B098-A22690B1282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C4D9D37-DDA4-4D6E-A4DB-239FAE0634E5}">
      <dgm:prSet/>
      <dgm:spPr/>
      <dgm:t>
        <a:bodyPr/>
        <a:lstStyle/>
        <a:p>
          <a:pPr rtl="0"/>
          <a:r>
            <a:rPr lang="uk-UA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ЩО ТАКЕ “ФУНКЦІЯ”?</a:t>
          </a:r>
          <a:endParaRPr lang="uk-UA" b="1" i="1" dirty="0">
            <a:solidFill>
              <a:srgbClr val="7030A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33BE62-348A-489B-B98B-0DF6EF19AF9F}" type="parTrans" cxnId="{1909026A-9C1B-4EBE-846E-AC2A9B9B8A53}">
      <dgm:prSet/>
      <dgm:spPr/>
      <dgm:t>
        <a:bodyPr/>
        <a:lstStyle/>
        <a:p>
          <a:endParaRPr lang="uk-UA"/>
        </a:p>
      </dgm:t>
    </dgm:pt>
    <dgm:pt modelId="{B34856C3-5CA4-429E-96CB-82A63625A322}" type="sibTrans" cxnId="{1909026A-9C1B-4EBE-846E-AC2A9B9B8A53}">
      <dgm:prSet/>
      <dgm:spPr/>
      <dgm:t>
        <a:bodyPr/>
        <a:lstStyle/>
        <a:p>
          <a:endParaRPr lang="uk-UA"/>
        </a:p>
      </dgm:t>
    </dgm:pt>
    <dgm:pt modelId="{0D265AB9-E1C6-473E-9EB9-84FAC12F1646}" type="pres">
      <dgm:prSet presAssocID="{1E19BE25-2820-447B-B098-A22690B1282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BA85E91-DEB9-4691-8F77-3D84F37BDF1A}" type="pres">
      <dgm:prSet presAssocID="{3C4D9D37-DDA4-4D6E-A4DB-239FAE0634E5}" presName="circle1" presStyleLbl="node1" presStyleIdx="0" presStyleCnt="1"/>
      <dgm:spPr/>
    </dgm:pt>
    <dgm:pt modelId="{5D9B06E0-C041-4AFD-B0AD-25523A56C744}" type="pres">
      <dgm:prSet presAssocID="{3C4D9D37-DDA4-4D6E-A4DB-239FAE0634E5}" presName="space" presStyleCnt="0"/>
      <dgm:spPr/>
    </dgm:pt>
    <dgm:pt modelId="{827534D5-6E12-4C7B-A3C5-CFBC44C70963}" type="pres">
      <dgm:prSet presAssocID="{3C4D9D37-DDA4-4D6E-A4DB-239FAE0634E5}" presName="rect1" presStyleLbl="alignAcc1" presStyleIdx="0" presStyleCnt="1"/>
      <dgm:spPr/>
      <dgm:t>
        <a:bodyPr/>
        <a:lstStyle/>
        <a:p>
          <a:endParaRPr lang="uk-UA"/>
        </a:p>
      </dgm:t>
    </dgm:pt>
    <dgm:pt modelId="{D3D0BE1D-97EA-4ACA-8B28-D9FF6486F4FD}" type="pres">
      <dgm:prSet presAssocID="{3C4D9D37-DDA4-4D6E-A4DB-239FAE0634E5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D74F501-277C-4836-B6E6-F46C0F55875F}" type="presOf" srcId="{3C4D9D37-DDA4-4D6E-A4DB-239FAE0634E5}" destId="{D3D0BE1D-97EA-4ACA-8B28-D9FF6486F4FD}" srcOrd="1" destOrd="0" presId="urn:microsoft.com/office/officeart/2005/8/layout/target3"/>
    <dgm:cxn modelId="{1909026A-9C1B-4EBE-846E-AC2A9B9B8A53}" srcId="{1E19BE25-2820-447B-B098-A22690B12820}" destId="{3C4D9D37-DDA4-4D6E-A4DB-239FAE0634E5}" srcOrd="0" destOrd="0" parTransId="{B533BE62-348A-489B-B98B-0DF6EF19AF9F}" sibTransId="{B34856C3-5CA4-429E-96CB-82A63625A322}"/>
    <dgm:cxn modelId="{9E8735DA-7D40-4B1E-A97B-68FE8A23319A}" type="presOf" srcId="{3C4D9D37-DDA4-4D6E-A4DB-239FAE0634E5}" destId="{827534D5-6E12-4C7B-A3C5-CFBC44C70963}" srcOrd="0" destOrd="0" presId="urn:microsoft.com/office/officeart/2005/8/layout/target3"/>
    <dgm:cxn modelId="{85EFEDF4-386C-4F36-8F6E-3EF92F375EE5}" type="presOf" srcId="{1E19BE25-2820-447B-B098-A22690B12820}" destId="{0D265AB9-E1C6-473E-9EB9-84FAC12F1646}" srcOrd="0" destOrd="0" presId="urn:microsoft.com/office/officeart/2005/8/layout/target3"/>
    <dgm:cxn modelId="{20B739FF-9DF8-4553-A5A8-BA1C264AFCBB}" type="presParOf" srcId="{0D265AB9-E1C6-473E-9EB9-84FAC12F1646}" destId="{7BA85E91-DEB9-4691-8F77-3D84F37BDF1A}" srcOrd="0" destOrd="0" presId="urn:microsoft.com/office/officeart/2005/8/layout/target3"/>
    <dgm:cxn modelId="{00A25E5D-A4C4-41B8-9B42-E4BF2C159B65}" type="presParOf" srcId="{0D265AB9-E1C6-473E-9EB9-84FAC12F1646}" destId="{5D9B06E0-C041-4AFD-B0AD-25523A56C744}" srcOrd="1" destOrd="0" presId="urn:microsoft.com/office/officeart/2005/8/layout/target3"/>
    <dgm:cxn modelId="{48216478-0416-4B59-9578-5AB7A599EA3C}" type="presParOf" srcId="{0D265AB9-E1C6-473E-9EB9-84FAC12F1646}" destId="{827534D5-6E12-4C7B-A3C5-CFBC44C70963}" srcOrd="2" destOrd="0" presId="urn:microsoft.com/office/officeart/2005/8/layout/target3"/>
    <dgm:cxn modelId="{CC8306E7-CA13-479C-827E-DC69CCBCCA72}" type="presParOf" srcId="{0D265AB9-E1C6-473E-9EB9-84FAC12F1646}" destId="{D3D0BE1D-97EA-4ACA-8B28-D9FF6486F4F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E9C98D-0125-46BC-858C-15B27E4CABA1}">
      <dsp:nvSpPr>
        <dsp:cNvPr id="0" name=""/>
        <dsp:cNvSpPr/>
      </dsp:nvSpPr>
      <dsp:spPr>
        <a:xfrm>
          <a:off x="0" y="20818"/>
          <a:ext cx="8069919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b="1" i="1" kern="1200" dirty="0" smtClean="0"/>
            <a:t>Способи </a:t>
          </a:r>
          <a:r>
            <a:rPr lang="uk-UA" sz="6500" b="1" i="1" kern="1200" dirty="0" err="1" smtClean="0"/>
            <a:t>задання</a:t>
          </a:r>
          <a:r>
            <a:rPr lang="uk-UA" sz="6500" b="1" i="1" kern="1200" dirty="0" smtClean="0"/>
            <a:t> функції</a:t>
          </a:r>
          <a:endParaRPr lang="uk-UA" sz="6500" b="1" i="1" kern="1200" dirty="0"/>
        </a:p>
      </dsp:txBody>
      <dsp:txXfrm>
        <a:off x="0" y="20818"/>
        <a:ext cx="8069919" cy="25857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A85E91-DEB9-4691-8F77-3D84F37BDF1A}">
      <dsp:nvSpPr>
        <dsp:cNvPr id="0" name=""/>
        <dsp:cNvSpPr/>
      </dsp:nvSpPr>
      <dsp:spPr>
        <a:xfrm>
          <a:off x="0" y="0"/>
          <a:ext cx="1357322" cy="135732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7534D5-6E12-4C7B-A3C5-CFBC44C70963}">
      <dsp:nvSpPr>
        <dsp:cNvPr id="0" name=""/>
        <dsp:cNvSpPr/>
      </dsp:nvSpPr>
      <dsp:spPr>
        <a:xfrm>
          <a:off x="678661" y="0"/>
          <a:ext cx="7627139" cy="13573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0" b="1" i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ЩО ТАКЕ “ФУНКЦІЯ”?</a:t>
          </a:r>
          <a:endParaRPr lang="uk-UA" sz="5000" b="1" i="1" kern="1200" dirty="0">
            <a:solidFill>
              <a:srgbClr val="7030A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78661" y="0"/>
        <a:ext cx="7627139" cy="1357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75A90-6E40-4B87-A1B7-FF9684E27199}" type="datetimeFigureOut">
              <a:rPr lang="uk-UA" smtClean="0"/>
              <a:pPr/>
              <a:t>25.01.2015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C6B56-1F07-4417-9E1F-2A214F132685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err="1" smtClean="0"/>
              <a:t>Вч</a:t>
            </a:r>
            <a:r>
              <a:rPr lang="uk-UA" dirty="0" smtClean="0"/>
              <a:t>. Цупко Г.М.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C6B56-1F07-4417-9E1F-2A214F132685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44475"/>
            <a:ext cx="838835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43CD6C44-30A0-4774-9E90-AB75BF295E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37636" y="1176880"/>
          <a:ext cx="8069919" cy="262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581128"/>
            <a:ext cx="7854696" cy="1785950"/>
          </a:xfrm>
          <a:blipFill>
            <a:blip r:embed="rId7" cstate="print"/>
            <a:tile tx="0" ty="0" sx="100000" sy="100000" flip="none" algn="tl"/>
          </a:blipFill>
        </p:spPr>
        <p:txBody>
          <a:bodyPr>
            <a:normAutofit fontScale="62500" lnSpcReduction="20000"/>
          </a:bodyPr>
          <a:lstStyle/>
          <a:p>
            <a:pPr algn="ctr"/>
            <a:r>
              <a:rPr lang="uk-UA" sz="4800" dirty="0" smtClean="0"/>
              <a:t>Методична розробка уроку алгебра, 7 клас</a:t>
            </a:r>
          </a:p>
          <a:p>
            <a:pPr algn="ctr"/>
            <a:r>
              <a:rPr lang="uk-UA" sz="4800" dirty="0" smtClean="0"/>
              <a:t>Підготувала вчитель математики Артемівської ЗШ І-ІІ ступенів №4</a:t>
            </a:r>
          </a:p>
          <a:p>
            <a:pPr algn="ctr"/>
            <a:r>
              <a:rPr lang="uk-UA" sz="4800" dirty="0" smtClean="0"/>
              <a:t>Крупка Наталя Володимирівна</a:t>
            </a:r>
            <a:endParaRPr lang="uk-UA" sz="4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971550" y="981075"/>
            <a:ext cx="2952750" cy="519113"/>
          </a:xfrm>
          <a:prstGeom prst="rect">
            <a:avLst/>
          </a:prstGeom>
          <a:solidFill>
            <a:srgbClr val="99FF99">
              <a:alpha val="5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0066FF"/>
                </a:solidFill>
              </a:rPr>
              <a:t>  у = </a:t>
            </a:r>
          </a:p>
        </p:txBody>
      </p:sp>
      <p:graphicFrame>
        <p:nvGraphicFramePr>
          <p:cNvPr id="40020" name="Group 84"/>
          <p:cNvGraphicFramePr>
            <a:graphicFrameLocks noGrp="1"/>
          </p:cNvGraphicFramePr>
          <p:nvPr/>
        </p:nvGraphicFramePr>
        <p:xfrm>
          <a:off x="684213" y="3068638"/>
          <a:ext cx="7416800" cy="1584326"/>
        </p:xfrm>
        <a:graphic>
          <a:graphicData uri="http://schemas.openxmlformats.org/drawingml/2006/table">
            <a:tbl>
              <a:tblPr/>
              <a:tblGrid>
                <a:gridCol w="1214437"/>
                <a:gridCol w="1212850"/>
                <a:gridCol w="1214438"/>
                <a:gridCol w="1901825"/>
                <a:gridCol w="18732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x</a:t>
                      </a: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а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y</a:t>
                      </a:r>
                      <a:endParaRPr kumimoji="0" lang="ru-RU" sz="3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008" name="Rectangle 7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40014" name="Rectangle 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 sz="1800" b="0">
              <a:latin typeface="Arial" charset="0"/>
            </a:endParaRPr>
          </a:p>
        </p:txBody>
      </p:sp>
      <p:pic>
        <p:nvPicPr>
          <p:cNvPr id="40013" name="Picture 7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5" y="981075"/>
            <a:ext cx="1076325" cy="495300"/>
          </a:xfrm>
          <a:prstGeom prst="rect">
            <a:avLst/>
          </a:prstGeom>
          <a:noFill/>
        </p:spPr>
      </p:pic>
      <p:sp>
        <p:nvSpPr>
          <p:cNvPr id="40015" name="Rectangle 79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 sz="1800" b="0">
              <a:latin typeface="Arial" charset="0"/>
            </a:endParaRPr>
          </a:p>
        </p:txBody>
      </p:sp>
      <p:sp>
        <p:nvSpPr>
          <p:cNvPr id="40022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 sz="1800" b="0">
              <a:latin typeface="Arial" charset="0"/>
            </a:endParaRPr>
          </a:p>
        </p:txBody>
      </p:sp>
      <p:pic>
        <p:nvPicPr>
          <p:cNvPr id="40021" name="Picture 8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463" y="4005263"/>
            <a:ext cx="1114425" cy="495300"/>
          </a:xfrm>
          <a:prstGeom prst="rect">
            <a:avLst/>
          </a:prstGeom>
          <a:noFill/>
        </p:spPr>
      </p:pic>
      <p:sp>
        <p:nvSpPr>
          <p:cNvPr id="40023" name="Rectangle 87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 sz="1800" b="0">
              <a:latin typeface="Arial" charset="0"/>
            </a:endParaRPr>
          </a:p>
        </p:txBody>
      </p:sp>
      <p:sp>
        <p:nvSpPr>
          <p:cNvPr id="4002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 sz="1800" b="0">
              <a:latin typeface="Arial" charset="0"/>
            </a:endParaRPr>
          </a:p>
        </p:txBody>
      </p:sp>
      <p:pic>
        <p:nvPicPr>
          <p:cNvPr id="40024" name="Picture 8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25" y="4005263"/>
            <a:ext cx="1666875" cy="495300"/>
          </a:xfrm>
          <a:prstGeom prst="rect">
            <a:avLst/>
          </a:prstGeom>
          <a:noFill/>
        </p:spPr>
      </p:pic>
      <p:sp>
        <p:nvSpPr>
          <p:cNvPr id="40028" name="Text Box 92"/>
          <p:cNvSpPr txBox="1">
            <a:spLocks noChangeArrowheads="1"/>
          </p:cNvSpPr>
          <p:nvPr/>
        </p:nvSpPr>
        <p:spPr bwMode="auto">
          <a:xfrm>
            <a:off x="663575" y="203200"/>
            <a:ext cx="2503891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Приклад </a:t>
            </a:r>
            <a:r>
              <a:rPr lang="ru-RU" sz="3600" dirty="0">
                <a:solidFill>
                  <a:srgbClr val="FF0000"/>
                </a:solidFill>
              </a:rPr>
              <a:t>2.</a:t>
            </a:r>
          </a:p>
        </p:txBody>
      </p:sp>
      <p:sp>
        <p:nvSpPr>
          <p:cNvPr id="40029" name="Text Box 93"/>
          <p:cNvSpPr txBox="1">
            <a:spLocks noChangeArrowheads="1"/>
          </p:cNvSpPr>
          <p:nvPr/>
        </p:nvSpPr>
        <p:spPr bwMode="auto">
          <a:xfrm>
            <a:off x="900113" y="1773238"/>
            <a:ext cx="61137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 err="1" smtClean="0"/>
              <a:t>Результати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обчислень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зручно</a:t>
            </a:r>
            <a:endParaRPr lang="ru-RU" sz="3200" b="1" dirty="0"/>
          </a:p>
          <a:p>
            <a:r>
              <a:rPr lang="ru-RU" sz="3200" b="1" dirty="0"/>
              <a:t> </a:t>
            </a:r>
            <a:r>
              <a:rPr lang="ru-RU" sz="3200" b="1" dirty="0" err="1" smtClean="0"/>
              <a:t>записувати</a:t>
            </a:r>
            <a:r>
              <a:rPr lang="ru-RU" sz="3200" b="1" dirty="0" smtClean="0"/>
              <a:t> у </a:t>
            </a:r>
            <a:r>
              <a:rPr lang="ru-RU" sz="3200" b="1" dirty="0" err="1" smtClean="0"/>
              <a:t>таблицю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3600" b="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Знаходження</a:t>
            </a:r>
            <a:r>
              <a:rPr lang="ru-RU" sz="3600" b="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ru-RU" sz="3600" b="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значень</a:t>
            </a:r>
            <a:r>
              <a:rPr lang="ru-RU" sz="3600" b="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аргументу</a:t>
            </a:r>
            <a:r>
              <a:rPr lang="ru-RU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.</a:t>
            </a:r>
            <a:endParaRPr lang="ru-RU" sz="3200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11188" y="2133600"/>
            <a:ext cx="8137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uk-UA" sz="1800" b="0">
              <a:latin typeface="Arial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0" y="836712"/>
            <a:ext cx="9144000" cy="64633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Формула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дозволяє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знаходити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значення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аргументу </a:t>
            </a:r>
            <a:r>
              <a:rPr lang="ru-RU" sz="4000" b="1" dirty="0" err="1">
                <a:solidFill>
                  <a:srgbClr val="000000"/>
                </a:solidFill>
                <a:latin typeface="Arial" charset="0"/>
              </a:rPr>
              <a:t>х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, зная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значення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функції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4000" b="1" dirty="0">
                <a:solidFill>
                  <a:srgbClr val="000000"/>
                </a:solidFill>
                <a:latin typeface="Arial" charset="0"/>
              </a:rPr>
              <a:t>у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FF0000"/>
                </a:solidFill>
              </a:rPr>
              <a:t>Приклад </a:t>
            </a:r>
            <a:r>
              <a:rPr lang="ru-RU" sz="3600" b="1" dirty="0">
                <a:solidFill>
                  <a:srgbClr val="FF0000"/>
                </a:solidFill>
              </a:rPr>
              <a:t>3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 :    </a:t>
            </a:r>
            <a:r>
              <a:rPr lang="ru-RU" sz="4000" b="1" dirty="0">
                <a:solidFill>
                  <a:srgbClr val="000000"/>
                </a:solidFill>
                <a:latin typeface="Arial" charset="0"/>
              </a:rPr>
              <a:t>у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 = 12х – 3,6</a:t>
            </a:r>
          </a:p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якому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значенні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Arial" charset="0"/>
              </a:rPr>
              <a:t>х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значення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у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дорівнює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2,4? </a:t>
            </a:r>
          </a:p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                     2,4 = 12х – 3,6     </a:t>
            </a:r>
          </a:p>
          <a:p>
            <a:pPr>
              <a:spcBef>
                <a:spcPct val="50000"/>
              </a:spcBef>
            </a:pP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Отримали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рівність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зі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змінною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. Як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воно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charset="0"/>
              </a:rPr>
              <a:t>називається</a:t>
            </a:r>
            <a:r>
              <a:rPr lang="ru-RU" sz="2800" b="1" dirty="0" smtClean="0">
                <a:solidFill>
                  <a:srgbClr val="000000"/>
                </a:solidFill>
                <a:latin typeface="Arial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ru-RU" sz="2800" dirty="0" smtClean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ru-RU" sz="2800" dirty="0" smtClean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ru-RU" sz="32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ChangeArrowheads="1"/>
          </p:cNvSpPr>
          <p:nvPr/>
        </p:nvSpPr>
        <p:spPr bwMode="auto">
          <a:xfrm>
            <a:off x="0" y="1052513"/>
            <a:ext cx="7793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ru-RU" sz="3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Функція</a:t>
            </a:r>
            <a:r>
              <a:rPr lang="ru-RU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задана </a:t>
            </a:r>
            <a:r>
              <a:rPr lang="ru-RU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формулою</a:t>
            </a:r>
            <a:r>
              <a:rPr lang="ru-RU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4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6325" name="Object 4"/>
          <p:cNvGraphicFramePr>
            <a:graphicFrameLocks noChangeAspect="1"/>
          </p:cNvGraphicFramePr>
          <p:nvPr/>
        </p:nvGraphicFramePr>
        <p:xfrm>
          <a:off x="6084888" y="908050"/>
          <a:ext cx="1524000" cy="1349375"/>
        </p:xfrm>
        <a:graphic>
          <a:graphicData uri="http://schemas.openxmlformats.org/presentationml/2006/ole">
            <p:oleObj spid="_x0000_s1026" name="Equation" r:id="rId3" imgW="444307" imgH="393529" progId="">
              <p:embed/>
            </p:oleObj>
          </a:graphicData>
        </a:graphic>
      </p:graphicFrame>
      <p:graphicFrame>
        <p:nvGraphicFramePr>
          <p:cNvPr id="9425" name="Group 209"/>
          <p:cNvGraphicFramePr>
            <a:graphicFrameLocks noGrp="1"/>
          </p:cNvGraphicFramePr>
          <p:nvPr>
            <p:ph idx="1"/>
          </p:nvPr>
        </p:nvGraphicFramePr>
        <p:xfrm>
          <a:off x="395288" y="4292600"/>
          <a:ext cx="7912100" cy="1370013"/>
        </p:xfrm>
        <a:graphic>
          <a:graphicData uri="http://schemas.openxmlformats.org/drawingml/2006/table">
            <a:tbl>
              <a:tblPr/>
              <a:tblGrid>
                <a:gridCol w="1130300"/>
                <a:gridCol w="1130300"/>
                <a:gridCol w="1130300"/>
                <a:gridCol w="1130300"/>
                <a:gridCol w="1130300"/>
                <a:gridCol w="1130300"/>
                <a:gridCol w="11303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8698"/>
                    </a:solidFill>
                  </a:tcPr>
                </a:tc>
              </a:tr>
            </a:tbl>
          </a:graphicData>
        </a:graphic>
      </p:graphicFrame>
      <p:sp>
        <p:nvSpPr>
          <p:cNvPr id="9434" name="Text Box 218"/>
          <p:cNvSpPr txBox="1">
            <a:spLocks noChangeArrowheads="1"/>
          </p:cNvSpPr>
          <p:nvPr/>
        </p:nvSpPr>
        <p:spPr bwMode="auto">
          <a:xfrm>
            <a:off x="1835150" y="5013325"/>
            <a:ext cx="506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0066FF"/>
                </a:solidFill>
                <a:latin typeface="Tahoma" pitchFamily="34" charset="0"/>
              </a:rPr>
              <a:t>-3</a:t>
            </a:r>
          </a:p>
        </p:txBody>
      </p:sp>
      <p:sp>
        <p:nvSpPr>
          <p:cNvPr id="9435" name="Text Box 219"/>
          <p:cNvSpPr txBox="1">
            <a:spLocks noChangeArrowheads="1"/>
          </p:cNvSpPr>
          <p:nvPr/>
        </p:nvSpPr>
        <p:spPr bwMode="auto">
          <a:xfrm>
            <a:off x="2987675" y="5084763"/>
            <a:ext cx="506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0066FF"/>
                </a:solidFill>
                <a:latin typeface="Tahoma" pitchFamily="34" charset="0"/>
              </a:rPr>
              <a:t>-5</a:t>
            </a:r>
          </a:p>
        </p:txBody>
      </p:sp>
      <p:sp>
        <p:nvSpPr>
          <p:cNvPr id="9436" name="Text Box 220"/>
          <p:cNvSpPr txBox="1">
            <a:spLocks noChangeArrowheads="1"/>
          </p:cNvSpPr>
          <p:nvPr/>
        </p:nvSpPr>
        <p:spPr bwMode="auto">
          <a:xfrm>
            <a:off x="4067175" y="5013325"/>
            <a:ext cx="7000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0066FF"/>
                </a:solidFill>
                <a:latin typeface="Tahoma" pitchFamily="34" charset="0"/>
              </a:rPr>
              <a:t>-15</a:t>
            </a:r>
          </a:p>
        </p:txBody>
      </p:sp>
      <p:sp>
        <p:nvSpPr>
          <p:cNvPr id="9437" name="Text Box 221"/>
          <p:cNvSpPr txBox="1">
            <a:spLocks noChangeArrowheads="1"/>
          </p:cNvSpPr>
          <p:nvPr/>
        </p:nvSpPr>
        <p:spPr bwMode="auto">
          <a:xfrm>
            <a:off x="5148263" y="5084763"/>
            <a:ext cx="571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0066FF"/>
                </a:solidFill>
                <a:latin typeface="Tahoma" pitchFamily="34" charset="0"/>
              </a:rPr>
              <a:t>15</a:t>
            </a:r>
          </a:p>
        </p:txBody>
      </p:sp>
      <p:sp>
        <p:nvSpPr>
          <p:cNvPr id="9438" name="Text Box 222"/>
          <p:cNvSpPr txBox="1">
            <a:spLocks noChangeArrowheads="1"/>
          </p:cNvSpPr>
          <p:nvPr/>
        </p:nvSpPr>
        <p:spPr bwMode="auto">
          <a:xfrm>
            <a:off x="6443663" y="5013325"/>
            <a:ext cx="377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0066FF"/>
                </a:solidFill>
                <a:latin typeface="Tahoma" pitchFamily="34" charset="0"/>
              </a:rPr>
              <a:t>5</a:t>
            </a:r>
          </a:p>
        </p:txBody>
      </p:sp>
      <p:sp>
        <p:nvSpPr>
          <p:cNvPr id="9439" name="Text Box 223"/>
          <p:cNvSpPr txBox="1">
            <a:spLocks noChangeArrowheads="1"/>
          </p:cNvSpPr>
          <p:nvPr/>
        </p:nvSpPr>
        <p:spPr bwMode="auto">
          <a:xfrm>
            <a:off x="7451725" y="5084763"/>
            <a:ext cx="377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0">
                <a:solidFill>
                  <a:srgbClr val="0066FF"/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56354" name="Text Box 5"/>
          <p:cNvSpPr txBox="1">
            <a:spLocks noChangeArrowheads="1"/>
          </p:cNvSpPr>
          <p:nvPr/>
        </p:nvSpPr>
        <p:spPr bwMode="auto">
          <a:xfrm>
            <a:off x="179388" y="2349500"/>
            <a:ext cx="86534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У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таблиці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вказані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значення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аргументу. </a:t>
            </a:r>
            <a:endParaRPr lang="ru-RU" sz="2800" b="0" dirty="0">
              <a:solidFill>
                <a:srgbClr val="0066FF"/>
              </a:solidFill>
              <a:cs typeface="Times New Roman" pitchFamily="18" charset="0"/>
            </a:endParaRPr>
          </a:p>
          <a:p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Заповнити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таблицю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,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обчислив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відповідні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значення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0066FF"/>
                </a:solidFill>
                <a:cs typeface="Times New Roman" pitchFamily="18" charset="0"/>
              </a:rPr>
              <a:t>функції</a:t>
            </a:r>
            <a:r>
              <a:rPr lang="ru-RU" sz="2800" b="0" dirty="0" smtClean="0">
                <a:solidFill>
                  <a:srgbClr val="0066FF"/>
                </a:solidFill>
                <a:cs typeface="Times New Roman" pitchFamily="18" charset="0"/>
              </a:rPr>
              <a:t>:</a:t>
            </a:r>
            <a:endParaRPr lang="ru-RU" sz="2800" b="0" dirty="0">
              <a:solidFill>
                <a:srgbClr val="0066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4" grpId="0"/>
      <p:bldP spid="9435" grpId="0"/>
      <p:bldP spid="9436" grpId="0"/>
      <p:bldP spid="9437" grpId="0"/>
      <p:bldP spid="9438" grpId="0"/>
      <p:bldP spid="94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4"/>
          <p:cNvSpPr>
            <a:spLocks noChangeArrowheads="1" noChangeShapeType="1" noTextEdit="1"/>
          </p:cNvSpPr>
          <p:nvPr/>
        </p:nvSpPr>
        <p:spPr bwMode="auto">
          <a:xfrm>
            <a:off x="323850" y="908050"/>
            <a:ext cx="8496300" cy="4752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Гімнастика</a:t>
            </a:r>
            <a:endParaRPr lang="uk-UA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  <a:p>
            <a:pPr algn="ctr"/>
            <a:r>
              <a:rPr lang="uk-UA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для</a:t>
            </a:r>
          </a:p>
          <a:p>
            <a:pPr algn="ctr"/>
            <a:r>
              <a:rPr lang="uk-UA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очей</a:t>
            </a:r>
            <a:endParaRPr lang="uk-UA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1116013" y="188913"/>
            <a:ext cx="6769100" cy="6480175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900113" y="3213100"/>
            <a:ext cx="360362" cy="3603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 rot="-3931340">
            <a:off x="7740651" y="3141662"/>
            <a:ext cx="360362" cy="3603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-0.03376 C 0.00869 -0.07237 -0.00347 -0.12717 0.01893 -0.15861 C 0.0231 -0.17364 0.029 -0.18451 0.03646 -0.19653 C 0.04011 -0.20231 0.04132 -0.20948 0.04445 -0.21572 C 0.04775 -0.23353 0.0533 -0.23977 0.06025 -0.25364 C 0.06389 -0.26867 0.07448 -0.27676 0.08247 -0.2874 C 0.08612 -0.30266 0.08438 -0.3015 0.09514 -0.30867 C 0.09723 -0.31723 0.10139 -0.32486 0.10782 -0.32763 C 0.11389 -0.33526 0.11025 -0.33017 0.11737 -0.34451 C 0.11823 -0.34636 0.12066 -0.3459 0.12223 -0.34659 C 0.12813 -0.34936 0.12622 -0.34821 0.13178 -0.35306 C 0.13542 -0.36046 0.1382 -0.36301 0.14445 -0.36578 C 0.14844 -0.37387 0.15139 -0.38474 0.15712 -0.39098 C 0.1625 -0.39676 0.17292 -0.39676 0.17935 -0.39954 C 0.1823 -0.40231 0.18525 -0.40647 0.18889 -0.40809 C 0.19046 -0.40879 0.19219 -0.40902 0.19358 -0.41017 C 0.2 -0.4148 0.20435 -0.4222 0.21112 -0.42497 C 0.22205 -0.43445 0.21685 -0.43168 0.22518 -0.43538 C 0.23334 -0.44301 0.22674 -0.43815 0.23959 -0.44185 C 0.25174 -0.44532 0.26198 -0.45041 0.27448 -0.45249 C 0.28542 -0.45711 0.29462 -0.45919 0.30625 -0.46081 C 0.31632 -0.46405 0.31007 -0.46173 0.32223 -0.46728 C 0.32535 -0.46867 0.33178 -0.47145 0.33178 -0.47121 C 0.35869 -0.47075 0.3856 -0.47121 0.41268 -0.46936 C 0.42275 -0.46867 0.42744 -0.46081 0.43629 -0.45873 C 0.4566 -0.45387 0.47639 -0.45133 0.49671 -0.44809 C 0.50504 -0.44439 0.51077 -0.43931 0.51875 -0.43538 C 0.52553 -0.42705 0.53299 -0.42474 0.54115 -0.42058 C 0.54549 -0.41503 0.5507 -0.41318 0.55539 -0.40809 C 0.56164 -0.40139 0.56685 -0.39769 0.57448 -0.3933 C 0.57935 -0.39029 0.58872 -0.38266 0.58872 -0.38243 C 0.59341 -0.3741 0.59584 -0.3711 0.60313 -0.36786 C 0.6066 -0.3533 0.60139 -0.37017 0.61424 -0.35306 C 0.62362 -0.34058 0.62014 -0.34659 0.62535 -0.33619 C 0.62587 -0.33341 0.62518 -0.32948 0.62691 -0.32763 C 0.62952 -0.32462 0.63646 -0.32347 0.63646 -0.32324 C 0.64115 -0.31699 0.64428 -0.31353 0.6507 -0.31075 C 0.66007 -0.29827 0.6566 -0.30428 0.66181 -0.29387 C 0.66389 -0.28208 0.66823 -0.28 0.67292 -0.27052 C 0.67431 -0.26798 0.67483 -0.26474 0.67622 -0.2622 C 0.67848 -0.25827 0.68403 -0.25156 0.68403 -0.25133 C 0.68577 -0.24462 0.69202 -0.2326 0.69202 -0.23237 C 0.6941 -0.22428 0.69514 -0.21318 0.7 -0.20717 C 0.70209 -0.19908 0.70417 -0.19699 0.70955 -0.19237 C 0.71441 -0.18358 0.7165 -0.17526 0.71893 -0.16486 C 0.725 -0.13965 0.73021 -0.11399 0.73646 -0.08879 C 0.73091 -0.06636 0.73907 -0.03861 0.74445 -0.01688 C 0.74671 0.01896 0.74757 0.02173 0.74445 0.06775 C 0.74393 0.07653 0.74011 0.08462 0.73803 0.09295 C 0.73507 0.10497 0.73316 0.11699 0.73004 0.12902 C 0.72674 0.14196 0.72483 0.15792 0.71893 0.16902 C 0.71719 0.17618 0.71494 0.18058 0.71112 0.18613 C 0.7099 0.19399 0.70747 0.20139 0.70625 0.20925 C 0.70573 0.21272 0.70591 0.21665 0.70469 0.21988 C 0.70365 0.22243 0.70157 0.22405 0.7 0.22613 C 0.69775 0.23584 0.69132 0.24647 0.6856 0.25364 C 0.68195 0.26913 0.67639 0.28046 0.66823 0.29179 C 0.66511 0.30451 0.66146 0.30543 0.65226 0.30867 C 0.64914 0.30983 0.64289 0.31283 0.64289 0.31306 C 0.63785 0.31931 0.63803 0.33087 0.63178 0.33618 C 0.62344 0.34335 0.6191 0.35306 0.60955 0.35722 C 0.60139 0.3674 0.59688 0.37988 0.5856 0.38474 C 0.58282 0.38728 0.58073 0.39098 0.57778 0.39329 C 0.57414 0.39607 0.56997 0.39699 0.56667 0.39954 C 0.56476 0.40069 0.5632 0.40208 0.56164 0.4037 C 0.5606 0.40486 0.5599 0.40694 0.55851 0.40809 C 0.55469 0.41133 0.54896 0.41433 0.54445 0.41642 C 0.53178 0.43329 0.50191 0.44277 0.48386 0.44601 C 0.47553 0.45179 0.4665 0.45988 0.45712 0.46289 C 0.42691 0.47283 0.39289 0.46728 0.36181 0.46936 C 0.35174 0.46867 0.34185 0.46844 0.33178 0.46728 C 0.32952 0.46705 0.31632 0.46104 0.3158 0.46081 C 0.31129 0.45873 0.30625 0.45942 0.30157 0.45873 C 0.2974 0.45734 0.29254 0.4578 0.28889 0.45457 C 0.28733 0.45318 0.28577 0.45133 0.28403 0.45017 C 0.27014 0.44208 0.25296 0.43815 0.23803 0.43329 C 0.22917 0.42728 0.22049 0.42266 0.21112 0.4185 C 0.20487 0.41064 0.19549 0.40879 0.18733 0.40578 C 0.18073 0.4 0.17483 0.39584 0.16823 0.39098 C 0.16129 0.38566 0.15643 0.37965 0.14914 0.37618 C 0.14566 0.37156 0.1415 0.36832 0.13803 0.3637 C 0.13073 0.35399 0.13959 0.35931 0.13004 0.35514 C 0.12813 0.35144 0.12553 0.34844 0.12379 0.34451 C 0.12084 0.3378 0.12431 0.3385 0.11893 0.3341 C 0.11754 0.33295 0.1158 0.33272 0.11424 0.33179 C 0.1125 0.33064 0.11112 0.32902 0.10955 0.32763 C 0.10678 0.31769 0.10226 0.31121 0.09514 0.30659 C 0.09132 0.2985 0.0875 0.29688 0.08091 0.29387 C 0.07483 0.28116 0.07761 0.26775 0.06511 0.2622 C 0.05973 0.25734 0.05695 0.25133 0.05226 0.24532 C 0.04983 0.23237 0.04827 0.22289 0.04115 0.21341 C 0.03959 0.20509 0.03664 0.18381 0.03334 0.17757 C 0.03021 0.17179 0.02674 0.1667 0.02379 0.16069 C 0.02153 0.15121 0.01997 0.1415 0.0158 0.13318 C 0.0125 0.11538 0.0125 0.09803 0.00469 0.08254 C 0.00244 0.06983 0.00382 0.07653 -4.72222E-6 0.06127 C -0.00052 0.05919 -0.00156 0.05503 -0.00156 0.05526 C -4.72222E-6 0.00277 -4.72222E-6 0.02104 -4.72222E-6 4.62428E-7 " pathEditMode="relative" rAng="0" ptsTypes="fffffffffffffffffffffffffffffffffffffffffffffffffffffffffffffffffffffffffffffffffffffffffffffffffA">
                                      <p:cBhvr>
                                        <p:cTn id="19" dur="3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6821E-6 C -0.00659 -0.03768 0.00591 -0.09364 -0.01684 -0.1237 C -0.02048 -0.13896 -0.02673 -0.14936 -0.03507 -0.16208 C -0.03837 -0.16716 -0.03923 -0.1741 -0.04218 -0.18081 C -0.04531 -0.19815 -0.05087 -0.20485 -0.05833 -0.21849 C -0.06198 -0.2326 -0.07239 -0.24162 -0.08021 -0.25248 C -0.08437 -0.26751 -0.08316 -0.2652 -0.09305 -0.27329 C -0.09583 -0.28115 -0.09948 -0.28855 -0.10677 -0.29202 C -0.1125 -0.29919 -0.10885 -0.29479 -0.11597 -0.30844 C -0.11666 -0.31075 -0.11944 -0.30867 -0.12083 -0.31052 C -0.12656 -0.31352 -0.12517 -0.3126 -0.12986 -0.31722 C -0.13403 -0.3237 -0.13663 -0.32786 -0.14305 -0.33017 C -0.14739 -0.3378 -0.15069 -0.3482 -0.15555 -0.35491 C -0.16111 -0.36046 -0.17239 -0.36092 -0.17864 -0.363 C -0.18142 -0.36508 -0.18385 -0.36925 -0.18767 -0.37225 C -0.18975 -0.37179 -0.19097 -0.37318 -0.19271 -0.3741 C -0.1993 -0.3778 -0.20364 -0.38589 -0.21059 -0.38844 C -0.22153 -0.39792 -0.21666 -0.39468 -0.22465 -0.39907 C -0.23316 -0.40555 -0.22621 -0.40138 -0.23923 -0.40416 C -0.25121 -0.40809 -0.26198 -0.41318 -0.27465 -0.41503 C -0.28489 -0.42034 -0.29444 -0.42266 -0.30607 -0.42358 C -0.31632 -0.42659 -0.31007 -0.42427 -0.32257 -0.43052 C -0.32534 -0.43144 -0.33229 -0.43422 -0.33177 -0.43422 C -0.35937 -0.43375 -0.38646 -0.43375 -0.41319 -0.43237 C -0.42343 -0.43144 -0.4283 -0.42381 -0.4368 -0.42173 C -0.45764 -0.41664 -0.4776 -0.41387 -0.49774 -0.41109 C -0.50642 -0.40809 -0.51215 -0.40231 -0.52066 -0.39884 C -0.52708 -0.39029 -0.53455 -0.38797 -0.54271 -0.38358 C -0.54722 -0.37896 -0.55243 -0.37688 -0.55659 -0.37225 C -0.56371 -0.36462 -0.56857 -0.36162 -0.57604 -0.35699 C -0.58055 -0.35422 -0.59028 -0.34635 -0.59062 -0.34589 C -0.59566 -0.3378 -0.59739 -0.33572 -0.60573 -0.33156 C -0.60885 -0.31722 -0.60295 -0.33318 -0.61684 -0.31722 C -0.62587 -0.30427 -0.62205 -0.31029 -0.6276 -0.30034 C -0.62847 -0.29711 -0.62743 -0.29341 -0.62899 -0.29202 C -0.63177 -0.28855 -0.63889 -0.28716 -0.63923 -0.2874 C -0.64323 -0.28069 -0.6467 -0.27768 -0.65312 -0.27491 C -0.66267 -0.26289 -0.65937 -0.2689 -0.66389 -0.25803 C -0.66632 -0.2467 -0.67014 -0.24508 -0.67587 -0.23491 C -0.67691 -0.2326 -0.6776 -0.22913 -0.67882 -0.22682 C -0.6809 -0.22219 -0.68646 -0.21664 -0.68593 -0.21618 C -0.68819 -0.20925 -0.69427 -0.19768 -0.69514 -0.19768 C -0.69705 -0.19005 -0.69757 -0.17849 -0.70278 -0.17179 C -0.70451 -0.16393 -0.70712 -0.16208 -0.71198 -0.15768 C -0.71771 -0.1489 -0.71909 -0.13988 -0.72153 -0.1304 C -0.72795 -0.10566 -0.73316 -0.08046 -0.73906 -0.05526 C -0.73472 -0.03237 -0.74166 -0.00416 -0.74739 0.01688 C -0.75 0.05318 -0.75104 0.05573 -0.74739 0.10058 C -0.74687 0.10821 -0.74288 0.11746 -0.74132 0.12532 C -0.73871 0.13827 -0.73593 0.1496 -0.73298 0.16162 C -0.72916 0.1748 -0.72795 0.19099 -0.72205 0.20093 C -0.72014 0.20948 -0.71788 0.21226 -0.71389 0.21873 C -0.7125 0.22682 -0.71024 0.23445 -0.70903 0.24162 C -0.70833 0.24578 -0.70903 0.24902 -0.70764 0.25226 C -0.70659 0.25457 -0.70364 0.25596 -0.70312 0.25758 C -0.70069 0.26798 -0.6934 0.27769 -0.68767 0.28648 C -0.68489 0.30151 -0.67812 0.31122 -0.671 0.32417 C -0.66701 0.33688 -0.66406 0.33734 -0.65434 0.34104 C -0.65208 0.34128 -0.64548 0.34312 -0.64531 0.34405 C -0.64028 0.35099 -0.63993 0.36208 -0.63437 0.36763 C -0.62552 0.37295 -0.62153 0.38474 -0.61163 0.38821 C -0.60382 0.39931 -0.59913 0.4118 -0.58698 0.41457 C -0.58437 0.41804 -0.58212 0.42081 -0.57951 0.42451 C -0.57604 0.42659 -0.57187 0.42659 -0.56805 0.43122 C -0.56649 0.43122 -0.56528 0.43168 -0.56302 0.43492 C -0.5625 0.43561 -0.56163 0.43723 -0.56041 0.43746 C -0.55642 0.4407 -0.55 0.44486 -0.54635 0.44671 C -0.53333 0.46336 -0.50295 0.47284 -0.48489 0.477 C -0.47691 0.48185 -0.46736 0.49156 -0.4585 0.4918 C -0.42778 0.50312 -0.39375 0.49781 -0.36215 0.49873 C -0.35208 0.49804 -0.34201 0.49919 -0.33212 0.4985 C -0.32968 0.49642 -0.31632 0.4918 -0.31528 0.49203 C -0.31128 0.48856 -0.30659 0.4911 -0.30156 0.48925 C -0.29739 0.48786 -0.29236 0.48925 -0.28854 0.48486 C -0.28715 0.4837 -0.28541 0.48116 -0.28455 0.47977 C -0.26996 0.47284 -0.25225 0.46867 -0.23732 0.46405 C -0.22864 0.45734 -0.22048 0.45411 -0.21093 0.44995 C -0.20382 0.44116 -0.19444 0.43931 -0.18646 0.43561 C -0.17986 0.43052 -0.17396 0.42567 -0.16701 0.42081 C -0.16024 0.41711 -0.15468 0.41018 -0.14809 0.40648 C -0.14392 0.40301 -0.1401 0.39977 -0.13732 0.39469 C -0.12934 0.38405 -0.13802 0.39052 -0.12899 0.38613 C -0.12691 0.38289 -0.12396 0.37827 -0.12326 0.37642 C -0.11996 0.36833 -0.12326 0.37018 -0.11753 0.36602 C -0.11597 0.36417 -0.1151 0.36393 -0.11302 0.36393 C -0.11076 0.36162 -0.10972 0.35977 -0.10764 0.35862 C -0.10555 0.34867 -0.10069 0.34266 -0.09427 0.33758 C -0.0901 0.33018 -0.08611 0.32833 -0.07864 0.3244 C -0.07309 0.31307 -0.07604 0.30035 -0.06337 0.29365 C -0.05729 0.28925 -0.05538 0.28301 -0.05034 0.27746 C -0.04843 0.26405 -0.04687 0.25341 -0.03923 0.24602 C -0.03732 0.23607 -0.03489 0.21503 -0.03159 0.21041 C -0.02795 0.20463 -0.02465 0.19885 -0.02239 0.19307 C -0.02031 0.18359 -0.01753 0.17411 -0.01337 0.16532 C -0.00989 0.14867 -0.01007 0.13133 -0.0026 0.11607 C 0.00035 0.10336 -0.00156 0.11006 0.00209 0.09388 C 0.00261 0.09295 0.004 0.08717 0.00365 0.0881 C 0.00261 0.03677 0.00209 0.05549 0.00209 0.03376 " pathEditMode="relative" rAng="0" ptsTypes="fffffffffffffffffffffffffffffffffffffffffffffffffffffffffffffffffffffffffffffffffffffffffffffffffA">
                                      <p:cBhvr>
                                        <p:cTn id="36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3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3" grpId="1" animBg="1"/>
      <p:bldP spid="15363" grpId="2" animBg="1"/>
      <p:bldP spid="15364" grpId="0" animBg="1"/>
      <p:bldP spid="1536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179388" y="3141663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96532E-6 C 8.33333E-7 0.17249 0.09896 0.31468 0.21944 0.31468 C 0.36146 0.31468 0.41285 0.157 0.43455 0.06243 L 0.45677 -0.06289 C 0.47882 -0.15769 0.53351 -0.31468 0.69392 -0.31468 C 0.7967 -0.31468 0.91354 -0.17318 0.91354 -1.96532E-6 C 0.91354 0.17249 0.7967 0.31468 0.69392 0.31468 C 0.53351 0.31468 0.47882 0.157 0.45677 0.06243 L 0.43455 -0.06289 C 0.41285 -0.15769 0.36146 -0.31468 0.21944 -0.31468 C 0.09896 -0.31468 8.33333E-7 -0.17318 8.33333E-7 -1.96532E-6 Z " pathEditMode="relative" rAng="0" ptsTypes="ffFffffFfff">
                                      <p:cBhvr>
                                        <p:cTn id="13" dur="3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2"/>
          <p:cNvSpPr>
            <a:spLocks noChangeArrowheads="1"/>
          </p:cNvSpPr>
          <p:nvPr/>
        </p:nvSpPr>
        <p:spPr bwMode="auto">
          <a:xfrm>
            <a:off x="8388350" y="3644900"/>
            <a:ext cx="431800" cy="4333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C 0.01493 -0.26543 -0.16528 -0.49479 -0.40625 -0.51075 C -0.63646 -0.53017 -0.85104 -0.35237 -0.86511 -0.09479 C -0.88281 0.14243 -0.73264 0.36463 -0.51684 0.38012 C -0.31997 0.3926 -0.13281 0.24532 -0.1184 0.02405 C -0.10434 -0.17803 -0.23021 -0.36832 -0.41285 -0.38381 C -0.58195 -0.39583 -0.73993 -0.27283 -0.75052 -0.0874 C -0.76111 0.07908 -0.66094 0.24162 -0.5099 0.24995 C -0.37327 0.26128 -0.24479 0.16648 -0.23299 0.01619 C -0.22604 -0.11861 -0.30156 -0.24948 -0.42014 -0.25711 C -0.52413 -0.26543 -0.62813 -0.19375 -0.63646 -0.07907 C -0.64288 0.02012 -0.58959 0.11492 -0.50261 0.12324 C -0.43073 0.13064 -0.35556 0.0874 -0.35191 0.00833 C -0.34497 -0.05572 -0.37327 -0.123 -0.42709 -0.13063 C -0.47066 -0.13063 -0.51354 -0.11468 -0.52049 -0.07144 C -0.52413 -0.04323 -0.51684 -0.01572 -0.49584 -0.00393 C -0.48507 -3.4104E-6 -0.47761 -3.4104E-6 -0.46684 -0.00393 " pathEditMode="relative" rAng="0" ptsTypes="fffffffffffffffff">
                                      <p:cBhvr>
                                        <p:cTn id="13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/>
          <p:cNvSpPr>
            <a:spLocks noChangeArrowheads="1"/>
          </p:cNvSpPr>
          <p:nvPr/>
        </p:nvSpPr>
        <p:spPr bwMode="auto">
          <a:xfrm>
            <a:off x="827088" y="3716338"/>
            <a:ext cx="431800" cy="433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19653E-6 C -0.01232 -0.27191 0.14653 -0.50659 0.35955 -0.52277 C 0.56337 -0.54243 0.75417 -0.36115 0.76684 -0.09734 C 0.78316 0.1452 0.64914 0.37249 0.45799 0.3889 C 0.28368 0.40139 0.11771 0.25064 0.10487 0.02451 C 0.09237 -0.18266 0.20382 -0.37711 0.36563 -0.39376 C 0.51528 -0.40532 0.65556 -0.2793 0.66528 -0.08971 C 0.67448 0.08093 0.58525 0.24624 0.45157 0.25526 C 0.33073 0.26705 0.21667 0.16971 0.2066 0.01596 C 0.20052 -0.12208 0.26737 -0.25549 0.3724 -0.26358 C 0.46476 -0.27191 0.55643 -0.19884 0.56337 -0.08092 C 0.56962 0.02058 0.52171 0.11723 0.44514 0.12555 C 0.3816 0.13341 0.31476 0.08902 0.31146 0.00809 C 0.30556 -0.05688 0.33073 -0.12647 0.3783 -0.13364 C 0.41684 -0.13364 0.45504 -0.11815 0.46129 -0.07329 C 0.46476 -0.04462 0.45799 -0.01618 0.43941 -0.00416 C 0.42952 -2.19653E-6 0.42309 -2.19653E-6 0.41389 -0.00416 " pathEditMode="relative" rAng="0" ptsTypes="fffffffffffffffff">
                                      <p:cBhvr>
                                        <p:cTn id="13" dur="5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" y="-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5076825" y="3284538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 sz="1800" b="0">
              <a:latin typeface="Georgia" pitchFamily="18" charset="0"/>
              <a:cs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15607E-6 C 0.0224 -0.03792 0.04566 -0.08 0.06788 -0.1341 C 0.12952 -0.2867 0.14583 -0.43561 0.10087 -0.45826 C 0.05521 -0.48509 -0.03281 -0.3778 -0.0941 -0.22543 C -0.12656 -0.14474 -0.14583 -0.06844 -0.1526 -0.01063 C -0.16215 0.03491 -0.16528 0.08046 -0.16528 0.13434 C -0.16528 0.30613 -0.12326 0.44832 -0.07396 0.44832 C -0.02569 0.44832 0.01632 0.30613 0.01632 0.13434 C 0.01632 0.05411 0.00695 -0.02266 -0.00937 -0.07561 C -0.01632 -0.12185 -0.03281 -0.17156 -0.05173 -0.2215 C -0.11649 -0.3778 -0.20434 -0.48509 -0.25035 -0.45826 C -0.29514 -0.43191 -0.27864 -0.2867 -0.21389 -0.12994 C -0.18802 -0.05665 -0.1526 0.00416 -0.11649 0.04601 C -0.09045 0.08486 -0.06128 0.11931 -0.02257 0.15306 C 0.0941 0.26382 0.21059 0.31376 0.2434 0.26798 C 0.27274 0.2222 0.20799 0.09595 0.0908 -0.01063 C 0.04236 -0.05665 -0.00937 -0.09133 -0.05173 -0.11422 C -0.09045 -0.13711 -0.13976 -0.15653 -0.19132 -0.16763 C -0.33385 -0.20624 -0.45729 -0.19468 -0.46684 -0.1341 C -0.47951 -0.07561 -0.37292 -1.15607E-6 -0.23038 0.03885 C -0.16528 0.05411 -0.10364 0.06127 -0.05503 0.05757 C -0.01302 0.05757 0.03247 0.05041 0.08125 0.03885 C 0.22379 -1.15607E-6 0.3316 -0.08 0.31771 -0.13711 C 0.30816 -0.19468 0.18472 -0.20971 0.04236 -0.17156 C -0.02569 -0.15214 -0.08785 -0.12578 -0.12951 -0.09549 C -0.16528 -0.07214 -0.20087 -0.04578 -0.23993 -0.01063 C -0.35347 0.10012 -0.42187 0.2222 -0.38906 0.26798 C -0.35972 0.31376 -0.23993 0.26382 -0.12656 0.15676 C -0.07153 0.10358 -0.02569 0.05041 -1.38889E-6 -1.15607E-6 Z " pathEditMode="relative" rAng="0" ptsTypes="fffffffffffffffffffffffffffff">
                                      <p:cBhvr>
                                        <p:cTn id="13" dur="5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2112264"/>
          </a:xfrm>
        </p:spPr>
        <p:txBody>
          <a:bodyPr/>
          <a:lstStyle/>
          <a:p>
            <a:pPr algn="ctr"/>
            <a:r>
              <a:rPr lang="uk-UA" i="1" dirty="0" smtClean="0"/>
              <a:t>Знайти значення функції за відомим значенням аргументу:</a:t>
            </a:r>
            <a:endParaRPr lang="uk-UA" i="1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530352" y="3357562"/>
            <a:ext cx="8290120" cy="2786082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У=12:х; якщо х= 12;  0,4;  6;  -3;  4; -6; -0,3?</a:t>
            </a:r>
          </a:p>
          <a:p>
            <a:r>
              <a:rPr lang="uk-UA" sz="4000" dirty="0" smtClean="0"/>
              <a:t>у=0,3</a:t>
            </a:r>
            <a:r>
              <a:rPr lang="uk-UA" sz="4000" dirty="0" smtClean="0">
                <a:latin typeface="Constantia"/>
              </a:rPr>
              <a:t>·Х, якщо х= -10; -3; 1,2; 1,5; 2; -4; 5; -8?</a:t>
            </a:r>
          </a:p>
          <a:p>
            <a:endParaRPr lang="uk-UA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457200" y="2214554"/>
          <a:ext cx="8305800" cy="1357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476672"/>
            <a:ext cx="6827730" cy="200028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Звіримо відповіді:</a:t>
            </a:r>
            <a:br>
              <a:rPr lang="uk-UA" sz="3600" dirty="0" smtClean="0"/>
            </a:br>
            <a:r>
              <a:rPr lang="uk-UA" sz="3600" dirty="0" smtClean="0">
                <a:solidFill>
                  <a:schemeClr val="accent2"/>
                </a:solidFill>
              </a:rPr>
              <a:t>у=12:х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7772400" cy="482453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х=12: </a:t>
            </a:r>
            <a:r>
              <a:rPr lang="en-US" sz="3600" b="1" dirty="0" smtClean="0">
                <a:solidFill>
                  <a:schemeClr val="bg1"/>
                </a:solidFill>
              </a:rPr>
              <a:t>   </a:t>
            </a:r>
            <a:r>
              <a:rPr lang="uk-UA" sz="3600" b="1" dirty="0" smtClean="0">
                <a:solidFill>
                  <a:schemeClr val="bg1"/>
                </a:solidFill>
              </a:rPr>
              <a:t>    у=12:12=1 (ф)</a:t>
            </a:r>
            <a:br>
              <a:rPr lang="uk-UA" sz="3600" b="1" dirty="0" smtClean="0">
                <a:solidFill>
                  <a:schemeClr val="bg1"/>
                </a:solidFill>
              </a:rPr>
            </a:br>
            <a:r>
              <a:rPr lang="uk-UA" sz="3600" b="1" dirty="0" smtClean="0">
                <a:solidFill>
                  <a:schemeClr val="bg1"/>
                </a:solidFill>
              </a:rPr>
              <a:t>х=0,4:      у=12:0,4=30(у)</a:t>
            </a:r>
            <a:br>
              <a:rPr lang="uk-UA" sz="3600" b="1" dirty="0" smtClean="0">
                <a:solidFill>
                  <a:schemeClr val="bg1"/>
                </a:solidFill>
              </a:rPr>
            </a:br>
            <a:r>
              <a:rPr lang="uk-UA" sz="3600" b="1" dirty="0" smtClean="0">
                <a:solidFill>
                  <a:schemeClr val="bg1"/>
                </a:solidFill>
              </a:rPr>
              <a:t>х=6: </a:t>
            </a:r>
            <a:r>
              <a:rPr lang="en-US" sz="3600" b="1" dirty="0" smtClean="0">
                <a:solidFill>
                  <a:schemeClr val="bg1"/>
                </a:solidFill>
              </a:rPr>
              <a:t>    </a:t>
            </a:r>
            <a:r>
              <a:rPr lang="uk-UA" sz="3600" b="1" dirty="0" smtClean="0">
                <a:solidFill>
                  <a:schemeClr val="bg1"/>
                </a:solidFill>
              </a:rPr>
              <a:t>    у=12:6=2(н)</a:t>
            </a:r>
            <a:br>
              <a:rPr lang="uk-UA" sz="3600" b="1" dirty="0" smtClean="0">
                <a:solidFill>
                  <a:schemeClr val="bg1"/>
                </a:solidFill>
              </a:rPr>
            </a:br>
            <a:r>
              <a:rPr lang="uk-UA" sz="3600" b="1" dirty="0" smtClean="0">
                <a:solidFill>
                  <a:schemeClr val="bg1"/>
                </a:solidFill>
              </a:rPr>
              <a:t>х= -3:      у=12:(-3)= -4(к)</a:t>
            </a:r>
          </a:p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х= 4:      у=12:4=3(ц)</a:t>
            </a:r>
          </a:p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х= -6:      у=12:(-6)= -2(і)</a:t>
            </a:r>
          </a:p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х= -0,3:      у=12:(-0,3)= -40(я)</a:t>
            </a:r>
          </a:p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ФУНКЦІЯ</a:t>
            </a:r>
            <a:r>
              <a:rPr lang="uk-UA" sz="3600" dirty="0" smtClean="0"/>
              <a:t/>
            </a:r>
            <a:br>
              <a:rPr lang="uk-UA" sz="3600" dirty="0" smtClean="0"/>
            </a:br>
            <a:endParaRPr lang="uk-UA" sz="3600" dirty="0" smtClean="0">
              <a:solidFill>
                <a:schemeClr val="accent2"/>
              </a:solidFill>
            </a:endParaRPr>
          </a:p>
          <a:p>
            <a:pPr algn="ctr"/>
            <a:r>
              <a:rPr lang="uk-UA" sz="3600" dirty="0" smtClean="0"/>
              <a:t/>
            </a:r>
            <a:br>
              <a:rPr lang="uk-UA" sz="3600" dirty="0" smtClean="0"/>
            </a:br>
            <a:endParaRPr lang="uk-UA" sz="3600" dirty="0" smtClean="0"/>
          </a:p>
          <a:p>
            <a:pPr algn="ctr"/>
            <a:endParaRPr lang="uk-UA" sz="3600" dirty="0" smtClean="0"/>
          </a:p>
          <a:p>
            <a:pPr algn="ctr"/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dirty="0" smtClean="0"/>
              <a:t/>
            </a:r>
            <a:br>
              <a:rPr lang="uk-UA" sz="3600" dirty="0" smtClean="0"/>
            </a:br>
            <a:endParaRPr lang="uk-UA" sz="3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785794"/>
            <a:ext cx="7772400" cy="1893398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2"/>
                </a:solidFill>
              </a:rPr>
              <a:t>У=0,3</a:t>
            </a:r>
            <a:r>
              <a:rPr lang="uk-UA" dirty="0" smtClean="0">
                <a:solidFill>
                  <a:schemeClr val="accent2"/>
                </a:solidFill>
                <a:latin typeface="Constantia"/>
              </a:rPr>
              <a:t>·Х</a:t>
            </a:r>
            <a:r>
              <a:rPr lang="uk-UA" dirty="0" smtClean="0">
                <a:latin typeface="Constantia"/>
              </a:rPr>
              <a:t/>
            </a:r>
            <a:br>
              <a:rPr lang="uk-UA" dirty="0" smtClean="0">
                <a:latin typeface="Constantia"/>
              </a:rPr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772816"/>
            <a:ext cx="7772400" cy="4464496"/>
          </a:xfrm>
        </p:spPr>
        <p:txBody>
          <a:bodyPr>
            <a:normAutofit fontScale="92500" lnSpcReduction="20000"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х= -10:   у=0,3· (-10)= -3(а)</a:t>
            </a:r>
            <a:br>
              <a:rPr lang="uk-UA" sz="3200" b="1" dirty="0" smtClean="0">
                <a:solidFill>
                  <a:schemeClr val="bg1"/>
                </a:solidFill>
              </a:rPr>
            </a:br>
            <a:r>
              <a:rPr lang="uk-UA" sz="3200" b="1" dirty="0" smtClean="0">
                <a:solidFill>
                  <a:schemeClr val="bg1"/>
                </a:solidFill>
              </a:rPr>
              <a:t>х= -3:   у=0,3· (-3)= -0,9(р)</a:t>
            </a:r>
            <a:br>
              <a:rPr lang="uk-UA" sz="3200" b="1" dirty="0" smtClean="0">
                <a:solidFill>
                  <a:schemeClr val="bg1"/>
                </a:solidFill>
              </a:rPr>
            </a:br>
            <a:r>
              <a:rPr lang="uk-UA" sz="3200" b="1" dirty="0" smtClean="0">
                <a:solidFill>
                  <a:schemeClr val="bg1"/>
                </a:solidFill>
              </a:rPr>
              <a:t>х=1,2:    у=0,3·1,2=0,36(г)</a:t>
            </a:r>
            <a:br>
              <a:rPr lang="uk-UA" sz="3200" b="1" dirty="0" smtClean="0">
                <a:solidFill>
                  <a:schemeClr val="bg1"/>
                </a:solidFill>
              </a:rPr>
            </a:br>
            <a:r>
              <a:rPr lang="uk-UA" sz="3200" b="1" dirty="0" smtClean="0">
                <a:solidFill>
                  <a:schemeClr val="bg1"/>
                </a:solidFill>
              </a:rPr>
              <a:t>х=1,5:    у=0,3·1,5=0,45(у)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х=2:    у=0,3·2=0,6(м)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х=1,5:    у=0,3·(-4)=-1,2(е)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Х=5:    у=0,3·5=1,5(н)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х=-8:    у=0,3·(-8)=-2,4(т)</a:t>
            </a:r>
          </a:p>
          <a:p>
            <a:pPr algn="ctr"/>
            <a:r>
              <a:rPr lang="uk-UA" sz="3200" b="1" dirty="0" smtClean="0">
                <a:solidFill>
                  <a:schemeClr val="bg1"/>
                </a:solidFill>
              </a:rPr>
              <a:t>АРГУМЕНТ </a:t>
            </a:r>
            <a:br>
              <a:rPr lang="uk-UA" sz="3200" b="1" dirty="0" smtClean="0">
                <a:solidFill>
                  <a:schemeClr val="bg1"/>
                </a:solidFill>
              </a:rPr>
            </a:br>
            <a:endParaRPr lang="uk-U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Box 1"/>
          <p:cNvSpPr txBox="1">
            <a:spLocks noChangeArrowheads="1"/>
          </p:cNvSpPr>
          <p:nvPr/>
        </p:nvSpPr>
        <p:spPr bwMode="auto">
          <a:xfrm>
            <a:off x="571500" y="571500"/>
            <a:ext cx="37396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 dirty="0" err="1" smtClean="0">
                <a:solidFill>
                  <a:srgbClr val="FF0000"/>
                </a:solidFill>
                <a:latin typeface="Arial" charset="0"/>
              </a:rPr>
              <a:t>Підсумки</a:t>
            </a:r>
            <a:r>
              <a:rPr lang="ru-RU" sz="3600" b="1" i="1" dirty="0" smtClean="0">
                <a:solidFill>
                  <a:srgbClr val="FF0000"/>
                </a:solidFill>
                <a:latin typeface="Arial" charset="0"/>
              </a:rPr>
              <a:t> уроку</a:t>
            </a:r>
            <a:endParaRPr lang="ru-RU" sz="3600" b="1" i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6563" name="TextBox 2"/>
          <p:cNvSpPr txBox="1">
            <a:spLocks noChangeArrowheads="1"/>
          </p:cNvSpPr>
          <p:nvPr/>
        </p:nvSpPr>
        <p:spPr bwMode="auto">
          <a:xfrm>
            <a:off x="611188" y="1341438"/>
            <a:ext cx="75318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 i="1" dirty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Що</a:t>
            </a:r>
            <a:r>
              <a:rPr lang="ru-RU" sz="3200" b="1" i="1" dirty="0" smtClean="0">
                <a:latin typeface="Arial" charset="0"/>
              </a:rPr>
              <a:t> нового ми </a:t>
            </a:r>
            <a:r>
              <a:rPr lang="ru-RU" sz="3200" b="1" i="1" dirty="0" err="1" smtClean="0">
                <a:latin typeface="Arial" charset="0"/>
              </a:rPr>
              <a:t>дізналися</a:t>
            </a:r>
            <a:r>
              <a:rPr lang="ru-RU" sz="3200" b="1" i="1" dirty="0" smtClean="0">
                <a:latin typeface="Arial" charset="0"/>
              </a:rPr>
              <a:t> на </a:t>
            </a:r>
            <a:r>
              <a:rPr lang="ru-RU" sz="3200" b="1" i="1" dirty="0" err="1" smtClean="0">
                <a:latin typeface="Arial" charset="0"/>
              </a:rPr>
              <a:t>уроці</a:t>
            </a:r>
            <a:r>
              <a:rPr lang="ru-RU" sz="3200" b="1" i="1" dirty="0" smtClean="0">
                <a:latin typeface="Arial" charset="0"/>
              </a:rPr>
              <a:t>?</a:t>
            </a:r>
            <a:endParaRPr lang="ru-RU" sz="3200" b="1" i="1" dirty="0">
              <a:latin typeface="Arial" charset="0"/>
            </a:endParaRPr>
          </a:p>
        </p:txBody>
      </p:sp>
      <p:sp>
        <p:nvSpPr>
          <p:cNvPr id="66564" name="TextBox 3"/>
          <p:cNvSpPr txBox="1">
            <a:spLocks noChangeArrowheads="1"/>
          </p:cNvSpPr>
          <p:nvPr/>
        </p:nvSpPr>
        <p:spPr bwMode="auto">
          <a:xfrm>
            <a:off x="539552" y="1988840"/>
            <a:ext cx="76166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 i="1" dirty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Назвати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способи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задання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функції</a:t>
            </a:r>
            <a:r>
              <a:rPr lang="ru-RU" sz="3200" b="1" i="1" dirty="0" smtClean="0">
                <a:latin typeface="Arial" charset="0"/>
              </a:rPr>
              <a:t>.</a:t>
            </a:r>
            <a:endParaRPr lang="ru-RU" sz="3200" b="1" i="1" dirty="0">
              <a:latin typeface="Arial" charset="0"/>
            </a:endParaRPr>
          </a:p>
        </p:txBody>
      </p:sp>
      <p:sp>
        <p:nvSpPr>
          <p:cNvPr id="66567" name="TextBox 3"/>
          <p:cNvSpPr txBox="1">
            <a:spLocks noChangeArrowheads="1"/>
          </p:cNvSpPr>
          <p:nvPr/>
        </p:nvSpPr>
        <p:spPr bwMode="auto">
          <a:xfrm>
            <a:off x="611188" y="2708275"/>
            <a:ext cx="739298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 i="1" dirty="0">
                <a:latin typeface="Arial" charset="0"/>
              </a:rPr>
              <a:t> </a:t>
            </a:r>
            <a:r>
              <a:rPr lang="ru-RU" sz="3200" b="1" i="1" dirty="0" smtClean="0">
                <a:latin typeface="Arial" charset="0"/>
              </a:rPr>
              <a:t>Як </a:t>
            </a:r>
            <a:r>
              <a:rPr lang="ru-RU" sz="3200" b="1" i="1" dirty="0" err="1" smtClean="0">
                <a:latin typeface="Arial" charset="0"/>
              </a:rPr>
              <a:t>знайти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значення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функції</a:t>
            </a:r>
            <a:r>
              <a:rPr lang="ru-RU" sz="3200" b="1" i="1" dirty="0" smtClean="0">
                <a:latin typeface="Arial" charset="0"/>
              </a:rPr>
              <a:t>,</a:t>
            </a:r>
            <a:endParaRPr lang="ru-RU" sz="3200" b="1" i="1" dirty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3200" b="1" i="1" dirty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якщо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відомо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значення</a:t>
            </a:r>
            <a:r>
              <a:rPr lang="ru-RU" sz="3200" b="1" i="1" dirty="0" smtClean="0">
                <a:latin typeface="Arial" charset="0"/>
              </a:rPr>
              <a:t> аргументу.</a:t>
            </a:r>
            <a:endParaRPr lang="ru-RU" sz="3200" b="1" i="1" dirty="0">
              <a:latin typeface="Arial" charset="0"/>
            </a:endParaRPr>
          </a:p>
        </p:txBody>
      </p:sp>
      <p:sp>
        <p:nvSpPr>
          <p:cNvPr id="66568" name="TextBox 3"/>
          <p:cNvSpPr txBox="1">
            <a:spLocks noChangeArrowheads="1"/>
          </p:cNvSpPr>
          <p:nvPr/>
        </p:nvSpPr>
        <p:spPr bwMode="auto">
          <a:xfrm>
            <a:off x="611188" y="3933825"/>
            <a:ext cx="74882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3200" i="1" dirty="0">
                <a:latin typeface="Arial" charset="0"/>
              </a:rPr>
              <a:t> </a:t>
            </a:r>
            <a:r>
              <a:rPr lang="ru-RU" sz="3200" b="1" i="1" dirty="0" smtClean="0">
                <a:latin typeface="Arial" charset="0"/>
              </a:rPr>
              <a:t>Як </a:t>
            </a:r>
            <a:r>
              <a:rPr lang="ru-RU" sz="3200" b="1" i="1" dirty="0" err="1" smtClean="0">
                <a:latin typeface="Arial" charset="0"/>
              </a:rPr>
              <a:t>знайти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значення</a:t>
            </a:r>
            <a:r>
              <a:rPr lang="ru-RU" sz="3200" b="1" i="1" dirty="0" smtClean="0">
                <a:latin typeface="Arial" charset="0"/>
              </a:rPr>
              <a:t> аргументу,</a:t>
            </a:r>
            <a:endParaRPr lang="ru-RU" sz="3200" b="1" i="1" dirty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ru-RU" sz="3200" b="1" i="1" dirty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якщо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відомо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значення</a:t>
            </a:r>
            <a:r>
              <a:rPr lang="ru-RU" sz="3200" b="1" i="1" dirty="0" smtClean="0">
                <a:latin typeface="Arial" charset="0"/>
              </a:rPr>
              <a:t> </a:t>
            </a:r>
            <a:r>
              <a:rPr lang="ru-RU" sz="3200" b="1" i="1" dirty="0" err="1" smtClean="0">
                <a:latin typeface="Arial" charset="0"/>
              </a:rPr>
              <a:t>функції</a:t>
            </a:r>
            <a:r>
              <a:rPr lang="ru-RU" sz="3200" b="1" i="1" dirty="0" smtClean="0">
                <a:latin typeface="Arial" charset="0"/>
              </a:rPr>
              <a:t>.</a:t>
            </a:r>
            <a:endParaRPr lang="ru-RU" sz="3200" b="1" i="1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WordArt 2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8077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 dirty="0" smtClean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Рефлексія</a:t>
            </a:r>
            <a:endParaRPr lang="uk-UA" sz="3600" kern="10" dirty="0">
              <a:ln w="12700">
                <a:solidFill>
                  <a:schemeClr val="tx1"/>
                </a:solidFill>
                <a:round/>
                <a:headEnd/>
                <a:tailEnd/>
              </a:ln>
              <a:solidFill>
                <a:schemeClr val="tx2">
                  <a:lumMod val="50000"/>
                </a:scheme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4473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smtClean="0"/>
              <a:t>На </a:t>
            </a:r>
            <a:r>
              <a:rPr lang="ru-RU" sz="2800" b="1" dirty="0" err="1" smtClean="0"/>
              <a:t>уроці</a:t>
            </a:r>
            <a:r>
              <a:rPr lang="ru-RU" sz="2800" b="1" dirty="0" smtClean="0"/>
              <a:t> я </a:t>
            </a:r>
            <a:r>
              <a:rPr lang="ru-RU" sz="2800" b="1" dirty="0" err="1" smtClean="0"/>
              <a:t>навчився</a:t>
            </a:r>
            <a:r>
              <a:rPr lang="ru-RU" sz="2800" b="1" dirty="0" smtClean="0"/>
              <a:t>    </a:t>
            </a:r>
            <a:r>
              <a:rPr lang="ru-RU" sz="2800" b="1" dirty="0"/>
              <a:t>…</a:t>
            </a:r>
          </a:p>
          <a:p>
            <a:pPr>
              <a:spcBef>
                <a:spcPct val="50000"/>
              </a:spcBef>
            </a:pPr>
            <a:r>
              <a:rPr lang="ru-RU" sz="2800" b="1" dirty="0" err="1" smtClean="0"/>
              <a:t>Тепер</a:t>
            </a:r>
            <a:r>
              <a:rPr lang="ru-RU" sz="2800" b="1" dirty="0" smtClean="0"/>
              <a:t> </a:t>
            </a:r>
            <a:r>
              <a:rPr lang="ru-RU" sz="2800" b="1" dirty="0"/>
              <a:t>я </a:t>
            </a:r>
            <a:r>
              <a:rPr lang="ru-RU" sz="2800" b="1" dirty="0" err="1" smtClean="0"/>
              <a:t>можу</a:t>
            </a:r>
            <a:r>
              <a:rPr lang="ru-RU" sz="2800" b="1" dirty="0" smtClean="0"/>
              <a:t>   </a:t>
            </a:r>
            <a:r>
              <a:rPr lang="ru-RU" sz="2800" b="1" dirty="0"/>
              <a:t>…</a:t>
            </a:r>
          </a:p>
          <a:p>
            <a:pPr>
              <a:spcBef>
                <a:spcPct val="50000"/>
              </a:spcBef>
            </a:pPr>
            <a:r>
              <a:rPr lang="ru-RU" sz="2800" b="1" dirty="0" err="1" smtClean="0"/>
              <a:t>Мені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сподобалося</a:t>
            </a:r>
            <a:r>
              <a:rPr lang="ru-RU" sz="2800" b="1" dirty="0" smtClean="0"/>
              <a:t>…</a:t>
            </a:r>
            <a:endParaRPr lang="ru-RU" sz="2800" b="1" dirty="0"/>
          </a:p>
          <a:p>
            <a:endParaRPr lang="ru-RU" sz="2800" b="1" dirty="0"/>
          </a:p>
          <a:p>
            <a:r>
              <a:rPr lang="ru-RU" sz="2800" b="1" dirty="0" smtClean="0"/>
              <a:t>На </a:t>
            </a:r>
            <a:r>
              <a:rPr lang="ru-RU" sz="2800" b="1" dirty="0" err="1" smtClean="0"/>
              <a:t>протязі</a:t>
            </a:r>
            <a:r>
              <a:rPr lang="ru-RU" sz="2800" b="1" dirty="0" smtClean="0"/>
              <a:t> уроку я </a:t>
            </a:r>
            <a:r>
              <a:rPr lang="ru-RU" sz="2800" b="1" dirty="0" err="1" smtClean="0"/>
              <a:t>почував</a:t>
            </a:r>
            <a:r>
              <a:rPr lang="ru-RU" sz="2800" b="1" dirty="0" smtClean="0"/>
              <a:t> себе: </a:t>
            </a:r>
            <a:endParaRPr lang="ru-RU" sz="2800" b="1" dirty="0"/>
          </a:p>
          <a:p>
            <a:pPr algn="ctr"/>
            <a:r>
              <a:rPr lang="ru-RU" sz="2800" b="1" dirty="0"/>
              <a:t>- комфортно;</a:t>
            </a:r>
          </a:p>
          <a:p>
            <a:pPr algn="ctr">
              <a:lnSpc>
                <a:spcPct val="120000"/>
              </a:lnSpc>
            </a:pPr>
            <a:r>
              <a:rPr lang="ru-RU" sz="2800" b="1" dirty="0"/>
              <a:t>- неуверенно;</a:t>
            </a:r>
          </a:p>
          <a:p>
            <a:pPr algn="ctr">
              <a:lnSpc>
                <a:spcPct val="120000"/>
              </a:lnSpc>
              <a:buFontTx/>
              <a:buChar char="-"/>
            </a:pPr>
            <a:r>
              <a:rPr lang="ru-RU" sz="2800" b="1" dirty="0"/>
              <a:t>превосходно;</a:t>
            </a:r>
          </a:p>
          <a:p>
            <a:pPr algn="ctr"/>
            <a:r>
              <a:rPr lang="ru-RU" sz="2400" b="1" dirty="0"/>
              <a:t> -  ……</a:t>
            </a:r>
            <a:endParaRPr lang="ru-RU" sz="28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510862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ВЛАСТИВОСТІ ФУНКЦІЇ</a:t>
            </a:r>
            <a:b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      1. Область визначення;</a:t>
            </a:r>
            <a:b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2. Область значень .</a:t>
            </a:r>
            <a:b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826380"/>
          </a:xfrm>
        </p:spPr>
        <p:txBody>
          <a:bodyPr/>
          <a:lstStyle/>
          <a:p>
            <a:pPr algn="ctr"/>
            <a:r>
              <a:rPr lang="uk-UA" dirty="0" smtClean="0"/>
              <a:t>Область визначення: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143116"/>
            <a:ext cx="7772400" cy="4500594"/>
          </a:xfrm>
        </p:spPr>
        <p:txBody>
          <a:bodyPr>
            <a:normAutofit lnSpcReduction="10000"/>
          </a:bodyPr>
          <a:lstStyle/>
          <a:p>
            <a:r>
              <a:rPr lang="uk-UA" sz="2400" dirty="0" smtClean="0"/>
              <a:t>Областю визначення функції називаються всі значення, які може набувати аргумент </a:t>
            </a:r>
            <a:r>
              <a:rPr lang="uk-UA" sz="2400" dirty="0" smtClean="0">
                <a:solidFill>
                  <a:srgbClr val="FF0000"/>
                </a:solidFill>
              </a:rPr>
              <a:t>Х</a:t>
            </a:r>
            <a:r>
              <a:rPr lang="uk-UA" sz="2400" dirty="0" smtClean="0"/>
              <a:t> .</a:t>
            </a:r>
          </a:p>
          <a:p>
            <a:r>
              <a:rPr lang="uk-UA" sz="2400" dirty="0" smtClean="0"/>
              <a:t>   у                                                                 </a:t>
            </a:r>
            <a:r>
              <a:rPr lang="uk-UA" sz="2400" dirty="0" err="1" smtClean="0"/>
              <a:t>у</a:t>
            </a:r>
            <a:endParaRPr lang="uk-UA" sz="2400" dirty="0" smtClean="0"/>
          </a:p>
          <a:p>
            <a:endParaRPr lang="uk-UA" sz="2400" dirty="0" smtClean="0"/>
          </a:p>
          <a:p>
            <a:r>
              <a:rPr lang="uk-UA" sz="2400" dirty="0" smtClean="0"/>
              <a:t>                                                                       0                                              </a:t>
            </a:r>
          </a:p>
          <a:p>
            <a:r>
              <a:rPr lang="en-US" sz="2400" dirty="0" smtClean="0"/>
              <a:t>                                                                                                </a:t>
            </a:r>
            <a:r>
              <a:rPr lang="uk-UA" sz="2400" dirty="0" smtClean="0"/>
              <a:t>х</a:t>
            </a:r>
          </a:p>
          <a:p>
            <a:endParaRPr lang="uk-UA" sz="2400" dirty="0" smtClean="0"/>
          </a:p>
          <a:p>
            <a:endParaRPr lang="uk-UA" sz="2400" dirty="0" smtClean="0"/>
          </a:p>
          <a:p>
            <a:r>
              <a:rPr lang="uk-UA" sz="2400" dirty="0" smtClean="0"/>
              <a:t>        х1  х2 х3 х4 х5 х6    х                                                     </a:t>
            </a:r>
          </a:p>
          <a:p>
            <a:r>
              <a:rPr lang="uk-UA" sz="2400" dirty="0" smtClean="0"/>
              <a:t>    </a:t>
            </a:r>
          </a:p>
          <a:p>
            <a:r>
              <a:rPr lang="uk-UA" sz="2400" dirty="0" smtClean="0"/>
              <a:t>        </a:t>
            </a:r>
            <a:r>
              <a:rPr lang="uk-UA" sz="2400" dirty="0" smtClean="0">
                <a:solidFill>
                  <a:srgbClr val="FF0000"/>
                </a:solidFill>
              </a:rPr>
              <a:t>у=2х+1                                              у=6 / х, х</a:t>
            </a:r>
            <a:r>
              <a:rPr lang="uk-UA" sz="2400" dirty="0" smtClean="0">
                <a:solidFill>
                  <a:srgbClr val="FF0000"/>
                </a:solidFill>
                <a:latin typeface="Constantia"/>
              </a:rPr>
              <a:t>≠0</a:t>
            </a:r>
          </a:p>
          <a:p>
            <a:endParaRPr lang="uk-UA" sz="2400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321503" y="4393413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0" y="5286388"/>
            <a:ext cx="357186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642910" y="3214686"/>
            <a:ext cx="2500330" cy="2286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071538" y="5072074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1321571" y="4964917"/>
            <a:ext cx="64294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464447" y="4822041"/>
            <a:ext cx="107157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1643042" y="4643446"/>
            <a:ext cx="142876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1857356" y="4500570"/>
            <a:ext cx="171451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035951" y="4321975"/>
            <a:ext cx="207170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V="1">
            <a:off x="5000628" y="4143380"/>
            <a:ext cx="2357454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500562" y="4143380"/>
            <a:ext cx="3286148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Дуга 27"/>
          <p:cNvSpPr/>
          <p:nvPr/>
        </p:nvSpPr>
        <p:spPr>
          <a:xfrm>
            <a:off x="3714744" y="4357694"/>
            <a:ext cx="2428892" cy="2500306"/>
          </a:xfrm>
          <a:prstGeom prst="arc">
            <a:avLst>
              <a:gd name="adj1" fmla="val 16032319"/>
              <a:gd name="adj2" fmla="val 209647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Дуга 28"/>
          <p:cNvSpPr/>
          <p:nvPr/>
        </p:nvSpPr>
        <p:spPr>
          <a:xfrm rot="10800000">
            <a:off x="6215074" y="2071678"/>
            <a:ext cx="2571768" cy="1928826"/>
          </a:xfrm>
          <a:prstGeom prst="arc">
            <a:avLst>
              <a:gd name="adj1" fmla="val 15980384"/>
              <a:gd name="adj2" fmla="val 21405012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754942"/>
          </a:xfrm>
        </p:spPr>
        <p:txBody>
          <a:bodyPr/>
          <a:lstStyle/>
          <a:p>
            <a:pPr algn="ctr"/>
            <a:r>
              <a:rPr lang="uk-UA" dirty="0" smtClean="0"/>
              <a:t>Область значень: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285992"/>
            <a:ext cx="7772400" cy="4214842"/>
          </a:xfrm>
        </p:spPr>
        <p:txBody>
          <a:bodyPr>
            <a:normAutofit fontScale="92500"/>
          </a:bodyPr>
          <a:lstStyle/>
          <a:p>
            <a:r>
              <a:rPr lang="uk-UA" sz="2800" dirty="0" smtClean="0"/>
              <a:t>Всі значення функції </a:t>
            </a:r>
            <a:r>
              <a:rPr lang="uk-UA" sz="2800" dirty="0" smtClean="0">
                <a:solidFill>
                  <a:srgbClr val="FF0000"/>
                </a:solidFill>
              </a:rPr>
              <a:t>У</a:t>
            </a:r>
            <a:r>
              <a:rPr lang="uk-UA" sz="2800" dirty="0" smtClean="0"/>
              <a:t>, одержані в результаті обчислень, називаються областю значень функції. </a:t>
            </a:r>
          </a:p>
          <a:p>
            <a:r>
              <a:rPr lang="uk-UA" sz="2800" dirty="0" smtClean="0"/>
              <a:t>          у</a:t>
            </a:r>
          </a:p>
          <a:p>
            <a:endParaRPr lang="uk-UA" sz="1800" dirty="0" smtClean="0"/>
          </a:p>
          <a:p>
            <a:r>
              <a:rPr lang="uk-UA" sz="1800" dirty="0" smtClean="0"/>
              <a:t>                      </a:t>
            </a:r>
          </a:p>
          <a:p>
            <a:r>
              <a:rPr lang="uk-UA" sz="1800" dirty="0" smtClean="0"/>
              <a:t>                    </a:t>
            </a:r>
          </a:p>
          <a:p>
            <a:endParaRPr lang="uk-UA" sz="2800" dirty="0" smtClean="0"/>
          </a:p>
          <a:p>
            <a:r>
              <a:rPr lang="uk-UA" sz="2800" dirty="0" smtClean="0"/>
              <a:t>                                                            х</a:t>
            </a:r>
          </a:p>
          <a:p>
            <a:endParaRPr lang="uk-UA" sz="2800" dirty="0" smtClean="0"/>
          </a:p>
          <a:p>
            <a:r>
              <a:rPr lang="uk-UA" sz="2800" dirty="0" smtClean="0"/>
              <a:t>                                                       </a:t>
            </a:r>
          </a:p>
          <a:p>
            <a:endParaRPr lang="uk-UA" sz="2800" dirty="0" smtClean="0"/>
          </a:p>
          <a:p>
            <a:endParaRPr lang="uk-UA" sz="28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285720" y="4714884"/>
            <a:ext cx="271464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857224" y="5214950"/>
            <a:ext cx="4572032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Полилиния 7"/>
          <p:cNvSpPr/>
          <p:nvPr/>
        </p:nvSpPr>
        <p:spPr>
          <a:xfrm>
            <a:off x="1062446" y="3592286"/>
            <a:ext cx="4232365" cy="2340429"/>
          </a:xfrm>
          <a:custGeom>
            <a:avLst/>
            <a:gdLst>
              <a:gd name="connsiteX0" fmla="*/ 8708 w 4232365"/>
              <a:gd name="connsiteY0" fmla="*/ 0 h 2340429"/>
              <a:gd name="connsiteX1" fmla="*/ 217714 w 4232365"/>
              <a:gd name="connsiteY1" fmla="*/ 2116183 h 2340429"/>
              <a:gd name="connsiteX2" fmla="*/ 1314994 w 4232365"/>
              <a:gd name="connsiteY2" fmla="*/ 901337 h 2340429"/>
              <a:gd name="connsiteX3" fmla="*/ 2320834 w 4232365"/>
              <a:gd name="connsiteY3" fmla="*/ 2299063 h 2340429"/>
              <a:gd name="connsiteX4" fmla="*/ 3953691 w 4232365"/>
              <a:gd name="connsiteY4" fmla="*/ 1149531 h 2340429"/>
              <a:gd name="connsiteX5" fmla="*/ 3992880 w 4232365"/>
              <a:gd name="connsiteY5" fmla="*/ 1123405 h 2340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2365" h="2340429">
                <a:moveTo>
                  <a:pt x="8708" y="0"/>
                </a:moveTo>
                <a:cubicBezTo>
                  <a:pt x="4354" y="982980"/>
                  <a:pt x="0" y="1965960"/>
                  <a:pt x="217714" y="2116183"/>
                </a:cubicBezTo>
                <a:cubicBezTo>
                  <a:pt x="435428" y="2266406"/>
                  <a:pt x="964474" y="870857"/>
                  <a:pt x="1314994" y="901337"/>
                </a:cubicBezTo>
                <a:cubicBezTo>
                  <a:pt x="1665514" y="931817"/>
                  <a:pt x="1881051" y="2257697"/>
                  <a:pt x="2320834" y="2299063"/>
                </a:cubicBezTo>
                <a:cubicBezTo>
                  <a:pt x="2760617" y="2340429"/>
                  <a:pt x="3675017" y="1345474"/>
                  <a:pt x="3953691" y="1149531"/>
                </a:cubicBezTo>
                <a:cubicBezTo>
                  <a:pt x="4232365" y="953588"/>
                  <a:pt x="4112622" y="1038496"/>
                  <a:pt x="3992880" y="1123405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1538" y="3714752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71538" y="4357694"/>
            <a:ext cx="5000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71538" y="5000636"/>
            <a:ext cx="5715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8" idx="1"/>
          </p:cNvCxnSpPr>
          <p:nvPr/>
        </p:nvCxnSpPr>
        <p:spPr>
          <a:xfrm>
            <a:off x="1280160" y="5708469"/>
            <a:ext cx="362882" cy="65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43955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Знайти область визначення функції: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у=4х+5, х- будь-яке число;</a:t>
            </a:r>
            <a:br>
              <a:rPr lang="uk-UA" dirty="0" smtClean="0"/>
            </a:br>
            <a:r>
              <a:rPr lang="uk-UA" dirty="0" smtClean="0"/>
              <a:t>у=8:х, </a:t>
            </a:r>
            <a:r>
              <a:rPr lang="uk-UA" dirty="0" smtClean="0">
                <a:solidFill>
                  <a:srgbClr val="FF0000"/>
                </a:solidFill>
              </a:rPr>
              <a:t>х</a:t>
            </a:r>
            <a:r>
              <a:rPr lang="uk-UA" dirty="0" smtClean="0">
                <a:solidFill>
                  <a:srgbClr val="FF0000"/>
                </a:solidFill>
                <a:latin typeface="Constantia"/>
              </a:rPr>
              <a:t>≠0</a:t>
            </a:r>
            <a:r>
              <a:rPr lang="uk-UA" dirty="0" smtClean="0">
                <a:latin typeface="Constantia"/>
              </a:rPr>
              <a:t/>
            </a:r>
            <a:br>
              <a:rPr lang="uk-UA" dirty="0" smtClean="0">
                <a:latin typeface="Constantia"/>
              </a:rPr>
            </a:br>
            <a:r>
              <a:rPr lang="uk-UA" dirty="0" smtClean="0">
                <a:latin typeface="Constantia"/>
              </a:rPr>
              <a:t>у=8: (х-4), </a:t>
            </a:r>
            <a:r>
              <a:rPr lang="uk-UA" dirty="0" smtClean="0">
                <a:solidFill>
                  <a:srgbClr val="FF0000"/>
                </a:solidFill>
                <a:latin typeface="Constantia"/>
              </a:rPr>
              <a:t>х-4≠0</a:t>
            </a:r>
            <a:br>
              <a:rPr lang="uk-UA" dirty="0" smtClean="0">
                <a:solidFill>
                  <a:srgbClr val="FF0000"/>
                </a:solidFill>
                <a:latin typeface="Constantia"/>
              </a:rPr>
            </a:br>
            <a:r>
              <a:rPr lang="uk-UA" dirty="0" smtClean="0">
                <a:solidFill>
                  <a:srgbClr val="FF0000"/>
                </a:solidFill>
                <a:latin typeface="Constantia"/>
              </a:rPr>
              <a:t>                  х≠4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dirty="0" smtClean="0"/>
              <a:t>Знайти область визначення таких функцій:</a:t>
            </a:r>
            <a:endParaRPr lang="uk-UA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581856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1.  у=х</a:t>
            </a:r>
            <a:r>
              <a:rPr lang="uk-UA" sz="3200" dirty="0" smtClean="0">
                <a:latin typeface="Constantia"/>
              </a:rPr>
              <a:t>²+8</a:t>
            </a:r>
          </a:p>
          <a:p>
            <a:pPr marL="514350" indent="-514350" algn="ctr">
              <a:buAutoNum type="arabicPeriod" startAt="2"/>
            </a:pPr>
            <a:r>
              <a:rPr lang="uk-UA" sz="3200" dirty="0" smtClean="0">
                <a:latin typeface="Constantia"/>
              </a:rPr>
              <a:t>у=2: (3+х)</a:t>
            </a:r>
          </a:p>
          <a:p>
            <a:pPr marL="514350" indent="-514350" algn="ctr">
              <a:buAutoNum type="arabicPeriod" startAt="2"/>
            </a:pPr>
            <a:r>
              <a:rPr lang="uk-UA" sz="3200" dirty="0" smtClean="0">
                <a:latin typeface="Constantia"/>
              </a:rPr>
              <a:t>у=1: (2х-16)</a:t>
            </a:r>
          </a:p>
          <a:p>
            <a:pPr marL="514350" indent="-514350" algn="ctr">
              <a:buAutoNum type="arabicPeriod" startAt="2"/>
            </a:pPr>
            <a:r>
              <a:rPr lang="uk-UA" sz="3200" dirty="0" smtClean="0">
                <a:latin typeface="Constantia"/>
              </a:rPr>
              <a:t>у=12: (3х+12)</a:t>
            </a:r>
            <a:endParaRPr lang="uk-UA" sz="32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0823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Перевіримо:</a:t>
            </a:r>
            <a:br>
              <a:rPr lang="uk-UA" dirty="0" smtClean="0"/>
            </a:br>
            <a:r>
              <a:rPr lang="uk-UA" dirty="0" smtClean="0"/>
              <a:t>                      1. х- будь-яке число</a:t>
            </a:r>
            <a:br>
              <a:rPr lang="uk-UA" dirty="0" smtClean="0"/>
            </a:br>
            <a:r>
              <a:rPr lang="uk-UA" dirty="0" smtClean="0"/>
              <a:t>2. х</a:t>
            </a:r>
            <a:r>
              <a:rPr lang="uk-UA" dirty="0" smtClean="0">
                <a:latin typeface="Constantia"/>
              </a:rPr>
              <a:t>≠-3</a:t>
            </a:r>
            <a:br>
              <a:rPr lang="uk-UA" dirty="0" smtClean="0">
                <a:latin typeface="Constantia"/>
              </a:rPr>
            </a:br>
            <a:r>
              <a:rPr lang="uk-UA" dirty="0" smtClean="0">
                <a:latin typeface="Constantia"/>
              </a:rPr>
              <a:t>3. х≠8</a:t>
            </a:r>
            <a:br>
              <a:rPr lang="uk-UA" dirty="0" smtClean="0">
                <a:latin typeface="Constantia"/>
              </a:rPr>
            </a:br>
            <a:r>
              <a:rPr lang="uk-UA" dirty="0" smtClean="0">
                <a:latin typeface="Constantia"/>
              </a:rPr>
              <a:t>4. х≠-4</a:t>
            </a:r>
            <a:br>
              <a:rPr lang="uk-UA" dirty="0" smtClean="0">
                <a:latin typeface="Constantia"/>
              </a:rPr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algn="l"/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</a:rPr>
              <a:t>Залежність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</a:rPr>
              <a:t>площі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</a:rPr>
              <a:t> квадрата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</a:rPr>
              <a:t>від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</a:rPr>
              <a:t>довжини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</a:rPr>
              <a:t>її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</a:rPr>
              <a:t>сторони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403350" y="3068638"/>
            <a:ext cx="865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a = </a:t>
            </a:r>
            <a:r>
              <a:rPr lang="en-US" sz="2400" b="1">
                <a:latin typeface="Times New Roman" pitchFamily="18" charset="0"/>
              </a:rPr>
              <a:t>2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3779838" y="3573463"/>
            <a:ext cx="81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a = </a:t>
            </a:r>
            <a:r>
              <a:rPr lang="en-US" sz="2400" b="1">
                <a:latin typeface="Times New Roman" pitchFamily="18" charset="0"/>
              </a:rPr>
              <a:t>3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6588125" y="4076700"/>
            <a:ext cx="814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a = </a:t>
            </a:r>
            <a:r>
              <a:rPr lang="en-US" sz="2400" b="1">
                <a:latin typeface="Times New Roman" pitchFamily="18" charset="0"/>
              </a:rPr>
              <a:t>4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6300788" y="620713"/>
            <a:ext cx="2016125" cy="720725"/>
          </a:xfrm>
          <a:prstGeom prst="rect">
            <a:avLst/>
          </a:prstGeom>
          <a:gradFill rotWithShape="1">
            <a:gsLst>
              <a:gs pos="0">
                <a:srgbClr val="FF3399">
                  <a:gamma/>
                  <a:tint val="0"/>
                  <a:invGamma/>
                </a:srgbClr>
              </a:gs>
              <a:gs pos="100000">
                <a:srgbClr val="FF3399">
                  <a:alpha val="44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i="1">
                <a:solidFill>
                  <a:srgbClr val="A50021"/>
                </a:solidFill>
                <a:latin typeface="Times New Roman" pitchFamily="18" charset="0"/>
              </a:rPr>
              <a:t>S = a</a:t>
            </a:r>
            <a:r>
              <a:rPr lang="ru-RU" sz="4000" b="1" i="1" baseline="30000">
                <a:solidFill>
                  <a:srgbClr val="A50021"/>
                </a:solidFill>
                <a:latin typeface="Times New Roman" pitchFamily="18" charset="0"/>
              </a:rPr>
              <a:t>2</a:t>
            </a:r>
            <a:endParaRPr lang="en-US" sz="4000" b="1" i="1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1331913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1835150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1331913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1835150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00FF00">
                  <a:gamma/>
                  <a:tint val="0"/>
                  <a:invGamma/>
                </a:srgbClr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>
            <a:off x="7524750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68" name="Rectangle 48"/>
          <p:cNvSpPr>
            <a:spLocks noChangeArrowheads="1"/>
          </p:cNvSpPr>
          <p:nvPr/>
        </p:nvSpPr>
        <p:spPr bwMode="auto">
          <a:xfrm>
            <a:off x="7019925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69" name="Rectangle 49"/>
          <p:cNvSpPr>
            <a:spLocks noChangeArrowheads="1"/>
          </p:cNvSpPr>
          <p:nvPr/>
        </p:nvSpPr>
        <p:spPr bwMode="auto">
          <a:xfrm>
            <a:off x="7524750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0" name="Rectangle 50"/>
          <p:cNvSpPr>
            <a:spLocks noChangeArrowheads="1"/>
          </p:cNvSpPr>
          <p:nvPr/>
        </p:nvSpPr>
        <p:spPr bwMode="auto">
          <a:xfrm>
            <a:off x="3419475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1" name="Rectangle 51"/>
          <p:cNvSpPr>
            <a:spLocks noChangeArrowheads="1"/>
          </p:cNvSpPr>
          <p:nvPr/>
        </p:nvSpPr>
        <p:spPr bwMode="auto">
          <a:xfrm>
            <a:off x="3922713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4427538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3419475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4" name="Rectangle 54"/>
          <p:cNvSpPr>
            <a:spLocks noChangeArrowheads="1"/>
          </p:cNvSpPr>
          <p:nvPr/>
        </p:nvSpPr>
        <p:spPr bwMode="auto">
          <a:xfrm>
            <a:off x="3922713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4427538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3419475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7" name="Rectangle 57"/>
          <p:cNvSpPr>
            <a:spLocks noChangeArrowheads="1"/>
          </p:cNvSpPr>
          <p:nvPr/>
        </p:nvSpPr>
        <p:spPr bwMode="auto">
          <a:xfrm>
            <a:off x="3922713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4427538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79" name="Rectangle 59"/>
          <p:cNvSpPr>
            <a:spLocks noChangeArrowheads="1"/>
          </p:cNvSpPr>
          <p:nvPr/>
        </p:nvSpPr>
        <p:spPr bwMode="auto">
          <a:xfrm>
            <a:off x="7019925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0" name="Rectangle 60"/>
          <p:cNvSpPr>
            <a:spLocks noChangeArrowheads="1"/>
          </p:cNvSpPr>
          <p:nvPr/>
        </p:nvSpPr>
        <p:spPr bwMode="auto">
          <a:xfrm>
            <a:off x="6516688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1" name="Rectangle 61"/>
          <p:cNvSpPr>
            <a:spLocks noChangeArrowheads="1"/>
          </p:cNvSpPr>
          <p:nvPr/>
        </p:nvSpPr>
        <p:spPr bwMode="auto">
          <a:xfrm>
            <a:off x="6011863" y="19891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2" name="Rectangle 62"/>
          <p:cNvSpPr>
            <a:spLocks noChangeArrowheads="1"/>
          </p:cNvSpPr>
          <p:nvPr/>
        </p:nvSpPr>
        <p:spPr bwMode="auto">
          <a:xfrm>
            <a:off x="7524750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3" name="Rectangle 63"/>
          <p:cNvSpPr>
            <a:spLocks noChangeArrowheads="1"/>
          </p:cNvSpPr>
          <p:nvPr/>
        </p:nvSpPr>
        <p:spPr bwMode="auto">
          <a:xfrm>
            <a:off x="6011863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4" name="Rectangle 64"/>
          <p:cNvSpPr>
            <a:spLocks noChangeArrowheads="1"/>
          </p:cNvSpPr>
          <p:nvPr/>
        </p:nvSpPr>
        <p:spPr bwMode="auto">
          <a:xfrm>
            <a:off x="6516688" y="2492375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5" name="Rectangle 65"/>
          <p:cNvSpPr>
            <a:spLocks noChangeArrowheads="1"/>
          </p:cNvSpPr>
          <p:nvPr/>
        </p:nvSpPr>
        <p:spPr bwMode="auto">
          <a:xfrm>
            <a:off x="6011863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6" name="Rectangle 66"/>
          <p:cNvSpPr>
            <a:spLocks noChangeArrowheads="1"/>
          </p:cNvSpPr>
          <p:nvPr/>
        </p:nvSpPr>
        <p:spPr bwMode="auto">
          <a:xfrm>
            <a:off x="6516688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7" name="Rectangle 67"/>
          <p:cNvSpPr>
            <a:spLocks noChangeArrowheads="1"/>
          </p:cNvSpPr>
          <p:nvPr/>
        </p:nvSpPr>
        <p:spPr bwMode="auto">
          <a:xfrm>
            <a:off x="7019925" y="2997200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8" name="Rectangle 68"/>
          <p:cNvSpPr>
            <a:spLocks noChangeArrowheads="1"/>
          </p:cNvSpPr>
          <p:nvPr/>
        </p:nvSpPr>
        <p:spPr bwMode="auto">
          <a:xfrm>
            <a:off x="6011863" y="35004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89" name="Rectangle 69"/>
          <p:cNvSpPr>
            <a:spLocks noChangeArrowheads="1"/>
          </p:cNvSpPr>
          <p:nvPr/>
        </p:nvSpPr>
        <p:spPr bwMode="auto">
          <a:xfrm>
            <a:off x="6516688" y="35004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90" name="Rectangle 70"/>
          <p:cNvSpPr>
            <a:spLocks noChangeArrowheads="1"/>
          </p:cNvSpPr>
          <p:nvPr/>
        </p:nvSpPr>
        <p:spPr bwMode="auto">
          <a:xfrm>
            <a:off x="7019925" y="35004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91" name="Rectangle 71"/>
          <p:cNvSpPr>
            <a:spLocks noChangeArrowheads="1"/>
          </p:cNvSpPr>
          <p:nvPr/>
        </p:nvSpPr>
        <p:spPr bwMode="auto">
          <a:xfrm>
            <a:off x="7524750" y="3500438"/>
            <a:ext cx="504825" cy="504825"/>
          </a:xfrm>
          <a:prstGeom prst="rect">
            <a:avLst/>
          </a:prstGeom>
          <a:gradFill rotWithShape="1">
            <a:gsLst>
              <a:gs pos="0">
                <a:srgbClr val="00CCFF">
                  <a:gamma/>
                  <a:tint val="0"/>
                  <a:invGamma/>
                </a:srgbClr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5192" name="Text Box 72"/>
          <p:cNvSpPr txBox="1">
            <a:spLocks noChangeArrowheads="1"/>
          </p:cNvSpPr>
          <p:nvPr/>
        </p:nvSpPr>
        <p:spPr bwMode="auto">
          <a:xfrm>
            <a:off x="1258888" y="3573463"/>
            <a:ext cx="1152525" cy="457200"/>
          </a:xfrm>
          <a:prstGeom prst="rect">
            <a:avLst/>
          </a:prstGeom>
          <a:solidFill>
            <a:srgbClr val="FF99CC">
              <a:alpha val="6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i="1">
                <a:latin typeface="Times New Roman" pitchFamily="18" charset="0"/>
              </a:rPr>
              <a:t>S</a:t>
            </a:r>
            <a:r>
              <a:rPr lang="en-US" sz="2400" b="1">
                <a:latin typeface="Times New Roman" pitchFamily="18" charset="0"/>
              </a:rPr>
              <a:t> = 4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5193" name="Text Box 73"/>
          <p:cNvSpPr txBox="1">
            <a:spLocks noChangeArrowheads="1"/>
          </p:cNvSpPr>
          <p:nvPr/>
        </p:nvSpPr>
        <p:spPr bwMode="auto">
          <a:xfrm>
            <a:off x="3635375" y="4076700"/>
            <a:ext cx="1152525" cy="457200"/>
          </a:xfrm>
          <a:prstGeom prst="rect">
            <a:avLst/>
          </a:prstGeom>
          <a:solidFill>
            <a:srgbClr val="FF99CC">
              <a:alpha val="6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i="1">
                <a:latin typeface="Times New Roman" pitchFamily="18" charset="0"/>
              </a:rPr>
              <a:t>S</a:t>
            </a:r>
            <a:r>
              <a:rPr lang="en-US" sz="2400" b="1">
                <a:latin typeface="Times New Roman" pitchFamily="18" charset="0"/>
              </a:rPr>
              <a:t> = 9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5194" name="Text Box 74"/>
          <p:cNvSpPr txBox="1">
            <a:spLocks noChangeArrowheads="1"/>
          </p:cNvSpPr>
          <p:nvPr/>
        </p:nvSpPr>
        <p:spPr bwMode="auto">
          <a:xfrm>
            <a:off x="6443663" y="4508500"/>
            <a:ext cx="1152525" cy="457200"/>
          </a:xfrm>
          <a:prstGeom prst="rect">
            <a:avLst/>
          </a:prstGeom>
          <a:solidFill>
            <a:srgbClr val="FF99CC">
              <a:alpha val="6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i="1">
                <a:latin typeface="Times New Roman" pitchFamily="18" charset="0"/>
              </a:rPr>
              <a:t>S</a:t>
            </a:r>
            <a:r>
              <a:rPr lang="en-US" sz="2400" b="1">
                <a:latin typeface="Times New Roman" pitchFamily="18" charset="0"/>
              </a:rPr>
              <a:t> = 16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5195" name="Freeform 75"/>
          <p:cNvSpPr>
            <a:spLocks/>
          </p:cNvSpPr>
          <p:nvPr/>
        </p:nvSpPr>
        <p:spPr bwMode="auto">
          <a:xfrm>
            <a:off x="2555875" y="6092825"/>
            <a:ext cx="1092200" cy="430213"/>
          </a:xfrm>
          <a:custGeom>
            <a:avLst/>
            <a:gdLst/>
            <a:ahLst/>
            <a:cxnLst>
              <a:cxn ang="0">
                <a:pos x="688" y="0"/>
              </a:cxn>
              <a:cxn ang="0">
                <a:pos x="0" y="271"/>
              </a:cxn>
            </a:cxnLst>
            <a:rect l="0" t="0" r="r" b="b"/>
            <a:pathLst>
              <a:path w="688" h="271">
                <a:moveTo>
                  <a:pt x="688" y="0"/>
                </a:moveTo>
                <a:lnTo>
                  <a:pt x="0" y="271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5196" name="Line 76"/>
          <p:cNvSpPr>
            <a:spLocks noChangeShapeType="1"/>
          </p:cNvSpPr>
          <p:nvPr/>
        </p:nvSpPr>
        <p:spPr bwMode="auto">
          <a:xfrm>
            <a:off x="4932363" y="6092825"/>
            <a:ext cx="1152525" cy="431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5197" name="Text Box 77"/>
          <p:cNvSpPr txBox="1">
            <a:spLocks noChangeArrowheads="1"/>
          </p:cNvSpPr>
          <p:nvPr/>
        </p:nvSpPr>
        <p:spPr bwMode="auto">
          <a:xfrm>
            <a:off x="542978" y="6338888"/>
            <a:ext cx="19446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ru-RU" sz="2800" b="1" dirty="0" smtClean="0">
                <a:solidFill>
                  <a:srgbClr val="A50021"/>
                </a:solidFill>
                <a:latin typeface="Times New Roman" pitchFamily="18" charset="0"/>
              </a:rPr>
              <a:t>ФУНКЦІЯ</a:t>
            </a:r>
            <a:endParaRPr lang="ru-RU" sz="2800" b="1" dirty="0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5198" name="Text Box 78"/>
          <p:cNvSpPr txBox="1">
            <a:spLocks noChangeArrowheads="1"/>
          </p:cNvSpPr>
          <p:nvPr/>
        </p:nvSpPr>
        <p:spPr bwMode="auto">
          <a:xfrm>
            <a:off x="6084888" y="6338888"/>
            <a:ext cx="22304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A50021"/>
                </a:solidFill>
                <a:latin typeface="Times New Roman" pitchFamily="18" charset="0"/>
              </a:rPr>
              <a:t>АРГУМЕНТ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1511 0.69283 " pathEditMode="relative" ptsTypes="AA">
                                      <p:cBhvr>
                                        <p:cTn id="33" dur="2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10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5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5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" grpId="0" animBg="1"/>
      <p:bldP spid="5161" grpId="1" animBg="1"/>
      <p:bldP spid="5192" grpId="0" animBg="1"/>
      <p:bldP spid="5193" grpId="0" animBg="1"/>
      <p:bldP spid="5194" grpId="0" animBg="1"/>
      <p:bldP spid="5195" grpId="0" animBg="1"/>
      <p:bldP spid="5196" grpId="0" animBg="1"/>
      <p:bldP spid="5197" grpId="0"/>
      <p:bldP spid="519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510730"/>
          </a:xfrm>
          <a:ln>
            <a:noFill/>
          </a:ln>
          <a:scene3d>
            <a:camera prst="orthographicFront"/>
            <a:lightRig rig="freezing" dir="t">
              <a:rot lat="0" lon="0" rev="5640000"/>
            </a:lightRig>
          </a:scene3d>
          <a:sp3d>
            <a:bevelT prst="convex"/>
          </a:sp3d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uk-UA" sz="6600" b="1" dirty="0" smtClean="0">
                <a:solidFill>
                  <a:schemeClr val="accent2">
                    <a:lumMod val="75000"/>
                  </a:schemeClr>
                </a:solidFill>
              </a:rPr>
              <a:t>Чи всі відповідності можуть бути функціями?</a:t>
            </a:r>
            <a:endParaRPr lang="uk-UA" sz="66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Відповідність буде функцією: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uk-UA" sz="4000" dirty="0" smtClean="0">
                <a:solidFill>
                  <a:schemeClr val="accent6">
                    <a:lumMod val="50000"/>
                  </a:schemeClr>
                </a:solidFill>
              </a:rPr>
              <a:t>Якщо одному значенню </a:t>
            </a:r>
            <a:r>
              <a:rPr lang="uk-UA" sz="4000" b="1" dirty="0" smtClean="0">
                <a:solidFill>
                  <a:srgbClr val="FF0000"/>
                </a:solidFill>
              </a:rPr>
              <a:t>Х </a:t>
            </a:r>
            <a:r>
              <a:rPr lang="uk-UA" sz="4000" dirty="0" smtClean="0">
                <a:solidFill>
                  <a:schemeClr val="accent6">
                    <a:lumMod val="50000"/>
                  </a:schemeClr>
                </a:solidFill>
              </a:rPr>
              <a:t>відповідає єдине значення</a:t>
            </a:r>
            <a:r>
              <a:rPr lang="uk-UA" sz="4000" dirty="0" smtClean="0"/>
              <a:t> </a:t>
            </a:r>
            <a:r>
              <a:rPr lang="uk-UA" sz="4000" b="1" dirty="0" smtClean="0">
                <a:solidFill>
                  <a:srgbClr val="FF0000"/>
                </a:solidFill>
              </a:rPr>
              <a:t>У</a:t>
            </a:r>
            <a:r>
              <a:rPr lang="uk-UA" sz="4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uk-UA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sz="1800" dirty="0" smtClean="0"/>
              <a:t>                               у</a:t>
            </a:r>
          </a:p>
          <a:p>
            <a:r>
              <a:rPr lang="uk-UA" sz="1800" dirty="0" smtClean="0"/>
              <a:t>                              у4</a:t>
            </a:r>
          </a:p>
          <a:p>
            <a:r>
              <a:rPr lang="uk-UA" sz="1800" dirty="0" smtClean="0"/>
              <a:t>                             у1=  у3</a:t>
            </a:r>
          </a:p>
          <a:p>
            <a:endParaRPr lang="uk-UA" sz="1800" dirty="0" smtClean="0"/>
          </a:p>
          <a:p>
            <a:endParaRPr lang="uk-UA" sz="1800" dirty="0" smtClean="0"/>
          </a:p>
          <a:p>
            <a:r>
              <a:rPr lang="uk-UA" sz="1800" dirty="0" smtClean="0"/>
              <a:t>                                                                          х  </a:t>
            </a:r>
          </a:p>
          <a:p>
            <a:r>
              <a:rPr lang="uk-UA" sz="1800" dirty="0" smtClean="0"/>
              <a:t>              х1        х2                         х3  х4</a:t>
            </a:r>
          </a:p>
          <a:p>
            <a:endParaRPr lang="uk-UA" sz="1800" dirty="0" smtClean="0"/>
          </a:p>
          <a:p>
            <a:r>
              <a:rPr lang="uk-UA" sz="1800" dirty="0" smtClean="0"/>
              <a:t>                                    у2</a:t>
            </a:r>
          </a:p>
          <a:p>
            <a:endParaRPr lang="uk-UA" sz="1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4001290" y="4071148"/>
            <a:ext cx="385765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071934" y="3929066"/>
            <a:ext cx="4071966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4714876" y="1428736"/>
            <a:ext cx="3276599" cy="3381103"/>
          </a:xfrm>
          <a:custGeom>
            <a:avLst/>
            <a:gdLst>
              <a:gd name="connsiteX0" fmla="*/ 0 w 3276599"/>
              <a:gd name="connsiteY0" fmla="*/ 953588 h 3381103"/>
              <a:gd name="connsiteX1" fmla="*/ 849086 w 3276599"/>
              <a:gd name="connsiteY1" fmla="*/ 3317966 h 3381103"/>
              <a:gd name="connsiteX2" fmla="*/ 2886891 w 3276599"/>
              <a:gd name="connsiteY2" fmla="*/ 574766 h 3381103"/>
              <a:gd name="connsiteX3" fmla="*/ 3187337 w 3276599"/>
              <a:gd name="connsiteY3" fmla="*/ 78377 h 3381103"/>
              <a:gd name="connsiteX4" fmla="*/ 3200400 w 3276599"/>
              <a:gd name="connsiteY4" fmla="*/ 104503 h 3381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6599" h="3381103">
                <a:moveTo>
                  <a:pt x="0" y="953588"/>
                </a:moveTo>
                <a:cubicBezTo>
                  <a:pt x="183969" y="2167345"/>
                  <a:pt x="367938" y="3381103"/>
                  <a:pt x="849086" y="3317966"/>
                </a:cubicBezTo>
                <a:cubicBezTo>
                  <a:pt x="1330234" y="3254829"/>
                  <a:pt x="2497183" y="1114697"/>
                  <a:pt x="2886891" y="574766"/>
                </a:cubicBezTo>
                <a:cubicBezTo>
                  <a:pt x="3276599" y="34835"/>
                  <a:pt x="3135086" y="156754"/>
                  <a:pt x="3187337" y="78377"/>
                </a:cubicBezTo>
                <a:cubicBezTo>
                  <a:pt x="3239588" y="0"/>
                  <a:pt x="3200400" y="104503"/>
                  <a:pt x="3200400" y="104503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6572264" y="321468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0800000" flipV="1">
            <a:off x="5929322" y="2428868"/>
            <a:ext cx="142876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5036347" y="4393413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429256" y="485776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4214810" y="3500438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4786314" y="2857496"/>
            <a:ext cx="228601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6536545" y="3393281"/>
            <a:ext cx="10715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Відповідність не буде функцією: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</a:rPr>
              <a:t>Якщо одному значенню змінної </a:t>
            </a:r>
            <a:r>
              <a:rPr lang="uk-UA" sz="3600" b="1" dirty="0" smtClean="0">
                <a:solidFill>
                  <a:srgbClr val="FF0000"/>
                </a:solidFill>
              </a:rPr>
              <a:t>Х</a:t>
            </a:r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</a:rPr>
              <a:t> відповідає декілька значень змінної </a:t>
            </a:r>
            <a:r>
              <a:rPr lang="uk-UA" sz="3600" b="1" dirty="0" smtClean="0">
                <a:solidFill>
                  <a:srgbClr val="FF0000"/>
                </a:solidFill>
              </a:rPr>
              <a:t>У</a:t>
            </a:r>
            <a:r>
              <a:rPr lang="uk-UA" sz="36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uk-UA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                             у</a:t>
            </a:r>
          </a:p>
          <a:p>
            <a:r>
              <a:rPr lang="uk-UA" sz="2000" dirty="0" smtClean="0"/>
              <a:t>                                  у4</a:t>
            </a:r>
          </a:p>
          <a:p>
            <a:endParaRPr lang="uk-UA" sz="2000" dirty="0" smtClean="0"/>
          </a:p>
          <a:p>
            <a:r>
              <a:rPr lang="uk-UA" sz="2000" dirty="0" smtClean="0"/>
              <a:t>                                  у3</a:t>
            </a:r>
          </a:p>
          <a:p>
            <a:endParaRPr lang="uk-UA" sz="2000" dirty="0" smtClean="0"/>
          </a:p>
          <a:p>
            <a:r>
              <a:rPr lang="uk-UA" sz="2000" dirty="0" smtClean="0"/>
              <a:t>                                  у2</a:t>
            </a:r>
          </a:p>
          <a:p>
            <a:r>
              <a:rPr lang="uk-UA" sz="2000" dirty="0" smtClean="0"/>
              <a:t>                                                                       х</a:t>
            </a:r>
          </a:p>
          <a:p>
            <a:r>
              <a:rPr lang="uk-UA" sz="2000" dirty="0" smtClean="0"/>
              <a:t>                 Х1</a:t>
            </a:r>
          </a:p>
          <a:p>
            <a:endParaRPr lang="uk-UA" sz="2000" dirty="0" smtClean="0"/>
          </a:p>
          <a:p>
            <a:endParaRPr lang="uk-UA" sz="2000" dirty="0" smtClean="0"/>
          </a:p>
          <a:p>
            <a:r>
              <a:rPr lang="uk-UA" sz="2000" dirty="0" smtClean="0"/>
              <a:t>                                  у1</a:t>
            </a:r>
          </a:p>
          <a:p>
            <a:endParaRPr lang="uk-UA" sz="2000" dirty="0" smtClean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 flipH="1" flipV="1">
            <a:off x="4108447" y="3535363"/>
            <a:ext cx="378621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929058" y="4000504"/>
            <a:ext cx="45005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4071934" y="2285992"/>
            <a:ext cx="4000528" cy="3172106"/>
          </a:xfrm>
          <a:custGeom>
            <a:avLst/>
            <a:gdLst>
              <a:gd name="connsiteX0" fmla="*/ 37011 w 2880360"/>
              <a:gd name="connsiteY0" fmla="*/ 10885 h 3196046"/>
              <a:gd name="connsiteX1" fmla="*/ 2035629 w 2880360"/>
              <a:gd name="connsiteY1" fmla="*/ 154577 h 3196046"/>
              <a:gd name="connsiteX2" fmla="*/ 193766 w 2880360"/>
              <a:gd name="connsiteY2" fmla="*/ 938348 h 3196046"/>
              <a:gd name="connsiteX3" fmla="*/ 2845526 w 2880360"/>
              <a:gd name="connsiteY3" fmla="*/ 2362199 h 3196046"/>
              <a:gd name="connsiteX4" fmla="*/ 402771 w 2880360"/>
              <a:gd name="connsiteY4" fmla="*/ 3080657 h 3196046"/>
              <a:gd name="connsiteX5" fmla="*/ 428897 w 2880360"/>
              <a:gd name="connsiteY5" fmla="*/ 3054531 h 3196046"/>
              <a:gd name="connsiteX6" fmla="*/ 428897 w 2880360"/>
              <a:gd name="connsiteY6" fmla="*/ 3054531 h 3196046"/>
              <a:gd name="connsiteX7" fmla="*/ 441960 w 2880360"/>
              <a:gd name="connsiteY7" fmla="*/ 3067594 h 319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0360" h="3196046">
                <a:moveTo>
                  <a:pt x="37011" y="10885"/>
                </a:moveTo>
                <a:cubicBezTo>
                  <a:pt x="1023257" y="5442"/>
                  <a:pt x="2009503" y="0"/>
                  <a:pt x="2035629" y="154577"/>
                </a:cubicBezTo>
                <a:cubicBezTo>
                  <a:pt x="2061755" y="309154"/>
                  <a:pt x="58783" y="570411"/>
                  <a:pt x="193766" y="938348"/>
                </a:cubicBezTo>
                <a:cubicBezTo>
                  <a:pt x="328749" y="1306285"/>
                  <a:pt x="2810692" y="2005148"/>
                  <a:pt x="2845526" y="2362199"/>
                </a:cubicBezTo>
                <a:cubicBezTo>
                  <a:pt x="2880360" y="2719250"/>
                  <a:pt x="805542" y="2965268"/>
                  <a:pt x="402771" y="3080657"/>
                </a:cubicBezTo>
                <a:cubicBezTo>
                  <a:pt x="0" y="3196046"/>
                  <a:pt x="428897" y="3054531"/>
                  <a:pt x="428897" y="3054531"/>
                </a:cubicBezTo>
                <a:lnTo>
                  <a:pt x="428897" y="3054531"/>
                </a:lnTo>
                <a:lnTo>
                  <a:pt x="441960" y="3067594"/>
                </a:ln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3572662" y="3785396"/>
            <a:ext cx="300039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72066" y="2285992"/>
            <a:ext cx="9286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072066" y="2857496"/>
            <a:ext cx="9286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072066" y="3571876"/>
            <a:ext cx="9286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072066" y="528638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7200" dirty="0" smtClean="0">
                <a:effectLst/>
              </a:rPr>
              <a:t>Перевірте себе:</a:t>
            </a:r>
            <a:endParaRPr lang="uk-UA" sz="7200" dirty="0">
              <a:effectLst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22466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Сформулюйте означення функції.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Наведіть приклади функції.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Що таке аргумент функції?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Що таке область визначення функції?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Що таке область значень функції?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Як можна задати функції?</a:t>
            </a:r>
          </a:p>
          <a:p>
            <a:pPr marL="457200" indent="-457200">
              <a:buAutoNum type="arabicPeriod"/>
            </a:pPr>
            <a:r>
              <a:rPr lang="uk-UA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Чи завжди відповідність можна вважати функцією?</a:t>
            </a:r>
          </a:p>
          <a:p>
            <a:pPr marL="457200" indent="-457200">
              <a:buAutoNum type="arabicPeriod"/>
            </a:pPr>
            <a:endParaRPr lang="uk-UA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367854"/>
          </a:xfrm>
        </p:spPr>
        <p:txBody>
          <a:bodyPr>
            <a:normAutofit/>
          </a:bodyPr>
          <a:lstStyle/>
          <a:p>
            <a:pPr algn="ctr"/>
            <a:r>
              <a:rPr lang="uk-UA" sz="8800" b="1" i="1" dirty="0" smtClean="0">
                <a:solidFill>
                  <a:schemeClr val="accent1">
                    <a:lumMod val="50000"/>
                  </a:schemeClr>
                </a:solidFill>
              </a:rPr>
              <a:t>Дякую за увагу!</a:t>
            </a:r>
            <a:endParaRPr lang="uk-UA" sz="8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</a:t>
            </a:r>
            <a:r>
              <a:rPr lang="ru-RU" b="1" i="1" u="sng" dirty="0" err="1" smtClean="0">
                <a:solidFill>
                  <a:srgbClr val="002060"/>
                </a:solidFill>
              </a:rPr>
              <a:t>Функція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908050"/>
            <a:ext cx="5715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331913" y="1484313"/>
            <a:ext cx="317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800" b="0">
                <a:solidFill>
                  <a:srgbClr val="FF0000"/>
                </a:solidFill>
                <a:latin typeface="Arial" charset="0"/>
              </a:rPr>
              <a:t>+</a:t>
            </a:r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5084763"/>
            <a:ext cx="18002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3121025"/>
            <a:ext cx="15144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850" y="12684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9925" y="3438525"/>
            <a:ext cx="21240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11238" y="4868863"/>
            <a:ext cx="1457325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1"/>
          <p:cNvGrpSpPr>
            <a:grpSpLocks noChangeAspect="1"/>
          </p:cNvGrpSpPr>
          <p:nvPr/>
        </p:nvGrpSpPr>
        <p:grpSpPr bwMode="auto">
          <a:xfrm>
            <a:off x="1547813" y="1089025"/>
            <a:ext cx="6192837" cy="5768975"/>
            <a:chOff x="2284" y="4780"/>
            <a:chExt cx="7200" cy="4320"/>
          </a:xfrm>
        </p:grpSpPr>
        <p:sp>
          <p:nvSpPr>
            <p:cNvPr id="16396" name="AutoShape 12"/>
            <p:cNvSpPr>
              <a:spLocks noChangeAspect="1" noChangeArrowheads="1"/>
            </p:cNvSpPr>
            <p:nvPr/>
          </p:nvSpPr>
          <p:spPr bwMode="auto">
            <a:xfrm>
              <a:off x="2284" y="4780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>
              <a:off x="2566" y="5198"/>
              <a:ext cx="6212" cy="29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3" name="Group 14"/>
          <p:cNvGrpSpPr>
            <a:grpSpLocks noChangeAspect="1"/>
          </p:cNvGrpSpPr>
          <p:nvPr/>
        </p:nvGrpSpPr>
        <p:grpSpPr bwMode="auto">
          <a:xfrm>
            <a:off x="1692275" y="3357563"/>
            <a:ext cx="5759450" cy="3500437"/>
            <a:chOff x="2284" y="4780"/>
            <a:chExt cx="7200" cy="4320"/>
          </a:xfrm>
        </p:grpSpPr>
        <p:sp>
          <p:nvSpPr>
            <p:cNvPr id="16399" name="AutoShape 15"/>
            <p:cNvSpPr>
              <a:spLocks noChangeAspect="1" noChangeArrowheads="1"/>
            </p:cNvSpPr>
            <p:nvPr/>
          </p:nvSpPr>
          <p:spPr bwMode="auto">
            <a:xfrm>
              <a:off x="2284" y="4780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 flipV="1">
              <a:off x="3272" y="5198"/>
              <a:ext cx="5224" cy="30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4" name="Group 17"/>
          <p:cNvGrpSpPr>
            <a:grpSpLocks noChangeAspect="1"/>
          </p:cNvGrpSpPr>
          <p:nvPr/>
        </p:nvGrpSpPr>
        <p:grpSpPr bwMode="auto">
          <a:xfrm>
            <a:off x="1692275" y="1557338"/>
            <a:ext cx="6624638" cy="3108325"/>
            <a:chOff x="2284" y="4780"/>
            <a:chExt cx="7200" cy="4320"/>
          </a:xfrm>
        </p:grpSpPr>
        <p:sp>
          <p:nvSpPr>
            <p:cNvPr id="16402" name="AutoShape 18"/>
            <p:cNvSpPr>
              <a:spLocks noChangeAspect="1" noChangeArrowheads="1"/>
            </p:cNvSpPr>
            <p:nvPr/>
          </p:nvSpPr>
          <p:spPr bwMode="auto">
            <a:xfrm>
              <a:off x="2284" y="4780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 flipV="1">
              <a:off x="3272" y="5198"/>
              <a:ext cx="5224" cy="30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 decel="100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decel="100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 decel="100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385175" cy="1431925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          </a:t>
            </a:r>
            <a:r>
              <a:rPr lang="ru-RU" b="1" i="1" u="sng" dirty="0">
                <a:solidFill>
                  <a:srgbClr val="002060"/>
                </a:solidFill>
              </a:rPr>
              <a:t>Не </a:t>
            </a:r>
            <a:r>
              <a:rPr lang="ru-RU" b="1" i="1" u="sng" dirty="0" err="1" smtClean="0">
                <a:solidFill>
                  <a:srgbClr val="002060"/>
                </a:solidFill>
              </a:rPr>
              <a:t>функція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68313" y="1341438"/>
            <a:ext cx="8496300" cy="5111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Іванов</a:t>
            </a:r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                      </a:t>
            </a: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Таня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Іванніков</a:t>
            </a:r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                 </a:t>
            </a:r>
            <a:r>
              <a:rPr lang="ru-RU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Павло</a:t>
            </a: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Волков                                                    Надя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Сидорова                                                 </a:t>
            </a: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Саша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Мартинова</a:t>
            </a:r>
            <a:r>
              <a:rPr lang="ru-RU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                </a:t>
            </a:r>
            <a:r>
              <a:rPr lang="ru-RU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Вітя</a:t>
            </a: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                                                </a:t>
            </a:r>
            <a:r>
              <a:rPr lang="ru-RU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Євген</a:t>
            </a:r>
            <a:endParaRPr lang="ru-RU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800" dirty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124075" y="1628775"/>
            <a:ext cx="4752975" cy="7921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2124075" y="1628775"/>
            <a:ext cx="4751388" cy="33845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2124075" y="3284538"/>
            <a:ext cx="4752975" cy="2520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2268538" y="2420938"/>
            <a:ext cx="4608512" cy="1655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V="1">
            <a:off x="2268538" y="1557338"/>
            <a:ext cx="4679950" cy="25574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V="1">
            <a:off x="2411413" y="3284538"/>
            <a:ext cx="4465637" cy="17287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50"/>
                            </p:stCondLst>
                            <p:childTnLst>
                              <p:par>
                                <p:cTn id="2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100"/>
                            </p:stCondLst>
                            <p:childTnLst>
                              <p:par>
                                <p:cTn id="2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200"/>
                            </p:stCondLst>
                            <p:childTnLst>
                              <p:par>
                                <p:cTn id="3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uiExpand="1" build="p"/>
      <p:bldP spid="17412" grpId="0" animBg="1"/>
      <p:bldP spid="17413" grpId="0" animBg="1"/>
      <p:bldP spid="17414" grpId="0" animBg="1"/>
      <p:bldP spid="17415" grpId="0" animBg="1"/>
      <p:bldP spid="17416" grpId="0" animBg="1"/>
      <p:bldP spid="174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96925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У=2</a:t>
            </a:r>
            <a:r>
              <a:rPr lang="uk-UA" dirty="0" smtClean="0">
                <a:solidFill>
                  <a:srgbClr val="002060"/>
                </a:solidFill>
                <a:latin typeface="Constantia"/>
              </a:rPr>
              <a:t>х-1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0352" y="2357430"/>
            <a:ext cx="7772400" cy="3071834"/>
          </a:xfrm>
        </p:spPr>
        <p:txBody>
          <a:bodyPr>
            <a:normAutofit fontScale="77500" lnSpcReduction="20000"/>
          </a:bodyPr>
          <a:lstStyle/>
          <a:p>
            <a:r>
              <a:rPr lang="uk-UA" sz="3600" b="1" dirty="0" smtClean="0">
                <a:solidFill>
                  <a:schemeClr val="bg1"/>
                </a:solidFill>
              </a:rPr>
              <a:t>Х</a:t>
            </a:r>
            <a:r>
              <a:rPr lang="uk-UA" b="1" dirty="0" smtClean="0">
                <a:solidFill>
                  <a:schemeClr val="bg1"/>
                </a:solidFill>
              </a:rPr>
              <a:t>-</a:t>
            </a:r>
            <a:r>
              <a:rPr lang="uk-UA" sz="3600" b="1" dirty="0" smtClean="0">
                <a:solidFill>
                  <a:schemeClr val="bg1"/>
                </a:solidFill>
              </a:rPr>
              <a:t> незалежна змінна, аргумент</a:t>
            </a:r>
          </a:p>
          <a:p>
            <a:r>
              <a:rPr lang="uk-UA" sz="3600" b="1" dirty="0" smtClean="0">
                <a:solidFill>
                  <a:schemeClr val="bg1"/>
                </a:solidFill>
              </a:rPr>
              <a:t>У- залежна змінна, результат, функція.</a:t>
            </a:r>
          </a:p>
          <a:p>
            <a:pPr algn="ctr"/>
            <a:endParaRPr lang="uk-UA" sz="3600" b="1" dirty="0" smtClean="0">
              <a:solidFill>
                <a:schemeClr val="bg1"/>
              </a:solidFill>
            </a:endParaRPr>
          </a:p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Якщо </a:t>
            </a:r>
            <a:r>
              <a:rPr lang="uk-UA" sz="3600" b="1" dirty="0" smtClean="0">
                <a:solidFill>
                  <a:schemeClr val="bg1"/>
                </a:solidFill>
              </a:rPr>
              <a:t>кожному значенню змінної Х відповідає єдине значення змінної У, то змінну У називають ФУНКЦІЄЮ.</a:t>
            </a:r>
          </a:p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 </a:t>
            </a:r>
            <a:endParaRPr lang="uk-U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212883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solidFill>
                  <a:schemeClr val="accent2">
                    <a:lumMod val="75000"/>
                  </a:schemeClr>
                </a:solidFill>
              </a:rPr>
              <a:t>СПОСОБИ ЗАДАННЯ ФУНКЦІЇ:</a:t>
            </a:r>
            <a:endParaRPr lang="uk-UA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685800" y="2714620"/>
            <a:ext cx="2743200" cy="3533780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uk-UA" sz="1800" b="1" dirty="0" smtClean="0"/>
              <a:t>Словесний опис;</a:t>
            </a:r>
          </a:p>
          <a:p>
            <a:pPr marL="342900" indent="-342900">
              <a:buAutoNum type="arabicPeriod"/>
            </a:pPr>
            <a:r>
              <a:rPr lang="uk-UA" sz="1800" b="1" dirty="0" smtClean="0"/>
              <a:t>Формулою;</a:t>
            </a:r>
          </a:p>
          <a:p>
            <a:pPr marL="342900" indent="-342900">
              <a:buAutoNum type="arabicPeriod"/>
            </a:pPr>
            <a:r>
              <a:rPr lang="uk-UA" sz="1800" b="1" dirty="0" smtClean="0"/>
              <a:t>Табличний;</a:t>
            </a:r>
          </a:p>
          <a:p>
            <a:pPr marL="342900" indent="-342900">
              <a:buAutoNum type="arabicPeriod"/>
            </a:pPr>
            <a:r>
              <a:rPr lang="uk-UA" sz="1800" b="1" dirty="0" smtClean="0"/>
              <a:t>Парами;</a:t>
            </a:r>
          </a:p>
          <a:p>
            <a:pPr marL="342900" indent="-342900">
              <a:buAutoNum type="arabicPeriod"/>
            </a:pPr>
            <a:r>
              <a:rPr lang="uk-UA" sz="1800" b="1" dirty="0" smtClean="0"/>
              <a:t>Графічний;</a:t>
            </a:r>
          </a:p>
          <a:p>
            <a:pPr marL="342900" indent="-342900">
              <a:buAutoNum type="arabicPeriod"/>
            </a:pPr>
            <a:r>
              <a:rPr lang="uk-UA" sz="1800" b="1" dirty="0" smtClean="0"/>
              <a:t>За допомогою множин.</a:t>
            </a:r>
            <a:endParaRPr lang="uk-UA" sz="1800" b="1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smtClean="0"/>
              <a:t>Який спосіб задання функції зображений на малюнку?</a:t>
            </a:r>
          </a:p>
          <a:p>
            <a:r>
              <a:rPr lang="uk-UA" dirty="0" smtClean="0"/>
              <a:t> у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                                                 Х</a:t>
            </a:r>
            <a:endParaRPr lang="uk-UA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 flipH="1" flipV="1">
            <a:off x="2321703" y="4179099"/>
            <a:ext cx="321471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714744" y="4643446"/>
            <a:ext cx="450059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4071934" y="2714620"/>
            <a:ext cx="4232366" cy="3494314"/>
          </a:xfrm>
          <a:custGeom>
            <a:avLst/>
            <a:gdLst>
              <a:gd name="connsiteX0" fmla="*/ 0 w 4232366"/>
              <a:gd name="connsiteY0" fmla="*/ 2164080 h 3494314"/>
              <a:gd name="connsiteX1" fmla="*/ 783771 w 4232366"/>
              <a:gd name="connsiteY1" fmla="*/ 191588 h 3494314"/>
              <a:gd name="connsiteX2" fmla="*/ 1136469 w 4232366"/>
              <a:gd name="connsiteY2" fmla="*/ 3313611 h 3494314"/>
              <a:gd name="connsiteX3" fmla="*/ 2599509 w 4232366"/>
              <a:gd name="connsiteY3" fmla="*/ 1275806 h 3494314"/>
              <a:gd name="connsiteX4" fmla="*/ 4232366 w 4232366"/>
              <a:gd name="connsiteY4" fmla="*/ 2477588 h 3494314"/>
              <a:gd name="connsiteX5" fmla="*/ 4232366 w 4232366"/>
              <a:gd name="connsiteY5" fmla="*/ 2477588 h 3494314"/>
              <a:gd name="connsiteX6" fmla="*/ 4219303 w 4232366"/>
              <a:gd name="connsiteY6" fmla="*/ 2451463 h 3494314"/>
              <a:gd name="connsiteX7" fmla="*/ 4206240 w 4232366"/>
              <a:gd name="connsiteY7" fmla="*/ 2451463 h 3494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32366" h="3494314">
                <a:moveTo>
                  <a:pt x="0" y="2164080"/>
                </a:moveTo>
                <a:cubicBezTo>
                  <a:pt x="297180" y="1082040"/>
                  <a:pt x="594360" y="0"/>
                  <a:pt x="783771" y="191588"/>
                </a:cubicBezTo>
                <a:cubicBezTo>
                  <a:pt x="973182" y="383176"/>
                  <a:pt x="833846" y="3132908"/>
                  <a:pt x="1136469" y="3313611"/>
                </a:cubicBezTo>
                <a:cubicBezTo>
                  <a:pt x="1439092" y="3494314"/>
                  <a:pt x="2083526" y="1415143"/>
                  <a:pt x="2599509" y="1275806"/>
                </a:cubicBezTo>
                <a:cubicBezTo>
                  <a:pt x="3115492" y="1136469"/>
                  <a:pt x="4232366" y="2477588"/>
                  <a:pt x="4232366" y="2477588"/>
                </a:cubicBezTo>
                <a:lnTo>
                  <a:pt x="4232366" y="2477588"/>
                </a:lnTo>
                <a:cubicBezTo>
                  <a:pt x="4230189" y="2473234"/>
                  <a:pt x="4223657" y="2455817"/>
                  <a:pt x="4219303" y="2451463"/>
                </a:cubicBezTo>
                <a:cubicBezTo>
                  <a:pt x="4214949" y="2447109"/>
                  <a:pt x="4210594" y="2449286"/>
                  <a:pt x="4206240" y="2451463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82102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Функцію можна записати за допомогою залежності – </a:t>
            </a:r>
            <a:r>
              <a:rPr lang="uk-UA" b="1" dirty="0" smtClean="0">
                <a:solidFill>
                  <a:srgbClr val="FF0000"/>
                </a:solidFill>
              </a:rPr>
              <a:t>ФОРМУЛИ.</a:t>
            </a:r>
            <a:endParaRPr lang="uk-UA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39552" y="0"/>
            <a:ext cx="8229600" cy="7651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Задання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функції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за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допомогою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формули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611188" y="765175"/>
            <a:ext cx="7782002" cy="1384995"/>
          </a:xfrm>
          <a:prstGeom prst="rect">
            <a:avLst/>
          </a:prstGeom>
          <a:solidFill>
            <a:srgbClr val="99FF99">
              <a:alpha val="5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66FF"/>
                </a:solidFill>
              </a:rPr>
              <a:t>Формула </a:t>
            </a:r>
            <a:r>
              <a:rPr lang="ru-RU" sz="2800" b="1" dirty="0" err="1" smtClean="0">
                <a:solidFill>
                  <a:srgbClr val="0066FF"/>
                </a:solidFill>
              </a:rPr>
              <a:t>дозволяє</a:t>
            </a:r>
            <a:r>
              <a:rPr lang="ru-RU" sz="2800" b="1" dirty="0" smtClean="0">
                <a:solidFill>
                  <a:srgbClr val="0066FF"/>
                </a:solidFill>
              </a:rPr>
              <a:t> </a:t>
            </a:r>
            <a:r>
              <a:rPr lang="ru-RU" sz="2800" b="1" dirty="0">
                <a:solidFill>
                  <a:srgbClr val="0066FF"/>
                </a:solidFill>
              </a:rPr>
              <a:t>для </a:t>
            </a:r>
            <a:r>
              <a:rPr lang="ru-RU" sz="2800" b="1" dirty="0" err="1" smtClean="0">
                <a:solidFill>
                  <a:srgbClr val="0066FF"/>
                </a:solidFill>
              </a:rPr>
              <a:t>будь-якого</a:t>
            </a:r>
            <a:r>
              <a:rPr lang="ru-RU" sz="2800" b="1" dirty="0" smtClean="0">
                <a:solidFill>
                  <a:srgbClr val="0066FF"/>
                </a:solidFill>
              </a:rPr>
              <a:t> </a:t>
            </a:r>
            <a:r>
              <a:rPr lang="ru-RU" sz="2800" b="1" dirty="0" err="1" smtClean="0">
                <a:solidFill>
                  <a:srgbClr val="0066FF"/>
                </a:solidFill>
              </a:rPr>
              <a:t>значення</a:t>
            </a:r>
            <a:endParaRPr lang="ru-RU" sz="2800" b="1" dirty="0">
              <a:solidFill>
                <a:srgbClr val="0066FF"/>
              </a:solidFill>
            </a:endParaRPr>
          </a:p>
          <a:p>
            <a:r>
              <a:rPr lang="ru-RU" sz="2800" b="1" dirty="0" smtClean="0">
                <a:solidFill>
                  <a:srgbClr val="0066FF"/>
                </a:solidFill>
              </a:rPr>
              <a:t>аргументу </a:t>
            </a:r>
            <a:r>
              <a:rPr lang="ru-RU" sz="2800" b="1" dirty="0" err="1" smtClean="0">
                <a:solidFill>
                  <a:srgbClr val="0066FF"/>
                </a:solidFill>
              </a:rPr>
              <a:t>знаходити</a:t>
            </a:r>
            <a:r>
              <a:rPr lang="ru-RU" sz="2800" b="1" dirty="0" smtClean="0">
                <a:solidFill>
                  <a:srgbClr val="0066FF"/>
                </a:solidFill>
              </a:rPr>
              <a:t> </a:t>
            </a:r>
            <a:r>
              <a:rPr lang="ru-RU" sz="2800" b="1" dirty="0" err="1" smtClean="0">
                <a:solidFill>
                  <a:srgbClr val="0066FF"/>
                </a:solidFill>
              </a:rPr>
              <a:t>відповідне</a:t>
            </a:r>
            <a:endParaRPr lang="ru-RU" sz="2800" b="1" dirty="0">
              <a:solidFill>
                <a:srgbClr val="0066FF"/>
              </a:solidFill>
            </a:endParaRPr>
          </a:p>
          <a:p>
            <a:r>
              <a:rPr lang="ru-RU" sz="2800" b="1" dirty="0" err="1" smtClean="0">
                <a:solidFill>
                  <a:srgbClr val="0066FF"/>
                </a:solidFill>
              </a:rPr>
              <a:t>значення</a:t>
            </a:r>
            <a:r>
              <a:rPr lang="ru-RU" sz="2800" b="1" dirty="0" smtClean="0">
                <a:solidFill>
                  <a:srgbClr val="0066FF"/>
                </a:solidFill>
              </a:rPr>
              <a:t>  </a:t>
            </a:r>
            <a:r>
              <a:rPr lang="ru-RU" sz="2800" b="1" dirty="0" err="1" smtClean="0">
                <a:solidFill>
                  <a:srgbClr val="0066FF"/>
                </a:solidFill>
              </a:rPr>
              <a:t>функції</a:t>
            </a:r>
            <a:r>
              <a:rPr lang="ru-RU" sz="2800" b="1" dirty="0" smtClean="0">
                <a:solidFill>
                  <a:srgbClr val="0066FF"/>
                </a:solidFill>
              </a:rPr>
              <a:t> шляхом </a:t>
            </a:r>
            <a:r>
              <a:rPr lang="ru-RU" sz="2800" b="1" dirty="0" err="1" smtClean="0">
                <a:solidFill>
                  <a:srgbClr val="0066FF"/>
                </a:solidFill>
              </a:rPr>
              <a:t>обчислень</a:t>
            </a:r>
            <a:r>
              <a:rPr lang="ru-RU" sz="2800" b="1" dirty="0" smtClean="0">
                <a:solidFill>
                  <a:srgbClr val="0066FF"/>
                </a:solidFill>
              </a:rPr>
              <a:t>.</a:t>
            </a:r>
            <a:endParaRPr lang="ru-RU" sz="2800" b="1" dirty="0">
              <a:solidFill>
                <a:srgbClr val="0066FF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0" y="2276475"/>
            <a:ext cx="2423740" cy="646331"/>
          </a:xfrm>
          <a:prstGeom prst="rect">
            <a:avLst/>
          </a:prstGeom>
          <a:solidFill>
            <a:srgbClr val="FFFF00">
              <a:alpha val="42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Приклад 1.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555875" y="2205038"/>
            <a:ext cx="5395388" cy="830997"/>
          </a:xfrm>
          <a:prstGeom prst="rect">
            <a:avLst/>
          </a:prstGeom>
          <a:solidFill>
            <a:srgbClr val="FFFF00">
              <a:alpha val="42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 err="1" smtClean="0"/>
              <a:t>Знайти</a:t>
            </a:r>
            <a:r>
              <a:rPr lang="ru-RU" sz="2400" dirty="0" smtClean="0"/>
              <a:t> </a:t>
            </a:r>
            <a:r>
              <a:rPr lang="ru-RU" sz="2400" dirty="0" err="1" smtClean="0"/>
              <a:t>значення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функції</a:t>
            </a:r>
            <a:r>
              <a:rPr lang="ru-RU" sz="2400" dirty="0" smtClean="0"/>
              <a:t>     </a:t>
            </a:r>
            <a:r>
              <a:rPr lang="en-US" sz="2400" i="1" dirty="0"/>
              <a:t>y </a:t>
            </a:r>
            <a:r>
              <a:rPr lang="ru-RU" sz="2400" i="1" dirty="0"/>
              <a:t> </a:t>
            </a:r>
            <a:r>
              <a:rPr lang="en-US" sz="2400" i="1" dirty="0"/>
              <a:t>= </a:t>
            </a:r>
            <a:r>
              <a:rPr lang="ru-RU" sz="2400" i="1" dirty="0"/>
              <a:t> </a:t>
            </a:r>
            <a:r>
              <a:rPr lang="en-US" sz="2400" i="1" dirty="0"/>
              <a:t>x</a:t>
            </a:r>
            <a:r>
              <a:rPr lang="en-US" sz="2400" i="1" baseline="30000" dirty="0"/>
              <a:t>3</a:t>
            </a:r>
            <a:r>
              <a:rPr lang="en-US" sz="2400" i="1" dirty="0"/>
              <a:t> + x</a:t>
            </a:r>
          </a:p>
          <a:p>
            <a:r>
              <a:rPr lang="ru-RU" sz="2400" dirty="0"/>
              <a:t>при</a:t>
            </a:r>
            <a:r>
              <a:rPr lang="ru-RU" sz="2400" i="1" dirty="0"/>
              <a:t> </a:t>
            </a:r>
            <a:r>
              <a:rPr lang="ru-RU" sz="2400" i="1" dirty="0" err="1"/>
              <a:t>х</a:t>
            </a:r>
            <a:r>
              <a:rPr lang="ru-RU" sz="2400" i="1" dirty="0"/>
              <a:t> = - 2; </a:t>
            </a:r>
            <a:r>
              <a:rPr lang="ru-RU" sz="2400" i="1" dirty="0" err="1"/>
              <a:t>х</a:t>
            </a:r>
            <a:r>
              <a:rPr lang="ru-RU" sz="2400" i="1" dirty="0"/>
              <a:t> = 5; </a:t>
            </a:r>
            <a:r>
              <a:rPr lang="ru-RU" sz="2400" i="1" dirty="0" err="1"/>
              <a:t>х</a:t>
            </a:r>
            <a:r>
              <a:rPr lang="ru-RU" sz="2400" i="1" dirty="0"/>
              <a:t> = а; </a:t>
            </a:r>
            <a:r>
              <a:rPr lang="ru-RU" sz="2400" i="1" dirty="0" err="1"/>
              <a:t>х</a:t>
            </a:r>
            <a:r>
              <a:rPr lang="ru-RU" sz="2400" i="1" dirty="0"/>
              <a:t> = 3а</a:t>
            </a:r>
            <a:r>
              <a:rPr lang="ru-RU" sz="2400" dirty="0"/>
              <a:t>.</a:t>
            </a:r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179388" y="3429000"/>
            <a:ext cx="431800" cy="40957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66FF"/>
                </a:solidFill>
              </a:rPr>
              <a:t>1.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808038" y="3325813"/>
            <a:ext cx="49840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i="1" dirty="0"/>
              <a:t>у</a:t>
            </a:r>
            <a:r>
              <a:rPr lang="ru-RU" sz="2800" dirty="0"/>
              <a:t>(-2) = (-2)</a:t>
            </a:r>
            <a:r>
              <a:rPr lang="ru-RU" sz="2800" baseline="30000" dirty="0"/>
              <a:t>3</a:t>
            </a:r>
            <a:r>
              <a:rPr lang="ru-RU" sz="2800" dirty="0"/>
              <a:t> + (-2) = -8 – 2 = -10</a:t>
            </a:r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179388" y="4149725"/>
            <a:ext cx="431800" cy="40957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66FF"/>
                </a:solidFill>
              </a:rPr>
              <a:t>2.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827088" y="4076700"/>
            <a:ext cx="4383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i="1" dirty="0"/>
              <a:t>у</a:t>
            </a:r>
            <a:r>
              <a:rPr lang="ru-RU" sz="2800" dirty="0"/>
              <a:t>(5) = 5</a:t>
            </a:r>
            <a:r>
              <a:rPr lang="ru-RU" sz="2800" baseline="30000" dirty="0"/>
              <a:t>3</a:t>
            </a:r>
            <a:r>
              <a:rPr lang="ru-RU" sz="2800" dirty="0"/>
              <a:t> + 5 = 125 + 5 = 130</a:t>
            </a:r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179388" y="4941888"/>
            <a:ext cx="431800" cy="40957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66FF"/>
                </a:solidFill>
              </a:rPr>
              <a:t>3.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827584" y="4869160"/>
            <a:ext cx="21323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i="1" dirty="0"/>
              <a:t>у</a:t>
            </a:r>
            <a:r>
              <a:rPr lang="ru-RU" sz="2800" dirty="0"/>
              <a:t>(</a:t>
            </a:r>
            <a:r>
              <a:rPr lang="ru-RU" sz="2800" i="1" dirty="0"/>
              <a:t>а</a:t>
            </a:r>
            <a:r>
              <a:rPr lang="ru-RU" sz="2800" dirty="0"/>
              <a:t>) = </a:t>
            </a:r>
            <a:r>
              <a:rPr lang="ru-RU" sz="2800" i="1" dirty="0"/>
              <a:t>а</a:t>
            </a:r>
            <a:r>
              <a:rPr lang="ru-RU" sz="2800" baseline="30000" dirty="0"/>
              <a:t>3</a:t>
            </a:r>
            <a:r>
              <a:rPr lang="ru-RU" sz="2800" dirty="0"/>
              <a:t> + </a:t>
            </a:r>
            <a:r>
              <a:rPr lang="ru-RU" sz="2800" i="1" dirty="0"/>
              <a:t>а</a:t>
            </a:r>
            <a:r>
              <a:rPr lang="ru-RU" sz="2800" dirty="0"/>
              <a:t> </a:t>
            </a:r>
          </a:p>
        </p:txBody>
      </p:sp>
      <p:sp>
        <p:nvSpPr>
          <p:cNvPr id="29709" name="Oval 13"/>
          <p:cNvSpPr>
            <a:spLocks noChangeArrowheads="1"/>
          </p:cNvSpPr>
          <p:nvPr/>
        </p:nvSpPr>
        <p:spPr bwMode="auto">
          <a:xfrm>
            <a:off x="179388" y="5734050"/>
            <a:ext cx="431800" cy="40957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rgbClr val="0066FF"/>
                </a:solidFill>
              </a:rPr>
              <a:t>4.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827088" y="5661025"/>
            <a:ext cx="4538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i="1" dirty="0"/>
              <a:t>у</a:t>
            </a:r>
            <a:r>
              <a:rPr lang="ru-RU" sz="2800" dirty="0"/>
              <a:t>(3</a:t>
            </a:r>
            <a:r>
              <a:rPr lang="ru-RU" sz="2800" i="1" dirty="0"/>
              <a:t>а</a:t>
            </a:r>
            <a:r>
              <a:rPr lang="ru-RU" sz="2800" dirty="0"/>
              <a:t>) = (</a:t>
            </a:r>
            <a:r>
              <a:rPr lang="ru-RU" sz="2800" dirty="0" err="1"/>
              <a:t>3</a:t>
            </a:r>
            <a:r>
              <a:rPr lang="ru-RU" sz="2800" i="1" dirty="0" err="1"/>
              <a:t>а</a:t>
            </a:r>
            <a:r>
              <a:rPr lang="ru-RU" sz="2800" dirty="0"/>
              <a:t>)</a:t>
            </a:r>
            <a:r>
              <a:rPr lang="ru-RU" sz="2800" baseline="30000" dirty="0"/>
              <a:t>3</a:t>
            </a:r>
            <a:r>
              <a:rPr lang="ru-RU" sz="2800" dirty="0"/>
              <a:t> + 3</a:t>
            </a:r>
            <a:r>
              <a:rPr lang="ru-RU" sz="2800" i="1" dirty="0"/>
              <a:t>а = </a:t>
            </a:r>
            <a:r>
              <a:rPr lang="ru-RU" sz="2800" dirty="0"/>
              <a:t>27</a:t>
            </a:r>
            <a:r>
              <a:rPr lang="ru-RU" sz="2800" i="1" dirty="0"/>
              <a:t>а</a:t>
            </a:r>
            <a:r>
              <a:rPr lang="ru-RU" sz="2800" baseline="30000" dirty="0"/>
              <a:t>3</a:t>
            </a:r>
            <a:r>
              <a:rPr lang="ru-RU" sz="2800" dirty="0"/>
              <a:t> + 3</a:t>
            </a:r>
            <a:r>
              <a:rPr lang="ru-RU" sz="2800" i="1" dirty="0"/>
              <a:t>а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6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60"/>
                            </p:stCondLst>
                            <p:childTnLst>
                              <p:par>
                                <p:cTn id="17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360"/>
                            </p:stCondLst>
                            <p:childTnLst>
                              <p:par>
                                <p:cTn id="22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700" grpId="0" animBg="1"/>
      <p:bldP spid="29701" grpId="0" animBg="1"/>
      <p:bldP spid="29702" grpId="0" animBg="1"/>
      <p:bldP spid="29703" grpId="0" animBg="1"/>
      <p:bldP spid="29704" grpId="0"/>
      <p:bldP spid="29705" grpId="0" animBg="1"/>
      <p:bldP spid="29706" grpId="0"/>
      <p:bldP spid="29707" grpId="0" animBg="1"/>
      <p:bldP spid="29708" grpId="0"/>
      <p:bldP spid="29709" grpId="0" animBg="1"/>
      <p:bldP spid="297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376</TotalTime>
  <Words>731</Words>
  <Application>Microsoft Office PowerPoint</Application>
  <PresentationFormat>Экран (4:3)</PresentationFormat>
  <Paragraphs>205</Paragraphs>
  <Slides>34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Поток</vt:lpstr>
      <vt:lpstr>Equation</vt:lpstr>
      <vt:lpstr>Слайд 1</vt:lpstr>
      <vt:lpstr>Слайд 2</vt:lpstr>
      <vt:lpstr>Залежність площі квадрата від довжини її сторони</vt:lpstr>
      <vt:lpstr>               Функція</vt:lpstr>
      <vt:lpstr>          Не функція</vt:lpstr>
      <vt:lpstr>У=2х-1</vt:lpstr>
      <vt:lpstr>СПОСОБИ ЗАДАННЯ ФУНКЦІЇ:</vt:lpstr>
      <vt:lpstr>Функцію можна записати за допомогою залежності – ФОРМУЛИ.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Знайти значення функції за відомим значенням аргументу:</vt:lpstr>
      <vt:lpstr>Звіримо відповіді: у=12:х  </vt:lpstr>
      <vt:lpstr>У=0,3·Х </vt:lpstr>
      <vt:lpstr>Слайд 22</vt:lpstr>
      <vt:lpstr>Слайд 23</vt:lpstr>
      <vt:lpstr>ВЛАСТИВОСТІ ФУНКЦІЇ       1. Область визначення; 2. Область значень . </vt:lpstr>
      <vt:lpstr>Область визначення:</vt:lpstr>
      <vt:lpstr>Область значень:</vt:lpstr>
      <vt:lpstr>Знайти область визначення функції: у=4х+5, х- будь-яке число; у=8:х, х≠0 у=8: (х-4), х-4≠0                   х≠4  </vt:lpstr>
      <vt:lpstr>Знайти область визначення таких функцій:</vt:lpstr>
      <vt:lpstr>Перевіримо:                       1. х- будь-яке число 2. х≠-3 3. х≠8 4. х≠-4  </vt:lpstr>
      <vt:lpstr>Чи всі відповідності можуть бути функціями?</vt:lpstr>
      <vt:lpstr>Відповідність буде функцією:</vt:lpstr>
      <vt:lpstr>Відповідність не буде функцією:</vt:lpstr>
      <vt:lpstr>Перевірте себе: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Функція</dc:title>
  <dc:creator>стас</dc:creator>
  <cp:lastModifiedBy>Дом</cp:lastModifiedBy>
  <cp:revision>47</cp:revision>
  <dcterms:modified xsi:type="dcterms:W3CDTF">2015-01-25T18:37:13Z</dcterms:modified>
</cp:coreProperties>
</file>