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57" autoAdjust="0"/>
    <p:restoredTop sz="94660"/>
  </p:normalViewPr>
  <p:slideViewPr>
    <p:cSldViewPr>
      <p:cViewPr varScale="1">
        <p:scale>
          <a:sx n="88" d="100"/>
          <a:sy n="88" d="100"/>
        </p:scale>
        <p:origin x="-11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FA57D5C-6125-4DFC-8673-0EF73917EE9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40C2C4-4A6B-40A2-B97D-A1AB9E60B6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60B3DF-B3F0-4554-8D10-C00AA344E31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B905AF-BD99-4777-A40D-66698A852CC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pPr>
              <a:defRPr/>
            </a:pPr>
            <a:fld id="{C7DDECDB-5EDF-4620-A1FC-F9E349FA0B4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7F2FB561-8318-4B55-A67D-D13491D1DA4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1A9E6D4-CEED-421B-BC3B-537599860F4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E3C243-6E59-4FA9-B198-2DB18131698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09252D39-1002-4BD0-8E06-90283EDAC52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A42D78E0-A59A-448F-9CC4-036E726F0F0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54F28787-9942-4FE2-BEA4-2E7F55137A4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0E3710F-8FC9-490A-B2B1-BCFC1474942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9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2303462"/>
          </a:xfrm>
        </p:spPr>
        <p:txBody>
          <a:bodyPr/>
          <a:lstStyle/>
          <a:p>
            <a:pPr eaLnBrk="1" hangingPunct="1"/>
            <a:r>
              <a:rPr lang="uk-UA" b="1" smtClean="0"/>
              <a:t>Тема  2 МАТЕМАТИЧНІ ОСНОВИ ТЕОРІЇ АЛГОРИТМІВ</a:t>
            </a:r>
            <a:r>
              <a:rPr lang="ru-RU" smtClean="0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429000"/>
            <a:ext cx="8351837" cy="2879725"/>
          </a:xfrm>
        </p:spPr>
        <p:txBody>
          <a:bodyPr/>
          <a:lstStyle/>
          <a:p>
            <a:pPr algn="r" eaLnBrk="1" hangingPunct="1">
              <a:lnSpc>
                <a:spcPct val="90000"/>
              </a:lnSpc>
            </a:pPr>
            <a:r>
              <a:rPr lang="uk-UA" i="1" smtClean="0"/>
              <a:t>Те, що я зрозумів, - прекрасно. </a:t>
            </a:r>
            <a:endParaRPr lang="en-US" i="1" smtClean="0"/>
          </a:p>
          <a:p>
            <a:pPr algn="r" eaLnBrk="1" hangingPunct="1">
              <a:lnSpc>
                <a:spcPct val="90000"/>
              </a:lnSpc>
            </a:pPr>
            <a:r>
              <a:rPr lang="uk-UA" i="1" smtClean="0"/>
              <a:t>Із цього я роблю висновок, </a:t>
            </a:r>
          </a:p>
          <a:p>
            <a:pPr algn="r" eaLnBrk="1" hangingPunct="1">
              <a:lnSpc>
                <a:spcPct val="90000"/>
              </a:lnSpc>
            </a:pPr>
            <a:r>
              <a:rPr lang="uk-UA" i="1" smtClean="0"/>
              <a:t>що й те, чого я не зрозумів,</a:t>
            </a:r>
            <a:endParaRPr lang="en-US" i="1" smtClean="0"/>
          </a:p>
          <a:p>
            <a:pPr algn="r" eaLnBrk="1" hangingPunct="1">
              <a:lnSpc>
                <a:spcPct val="90000"/>
              </a:lnSpc>
            </a:pPr>
            <a:r>
              <a:rPr lang="uk-UA" i="1" smtClean="0"/>
              <a:t> також прекрасно.</a:t>
            </a:r>
          </a:p>
          <a:p>
            <a:pPr algn="r" eaLnBrk="1" hangingPunct="1">
              <a:lnSpc>
                <a:spcPct val="90000"/>
              </a:lnSpc>
            </a:pPr>
            <a:r>
              <a:rPr lang="uk-UA" i="1" smtClean="0"/>
              <a:t>( Сократ )</a:t>
            </a:r>
            <a:r>
              <a:rPr lang="uk-UA" smtClean="0"/>
              <a:t> </a:t>
            </a:r>
            <a:endParaRPr lang="ru-RU" smtClean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255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sz="2800" smtClean="0"/>
              <a:t>2.2 Елементи теорії множин, відношення, функції і перетворення, алгебраїчні структури.</a:t>
            </a:r>
            <a:r>
              <a:rPr lang="ru-RU" sz="2800" b="1" smtClean="0"/>
              <a:t/>
            </a:r>
            <a:br>
              <a:rPr lang="ru-RU" sz="2800" b="1" smtClean="0"/>
            </a:br>
            <a:endParaRPr lang="ru-RU" sz="2800" b="1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0" y="981075"/>
            <a:ext cx="9144000" cy="561657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uk-UA" sz="2400" smtClean="0"/>
              <a:t>Те, що Георг Кантор своєю теорією множин зробив революцію в математиці, загальновідомо. Поняття множини належить до числа первісних математичних понять і може бути пояснено тільки за допомогою прикладів. У сучасній математиці поняття множини вважається одним з основних, з його починається виклад традиційних математичних дисциплін і побудова нових математичних теорій.</a:t>
            </a:r>
          </a:p>
          <a:p>
            <a:pPr eaLnBrk="1" hangingPunct="1">
              <a:lnSpc>
                <a:spcPct val="80000"/>
              </a:lnSpc>
            </a:pPr>
            <a:r>
              <a:rPr lang="uk-UA" sz="2400" smtClean="0"/>
              <a:t>Теорія множин була створена в основному працями математиків XIX століття Її сучасні положення викладені в літературі по дискретній математиці.</a:t>
            </a:r>
          </a:p>
          <a:p>
            <a:pPr eaLnBrk="1" hangingPunct="1">
              <a:lnSpc>
                <a:spcPct val="80000"/>
              </a:lnSpc>
            </a:pPr>
            <a:r>
              <a:rPr lang="uk-UA" sz="2400" smtClean="0"/>
              <a:t>Поняття множини вводиться на аксіоматичному рівні, аналогічно тому, як у математику – крапка, в інформатиці -інформація, а саме: “Множина є багато чого, мислиме як єдине”(Г.Кантор), тобто множина як «поєднання в одне ціле об'єктів, помічених нашою інтуїцією або думкою».</a:t>
            </a:r>
          </a:p>
          <a:p>
            <a:pPr eaLnBrk="1" hangingPunct="1">
              <a:lnSpc>
                <a:spcPct val="80000"/>
              </a:lnSpc>
            </a:pPr>
            <a:r>
              <a:rPr lang="uk-UA" sz="2400" smtClean="0"/>
              <a:t>	Опускаючи елементарні операції і властивості, діаграми Ейлера-Венна, приведемо схему подальшого розвитку поняття множини .</a:t>
            </a:r>
            <a:endParaRPr lang="ru-RU" sz="240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44462"/>
          </a:xfrm>
        </p:spPr>
        <p:txBody>
          <a:bodyPr>
            <a:normAutofit fontScale="90000"/>
          </a:bodyPr>
          <a:lstStyle/>
          <a:p>
            <a:pPr eaLnBrk="1" hangingPunct="1"/>
            <a:endParaRPr lang="uk-UA" sz="2800" b="1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526213"/>
          </a:xfrm>
        </p:spPr>
        <p:txBody>
          <a:bodyPr/>
          <a:lstStyle/>
          <a:p>
            <a:pPr eaLnBrk="1" hangingPunct="1"/>
            <a:endParaRPr lang="uk-UA" smtClean="0"/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08175" y="0"/>
            <a:ext cx="47513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8900"/>
          </a:xfrm>
        </p:spPr>
        <p:txBody>
          <a:bodyPr>
            <a:normAutofit fontScale="90000"/>
          </a:bodyPr>
          <a:lstStyle/>
          <a:p>
            <a:pPr eaLnBrk="1" hangingPunct="1"/>
            <a:endParaRPr lang="uk-UA" sz="400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0" y="549275"/>
            <a:ext cx="9144000" cy="61198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z="2800" smtClean="0"/>
              <a:t>Нагадаємо,що при доказі тотожностей у теорії множин, діаграми Эйлера-Венна служать лише графічною ілюстрацією, а основним  методом доказу є метод двох включень.</a:t>
            </a:r>
            <a:r>
              <a:rPr lang="uk-UA" sz="2800" b="1" smtClean="0"/>
              <a:t> Наприклад, </a:t>
            </a:r>
            <a:r>
              <a:rPr lang="uk-UA" sz="2800" smtClean="0"/>
              <a:t>потрібно довести, що A </a:t>
            </a:r>
            <a:r>
              <a:rPr lang="el-GR" sz="2800" smtClean="0">
                <a:cs typeface="Arial" charset="0"/>
              </a:rPr>
              <a:t>Δ</a:t>
            </a:r>
            <a:r>
              <a:rPr lang="uk-UA" sz="2800" smtClean="0">
                <a:cs typeface="Arial" charset="0"/>
              </a:rPr>
              <a:t> </a:t>
            </a:r>
            <a:r>
              <a:rPr lang="uk-UA" sz="2800" smtClean="0"/>
              <a:t>B = (A</a:t>
            </a:r>
            <a:r>
              <a:rPr lang="uk-UA" sz="2800" smtClean="0">
                <a:sym typeface="Symbol" pitchFamily="18" charset="2"/>
              </a:rPr>
              <a:t></a:t>
            </a:r>
            <a:r>
              <a:rPr lang="uk-UA" sz="2800" smtClean="0"/>
              <a:t> B)/(A</a:t>
            </a:r>
            <a:r>
              <a:rPr lang="uk-UA" sz="2800" smtClean="0">
                <a:sym typeface="Symbol" pitchFamily="18" charset="2"/>
              </a:rPr>
              <a:t></a:t>
            </a:r>
            <a:r>
              <a:rPr lang="uk-UA" sz="2800" smtClean="0"/>
              <a:t>B). Доведемо методом двох включень.</a:t>
            </a:r>
            <a:endParaRPr lang="ru-RU" sz="2800" b="1" smtClean="0"/>
          </a:p>
          <a:p>
            <a:pPr eaLnBrk="1" hangingPunct="1">
              <a:lnSpc>
                <a:spcPct val="90000"/>
              </a:lnSpc>
            </a:pPr>
            <a:r>
              <a:rPr lang="uk-UA" sz="2800" smtClean="0"/>
              <a:t>Фіксуємо довільно елемент x </a:t>
            </a:r>
            <a:r>
              <a:rPr lang="uk-UA" sz="2800" i="1" smtClean="0"/>
              <a:t>. </a:t>
            </a:r>
            <a:r>
              <a:rPr lang="uk-UA" sz="2800" smtClean="0"/>
              <a:t>Нехай x</a:t>
            </a:r>
            <a:r>
              <a:rPr lang="uk-UA" sz="2800" smtClean="0">
                <a:sym typeface="Symbol" pitchFamily="18" charset="2"/>
              </a:rPr>
              <a:t></a:t>
            </a:r>
            <a:r>
              <a:rPr lang="uk-UA" sz="2800" smtClean="0"/>
              <a:t> (А </a:t>
            </a:r>
            <a:r>
              <a:rPr lang="el-GR" sz="2800" smtClean="0">
                <a:cs typeface="Arial" charset="0"/>
              </a:rPr>
              <a:t>Δ</a:t>
            </a:r>
            <a:r>
              <a:rPr lang="uk-UA" sz="2800" smtClean="0"/>
              <a:t> В)</a:t>
            </a:r>
            <a:r>
              <a:rPr lang="uk-UA" sz="2800" i="1" smtClean="0"/>
              <a:t> . </a:t>
            </a:r>
            <a:r>
              <a:rPr lang="uk-UA" sz="2800" smtClean="0"/>
              <a:t>Тоді, відповідно до визначення симетричної різниці </a:t>
            </a:r>
            <a:r>
              <a:rPr lang="uk-UA" sz="2800" i="1" smtClean="0"/>
              <a:t>х </a:t>
            </a:r>
            <a:r>
              <a:rPr lang="uk-UA" sz="2800" smtClean="0">
                <a:sym typeface="Symbol" pitchFamily="18" charset="2"/>
              </a:rPr>
              <a:t></a:t>
            </a:r>
            <a:r>
              <a:rPr lang="uk-UA" sz="2800" smtClean="0"/>
              <a:t>(А\В) </a:t>
            </a:r>
            <a:r>
              <a:rPr lang="uk-UA" sz="2800" smtClean="0">
                <a:sym typeface="Symbol" pitchFamily="18" charset="2"/>
              </a:rPr>
              <a:t></a:t>
            </a:r>
            <a:r>
              <a:rPr lang="uk-UA" sz="2800" smtClean="0"/>
              <a:t>(В\А)</a:t>
            </a:r>
            <a:r>
              <a:rPr lang="uk-UA" sz="2800" i="1" smtClean="0"/>
              <a:t> . </a:t>
            </a:r>
            <a:r>
              <a:rPr lang="uk-UA" sz="2800" smtClean="0"/>
              <a:t>Це означає, що </a:t>
            </a:r>
            <a:r>
              <a:rPr lang="uk-UA" sz="2800" i="1" smtClean="0"/>
              <a:t>х </a:t>
            </a:r>
            <a:r>
              <a:rPr lang="uk-UA" sz="2800" smtClean="0">
                <a:sym typeface="Symbol" pitchFamily="18" charset="2"/>
              </a:rPr>
              <a:t></a:t>
            </a:r>
            <a:r>
              <a:rPr lang="uk-UA" sz="2800" i="1" smtClean="0"/>
              <a:t>(А\В) </a:t>
            </a:r>
            <a:r>
              <a:rPr lang="uk-UA" sz="2800" smtClean="0"/>
              <a:t>або </a:t>
            </a:r>
            <a:r>
              <a:rPr lang="uk-UA" sz="2800" i="1" smtClean="0"/>
              <a:t>х </a:t>
            </a:r>
            <a:r>
              <a:rPr lang="uk-UA" sz="2800" smtClean="0">
                <a:sym typeface="Symbol" pitchFamily="18" charset="2"/>
              </a:rPr>
              <a:t></a:t>
            </a:r>
            <a:r>
              <a:rPr lang="uk-UA" sz="2800" i="1" smtClean="0"/>
              <a:t>(В\А) . </a:t>
            </a:r>
            <a:r>
              <a:rPr lang="uk-UA" sz="2800" smtClean="0"/>
              <a:t>Якщо </a:t>
            </a:r>
            <a:r>
              <a:rPr lang="uk-UA" sz="2800" i="1" smtClean="0"/>
              <a:t>х </a:t>
            </a:r>
            <a:r>
              <a:rPr lang="uk-UA" sz="2800" smtClean="0">
                <a:sym typeface="Symbol" pitchFamily="18" charset="2"/>
              </a:rPr>
              <a:t></a:t>
            </a:r>
            <a:r>
              <a:rPr lang="uk-UA" sz="2800" i="1" smtClean="0"/>
              <a:t>(А\В) , </a:t>
            </a:r>
            <a:r>
              <a:rPr lang="uk-UA" sz="2800" smtClean="0"/>
              <a:t>то</a:t>
            </a:r>
            <a:r>
              <a:rPr lang="uk-UA" sz="2800" i="1" smtClean="0"/>
              <a:t> х </a:t>
            </a:r>
            <a:r>
              <a:rPr lang="uk-UA" sz="2800" smtClean="0">
                <a:sym typeface="Symbol" pitchFamily="18" charset="2"/>
              </a:rPr>
              <a:t></a:t>
            </a:r>
            <a:r>
              <a:rPr lang="uk-UA" sz="2800" i="1" smtClean="0"/>
              <a:t> А </a:t>
            </a:r>
            <a:r>
              <a:rPr lang="uk-UA" sz="2800" smtClean="0"/>
              <a:t>и x</a:t>
            </a:r>
            <a:r>
              <a:rPr lang="uk-UA" sz="2800" smtClean="0">
                <a:sym typeface="Symbol" pitchFamily="18" charset="2"/>
              </a:rPr>
              <a:t></a:t>
            </a:r>
            <a:r>
              <a:rPr lang="uk-UA" sz="2800" smtClean="0"/>
              <a:t> </a:t>
            </a:r>
            <a:r>
              <a:rPr lang="uk-UA" sz="2800" i="1" smtClean="0"/>
              <a:t>В </a:t>
            </a:r>
            <a:r>
              <a:rPr lang="uk-UA" sz="2800" smtClean="0"/>
              <a:t>, тобто </a:t>
            </a:r>
            <a:r>
              <a:rPr lang="uk-UA" sz="2800" i="1" smtClean="0"/>
              <a:t>х</a:t>
            </a:r>
            <a:r>
              <a:rPr lang="uk-UA" sz="2800" smtClean="0"/>
              <a:t> </a:t>
            </a:r>
            <a:r>
              <a:rPr lang="uk-UA" sz="2800" smtClean="0">
                <a:sym typeface="Symbol" pitchFamily="18" charset="2"/>
              </a:rPr>
              <a:t></a:t>
            </a:r>
            <a:r>
              <a:rPr lang="uk-UA" sz="2800" smtClean="0"/>
              <a:t>(A </a:t>
            </a:r>
            <a:r>
              <a:rPr lang="uk-UA" sz="2800" smtClean="0">
                <a:sym typeface="Symbol" pitchFamily="18" charset="2"/>
              </a:rPr>
              <a:t></a:t>
            </a:r>
            <a:r>
              <a:rPr lang="uk-UA" sz="2800" smtClean="0"/>
              <a:t> B) і при цьому  </a:t>
            </a:r>
            <a:r>
              <a:rPr lang="uk-UA" sz="2800" i="1" smtClean="0"/>
              <a:t> </a:t>
            </a:r>
            <a:r>
              <a:rPr lang="uk-UA" sz="2800" smtClean="0"/>
              <a:t>x </a:t>
            </a:r>
            <a:r>
              <a:rPr lang="uk-UA" sz="2800" smtClean="0">
                <a:sym typeface="Symbol" pitchFamily="18" charset="2"/>
              </a:rPr>
              <a:t></a:t>
            </a:r>
            <a:r>
              <a:rPr lang="uk-UA" sz="2800" smtClean="0"/>
              <a:t>(A </a:t>
            </a:r>
            <a:r>
              <a:rPr lang="uk-UA" sz="2800" smtClean="0">
                <a:sym typeface="Symbol" pitchFamily="18" charset="2"/>
              </a:rPr>
              <a:t></a:t>
            </a:r>
            <a:r>
              <a:rPr lang="uk-UA" sz="2800" smtClean="0"/>
              <a:t> B)</a:t>
            </a:r>
            <a:r>
              <a:rPr lang="uk-UA" sz="2800" i="1" smtClean="0"/>
              <a:t> . </a:t>
            </a:r>
            <a:r>
              <a:rPr lang="uk-UA" sz="2800" smtClean="0"/>
              <a:t>Якщо ж </a:t>
            </a:r>
            <a:r>
              <a:rPr lang="uk-UA" sz="2800" i="1" smtClean="0"/>
              <a:t>х </a:t>
            </a:r>
            <a:r>
              <a:rPr lang="uk-UA" sz="2800" smtClean="0">
                <a:sym typeface="Symbol" pitchFamily="18" charset="2"/>
              </a:rPr>
              <a:t></a:t>
            </a:r>
            <a:r>
              <a:rPr lang="uk-UA" sz="2800" i="1" smtClean="0"/>
              <a:t>(В\А)</a:t>
            </a:r>
            <a:r>
              <a:rPr lang="uk-UA" sz="2800" smtClean="0"/>
              <a:t>, то </a:t>
            </a:r>
            <a:r>
              <a:rPr lang="uk-UA" sz="2800" i="1" smtClean="0"/>
              <a:t>х</a:t>
            </a:r>
            <a:r>
              <a:rPr lang="uk-UA" sz="2800" smtClean="0"/>
              <a:t> </a:t>
            </a:r>
            <a:r>
              <a:rPr lang="uk-UA" sz="2800" smtClean="0">
                <a:sym typeface="Symbol" pitchFamily="18" charset="2"/>
              </a:rPr>
              <a:t></a:t>
            </a:r>
            <a:r>
              <a:rPr lang="uk-UA" sz="2800" smtClean="0"/>
              <a:t> B і x </a:t>
            </a:r>
            <a:r>
              <a:rPr lang="uk-UA" sz="2800" smtClean="0">
                <a:sym typeface="Symbol" pitchFamily="18" charset="2"/>
              </a:rPr>
              <a:t></a:t>
            </a:r>
            <a:r>
              <a:rPr lang="uk-UA" sz="2800" smtClean="0"/>
              <a:t> А, звідкіля </a:t>
            </a:r>
            <a:r>
              <a:rPr lang="uk-UA" sz="2800" i="1" smtClean="0"/>
              <a:t>х</a:t>
            </a:r>
            <a:r>
              <a:rPr lang="uk-UA" sz="2800" smtClean="0"/>
              <a:t> </a:t>
            </a:r>
            <a:r>
              <a:rPr lang="uk-UA" sz="2800" smtClean="0">
                <a:sym typeface="Symbol" pitchFamily="18" charset="2"/>
              </a:rPr>
              <a:t></a:t>
            </a:r>
            <a:r>
              <a:rPr lang="uk-UA" sz="2800" smtClean="0"/>
              <a:t>(A </a:t>
            </a:r>
            <a:r>
              <a:rPr lang="uk-UA" sz="2800" smtClean="0">
                <a:sym typeface="Symbol" pitchFamily="18" charset="2"/>
              </a:rPr>
              <a:t></a:t>
            </a:r>
            <a:r>
              <a:rPr lang="uk-UA" sz="2800" smtClean="0"/>
              <a:t> B) і при цьому  </a:t>
            </a:r>
            <a:r>
              <a:rPr lang="uk-UA" sz="2800" i="1" smtClean="0"/>
              <a:t> </a:t>
            </a:r>
            <a:r>
              <a:rPr lang="uk-UA" sz="2800" smtClean="0"/>
              <a:t>x </a:t>
            </a:r>
            <a:r>
              <a:rPr lang="uk-UA" sz="2800" smtClean="0">
                <a:sym typeface="Symbol" pitchFamily="18" charset="2"/>
              </a:rPr>
              <a:t></a:t>
            </a:r>
            <a:r>
              <a:rPr lang="uk-UA" sz="2800" smtClean="0"/>
              <a:t>(A </a:t>
            </a:r>
            <a:r>
              <a:rPr lang="uk-UA" sz="2800" smtClean="0">
                <a:sym typeface="Symbol" pitchFamily="18" charset="2"/>
              </a:rPr>
              <a:t></a:t>
            </a:r>
            <a:r>
              <a:rPr lang="uk-UA" sz="2800" smtClean="0"/>
              <a:t> B)</a:t>
            </a:r>
            <a:r>
              <a:rPr lang="uk-UA" sz="2800" i="1" smtClean="0"/>
              <a:t>  . </a:t>
            </a:r>
            <a:r>
              <a:rPr lang="uk-UA" sz="2800" smtClean="0"/>
              <a:t>Отже, у будь-якому випадку з x </a:t>
            </a:r>
            <a:r>
              <a:rPr lang="uk-UA" sz="2800" smtClean="0">
                <a:sym typeface="Symbol" pitchFamily="18" charset="2"/>
              </a:rPr>
              <a:t></a:t>
            </a:r>
            <a:r>
              <a:rPr lang="uk-UA" sz="2800" smtClean="0"/>
              <a:t>(А </a:t>
            </a:r>
            <a:r>
              <a:rPr lang="el-GR" sz="2800" smtClean="0">
                <a:cs typeface="Arial" charset="0"/>
              </a:rPr>
              <a:t>Δ</a:t>
            </a:r>
            <a:r>
              <a:rPr lang="uk-UA" sz="2800" smtClean="0"/>
              <a:t> В)</a:t>
            </a:r>
            <a:r>
              <a:rPr lang="uk-UA" sz="2800" i="1" smtClean="0"/>
              <a:t>  </a:t>
            </a:r>
            <a:r>
              <a:rPr lang="uk-UA" sz="2800" smtClean="0"/>
              <a:t>випливає </a:t>
            </a:r>
            <a:r>
              <a:rPr lang="uk-UA" sz="2800" i="1" smtClean="0"/>
              <a:t>х</a:t>
            </a:r>
            <a:r>
              <a:rPr lang="uk-UA" sz="2800" smtClean="0"/>
              <a:t> </a:t>
            </a:r>
            <a:r>
              <a:rPr lang="uk-UA" sz="2800" smtClean="0">
                <a:sym typeface="Symbol" pitchFamily="18" charset="2"/>
              </a:rPr>
              <a:t></a:t>
            </a:r>
            <a:r>
              <a:rPr lang="uk-UA" sz="2800" smtClean="0"/>
              <a:t>(A </a:t>
            </a:r>
            <a:r>
              <a:rPr lang="uk-UA" sz="2800" smtClean="0">
                <a:sym typeface="Symbol" pitchFamily="18" charset="2"/>
              </a:rPr>
              <a:t></a:t>
            </a:r>
            <a:r>
              <a:rPr lang="uk-UA" sz="2800" smtClean="0"/>
              <a:t> B) і  </a:t>
            </a:r>
            <a:r>
              <a:rPr lang="uk-UA" sz="2800" i="1" smtClean="0"/>
              <a:t> </a:t>
            </a:r>
            <a:r>
              <a:rPr lang="uk-UA" sz="2800" smtClean="0"/>
              <a:t>x </a:t>
            </a:r>
            <a:r>
              <a:rPr lang="uk-UA" sz="2800" smtClean="0">
                <a:sym typeface="Symbol" pitchFamily="18" charset="2"/>
              </a:rPr>
              <a:t></a:t>
            </a:r>
            <a:r>
              <a:rPr lang="uk-UA" sz="2800" smtClean="0"/>
              <a:t>(A </a:t>
            </a:r>
            <a:r>
              <a:rPr lang="uk-UA" sz="2800" smtClean="0">
                <a:sym typeface="Symbol" pitchFamily="18" charset="2"/>
              </a:rPr>
              <a:t></a:t>
            </a:r>
            <a:r>
              <a:rPr lang="uk-UA" sz="2800" smtClean="0"/>
              <a:t> B), тобто x </a:t>
            </a:r>
            <a:r>
              <a:rPr lang="uk-UA" sz="2800" smtClean="0">
                <a:sym typeface="Symbol" pitchFamily="18" charset="2"/>
              </a:rPr>
              <a:t></a:t>
            </a:r>
            <a:r>
              <a:rPr lang="uk-UA" sz="2800" smtClean="0"/>
              <a:t>(A </a:t>
            </a:r>
            <a:r>
              <a:rPr lang="uk-UA" sz="2800" smtClean="0">
                <a:sym typeface="Symbol" pitchFamily="18" charset="2"/>
              </a:rPr>
              <a:t></a:t>
            </a:r>
            <a:r>
              <a:rPr lang="uk-UA" sz="2800" smtClean="0"/>
              <a:t> B)/(A </a:t>
            </a:r>
            <a:r>
              <a:rPr lang="uk-UA" sz="2800" smtClean="0">
                <a:sym typeface="Symbol" pitchFamily="18" charset="2"/>
              </a:rPr>
              <a:t></a:t>
            </a:r>
            <a:r>
              <a:rPr lang="uk-UA" sz="2800" smtClean="0"/>
              <a:t> B).</a:t>
            </a:r>
            <a:endParaRPr lang="ru-RU" sz="2800" smtClean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3662"/>
          </a:xfrm>
        </p:spPr>
        <p:txBody>
          <a:bodyPr>
            <a:normAutofit fontScale="90000"/>
          </a:bodyPr>
          <a:lstStyle/>
          <a:p>
            <a:pPr eaLnBrk="1" hangingPunct="1"/>
            <a:endParaRPr lang="uk-UA" sz="4000" smtClean="0"/>
          </a:p>
        </p:txBody>
      </p:sp>
      <p:sp>
        <p:nvSpPr>
          <p:cNvPr id="3077" name="Rectangle 3"/>
          <p:cNvSpPr>
            <a:spLocks noGrp="1" noChangeArrowheads="1"/>
          </p:cNvSpPr>
          <p:nvPr>
            <p:ph idx="1"/>
          </p:nvPr>
        </p:nvSpPr>
        <p:spPr>
          <a:xfrm>
            <a:off x="0" y="476250"/>
            <a:ext cx="9144000" cy="6381750"/>
          </a:xfrm>
        </p:spPr>
        <p:txBody>
          <a:bodyPr/>
          <a:lstStyle/>
          <a:p>
            <a:pPr eaLnBrk="1" hangingPunct="1"/>
            <a:r>
              <a:rPr lang="uk-UA" smtClean="0"/>
              <a:t>Скорочений запис вищенаведеного доказу з використанням логічної символіки виглядає так:</a:t>
            </a:r>
          </a:p>
          <a:p>
            <a:pPr eaLnBrk="1" hangingPunct="1"/>
            <a:endParaRPr lang="uk-UA" smtClean="0"/>
          </a:p>
          <a:p>
            <a:pPr eaLnBrk="1" hangingPunct="1"/>
            <a:r>
              <a:rPr lang="uk-UA" sz="2400" smtClean="0"/>
              <a:t>Тим найперше включення, тобто включення  A </a:t>
            </a:r>
            <a:r>
              <a:rPr lang="el-GR" sz="2400" smtClean="0">
                <a:cs typeface="Arial" charset="0"/>
              </a:rPr>
              <a:t>Δ</a:t>
            </a:r>
            <a:r>
              <a:rPr lang="uk-UA" sz="2400" smtClean="0"/>
              <a:t> B </a:t>
            </a:r>
            <a:r>
              <a:rPr lang="uk-UA" sz="2400" smtClean="0">
                <a:sym typeface="Symbol" pitchFamily="18" charset="2"/>
              </a:rPr>
              <a:t></a:t>
            </a:r>
            <a:r>
              <a:rPr lang="uk-UA" sz="2400" smtClean="0"/>
              <a:t> (A </a:t>
            </a:r>
            <a:r>
              <a:rPr lang="uk-UA" sz="2400" smtClean="0">
                <a:sym typeface="Symbol" pitchFamily="18" charset="2"/>
              </a:rPr>
              <a:t></a:t>
            </a:r>
            <a:r>
              <a:rPr lang="uk-UA" sz="2400" smtClean="0"/>
              <a:t> B)/(A </a:t>
            </a:r>
            <a:r>
              <a:rPr lang="uk-UA" sz="2400" smtClean="0">
                <a:sym typeface="Symbol" pitchFamily="18" charset="2"/>
              </a:rPr>
              <a:t></a:t>
            </a:r>
            <a:r>
              <a:rPr lang="uk-UA" sz="2400" smtClean="0"/>
              <a:t> B),  установлено.</a:t>
            </a:r>
          </a:p>
          <a:p>
            <a:pPr eaLnBrk="1" hangingPunct="1"/>
            <a:r>
              <a:rPr lang="uk-UA" sz="2400" smtClean="0"/>
              <a:t>Покажемо зворотне включення, тобто включення (A </a:t>
            </a:r>
            <a:r>
              <a:rPr lang="uk-UA" sz="2400" smtClean="0">
                <a:sym typeface="Symbol" pitchFamily="18" charset="2"/>
              </a:rPr>
              <a:t></a:t>
            </a:r>
            <a:r>
              <a:rPr lang="uk-UA" sz="2400" smtClean="0"/>
              <a:t> B)/(A </a:t>
            </a:r>
            <a:r>
              <a:rPr lang="uk-UA" sz="2400" smtClean="0">
                <a:sym typeface="Symbol" pitchFamily="18" charset="2"/>
              </a:rPr>
              <a:t></a:t>
            </a:r>
            <a:r>
              <a:rPr lang="uk-UA" sz="2400" smtClean="0"/>
              <a:t> B) </a:t>
            </a:r>
            <a:r>
              <a:rPr lang="uk-UA" sz="2400" smtClean="0">
                <a:sym typeface="Symbol" pitchFamily="18" charset="2"/>
              </a:rPr>
              <a:t></a:t>
            </a:r>
            <a:r>
              <a:rPr lang="uk-UA" sz="2400" smtClean="0"/>
              <a:t> A </a:t>
            </a:r>
            <a:r>
              <a:rPr lang="el-GR" sz="2400" smtClean="0">
                <a:cs typeface="Arial" charset="0"/>
              </a:rPr>
              <a:t>Δ</a:t>
            </a:r>
            <a:r>
              <a:rPr lang="uk-UA" sz="2400" smtClean="0"/>
              <a:t> B</a:t>
            </a:r>
            <a:r>
              <a:rPr lang="uk-UA" sz="2400" i="1" smtClean="0"/>
              <a:t>. </a:t>
            </a:r>
            <a:r>
              <a:rPr lang="uk-UA" sz="2400" smtClean="0"/>
              <a:t>Запис доказу зворотного включення з використанням логічної символіки виглядає так:</a:t>
            </a:r>
          </a:p>
        </p:txBody>
      </p:sp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1187450" y="1628775"/>
          <a:ext cx="7272338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Формула" r:id="rId3" imgW="4991100" imgH="431800" progId="Equation.3">
                  <p:embed/>
                </p:oleObj>
              </mc:Choice>
              <mc:Fallback>
                <p:oleObj name="Формула" r:id="rId3" imgW="4991100" imgH="431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1628775"/>
                        <a:ext cx="7272338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graphicFrame>
        <p:nvGraphicFramePr>
          <p:cNvPr id="3075" name="Object 6"/>
          <p:cNvGraphicFramePr>
            <a:graphicFrameLocks noChangeAspect="1"/>
          </p:cNvGraphicFramePr>
          <p:nvPr/>
        </p:nvGraphicFramePr>
        <p:xfrm>
          <a:off x="539750" y="4835525"/>
          <a:ext cx="8604250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Формула" r:id="rId5" imgW="5473700" imgH="431800" progId="Equation.3">
                  <p:embed/>
                </p:oleObj>
              </mc:Choice>
              <mc:Fallback>
                <p:oleObj name="Формула" r:id="rId5" imgW="5473700" imgH="431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835525"/>
                        <a:ext cx="8604250" cy="969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900113" y="5692775"/>
            <a:ext cx="69119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uk-UA" sz="2400"/>
              <a:t>Обоє включення мають місце, отже тотожність доведена.</a:t>
            </a: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9850"/>
          </a:xfrm>
        </p:spPr>
        <p:txBody>
          <a:bodyPr>
            <a:normAutofit fontScale="90000"/>
          </a:bodyPr>
          <a:lstStyle/>
          <a:p>
            <a:pPr eaLnBrk="1" hangingPunct="1"/>
            <a:endParaRPr lang="uk-UA" sz="40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0" y="476250"/>
            <a:ext cx="9144000" cy="6192838"/>
          </a:xfrm>
        </p:spPr>
        <p:txBody>
          <a:bodyPr/>
          <a:lstStyle/>
          <a:p>
            <a:pPr eaLnBrk="1" hangingPunct="1"/>
            <a:r>
              <a:rPr lang="uk-UA" smtClean="0"/>
              <a:t>Звертаємо увагу на те, що при доказі тотожностей методом двох включень рекомендується скрупульозно проводити доказ обох включень. Можливі приклади того, що „зворотний" доказ є не зовсім точним оберненням „прямого". </a:t>
            </a:r>
          </a:p>
          <a:p>
            <a:pPr eaLnBrk="1" hangingPunct="1"/>
            <a:r>
              <a:rPr lang="uk-UA" smtClean="0"/>
              <a:t>Повернемося до запропонованої схеми. Відповідно до неї, основною операцією для множин є операція декартового добутку, що надалі породжує поняття :відношення, бінарні відношення і функції. </a:t>
            </a:r>
            <a:endParaRPr lang="ru-RU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0175"/>
          </a:xfrm>
        </p:spPr>
        <p:txBody>
          <a:bodyPr>
            <a:normAutofit fontScale="90000"/>
          </a:bodyPr>
          <a:lstStyle/>
          <a:p>
            <a:pPr eaLnBrk="1" hangingPunct="1"/>
            <a:endParaRPr lang="uk-UA" sz="4000" smtClean="0"/>
          </a:p>
        </p:txBody>
      </p:sp>
      <p:sp>
        <p:nvSpPr>
          <p:cNvPr id="4104" name="Rectangle 3"/>
          <p:cNvSpPr>
            <a:spLocks noGrp="1" noChangeArrowheads="1"/>
          </p:cNvSpPr>
          <p:nvPr>
            <p:ph idx="1"/>
          </p:nvPr>
        </p:nvSpPr>
        <p:spPr>
          <a:xfrm>
            <a:off x="0" y="549275"/>
            <a:ext cx="9144000" cy="61198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z="2400" b="1" dirty="0" smtClean="0"/>
              <a:t>Властивості бінарних відношень</a:t>
            </a:r>
            <a:r>
              <a:rPr lang="uk-UA" sz="2400" dirty="0" smtClean="0"/>
              <a:t> на схемі докладно описані. Зупинимося  на функціональних відношеннях.</a:t>
            </a:r>
            <a:endParaRPr lang="uk-UA" sz="2400" b="1" dirty="0" smtClean="0"/>
          </a:p>
          <a:p>
            <a:pPr eaLnBrk="1" hangingPunct="1">
              <a:lnSpc>
                <a:spcPct val="90000"/>
              </a:lnSpc>
            </a:pPr>
            <a:r>
              <a:rPr lang="uk-UA" sz="2400" b="1" dirty="0" smtClean="0"/>
              <a:t>Визначення 2.1. Бінарним відношенням</a:t>
            </a:r>
            <a:r>
              <a:rPr lang="uk-UA" sz="2400" dirty="0" smtClean="0"/>
              <a:t> між елементами множин А і В називається будь-яка підмножина R множини </a:t>
            </a:r>
            <a:r>
              <a:rPr lang="uk-UA" sz="2400" dirty="0" err="1" smtClean="0"/>
              <a:t>декартового</a:t>
            </a:r>
            <a:r>
              <a:rPr lang="uk-UA" sz="2400" dirty="0" smtClean="0"/>
              <a:t> добутку . Якщо А=В, то відношення називається бінарним відношенням на А. Позначається – </a:t>
            </a:r>
            <a:r>
              <a:rPr lang="uk-UA" sz="2400" dirty="0" err="1" smtClean="0"/>
              <a:t>xRy</a:t>
            </a:r>
            <a:r>
              <a:rPr lang="uk-UA" sz="2400" dirty="0" smtClean="0"/>
              <a:t>.</a:t>
            </a:r>
            <a:endParaRPr lang="uk-UA" sz="2400" b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sz="2400" b="1" dirty="0" smtClean="0"/>
              <a:t>Визначення 2.2. Відношення f </a:t>
            </a:r>
            <a:r>
              <a:rPr lang="uk-UA" sz="2400" dirty="0" smtClean="0"/>
              <a:t>на           називається </a:t>
            </a:r>
            <a:r>
              <a:rPr lang="uk-UA" sz="2400" b="1" dirty="0" smtClean="0"/>
              <a:t>функцією </a:t>
            </a:r>
            <a:r>
              <a:rPr lang="uk-UA" sz="2400" dirty="0" smtClean="0"/>
              <a:t>з </a:t>
            </a:r>
            <a:r>
              <a:rPr lang="uk-UA" sz="2400" i="1" dirty="0" smtClean="0"/>
              <a:t>А</a:t>
            </a:r>
            <a:r>
              <a:rPr lang="uk-UA" sz="2400" dirty="0" smtClean="0"/>
              <a:t> в </a:t>
            </a:r>
            <a:r>
              <a:rPr lang="uk-UA" sz="2400" i="1" dirty="0" err="1" smtClean="0"/>
              <a:t>В</a:t>
            </a:r>
            <a:r>
              <a:rPr lang="uk-UA" sz="2400" dirty="0" smtClean="0"/>
              <a:t> і позначається f:А</a:t>
            </a:r>
            <a:r>
              <a:rPr lang="uk-UA" sz="2400" dirty="0" smtClean="0">
                <a:cs typeface="Arial" charset="0"/>
              </a:rPr>
              <a:t>→В</a:t>
            </a:r>
            <a:r>
              <a:rPr lang="uk-UA" sz="2400" dirty="0" smtClean="0"/>
              <a:t> , якщо для кожного                                    		існує єдиний елемент          такий, що (a,b) </a:t>
            </a:r>
            <a:r>
              <a:rPr lang="uk-UA" sz="2400" dirty="0" smtClean="0">
                <a:sym typeface="Symbol" pitchFamily="18" charset="2"/>
              </a:rPr>
              <a:t> </a:t>
            </a:r>
            <a:r>
              <a:rPr lang="uk-UA" sz="2400" b="1" dirty="0" smtClean="0"/>
              <a:t>f</a:t>
            </a:r>
            <a:r>
              <a:rPr lang="uk-UA" sz="2400" dirty="0" smtClean="0"/>
              <a:t>.    Функція f: називається також </a:t>
            </a:r>
            <a:r>
              <a:rPr lang="uk-UA" sz="2400" b="1" dirty="0" smtClean="0"/>
              <a:t>відображенням</a:t>
            </a:r>
            <a:r>
              <a:rPr lang="uk-UA" sz="2400" dirty="0" smtClean="0"/>
              <a:t>; при цьому говорять, що f відображає </a:t>
            </a:r>
            <a:r>
              <a:rPr lang="uk-UA" sz="2400" i="1" dirty="0" smtClean="0"/>
              <a:t>А</a:t>
            </a:r>
            <a:r>
              <a:rPr lang="uk-UA" sz="2400" dirty="0" smtClean="0"/>
              <a:t> в </a:t>
            </a:r>
            <a:r>
              <a:rPr lang="uk-UA" sz="2400" i="1" dirty="0" smtClean="0"/>
              <a:t>В</a:t>
            </a:r>
            <a:r>
              <a:rPr lang="uk-UA" sz="2400" dirty="0" smtClean="0"/>
              <a:t>. Якщо ,               то множина f (Е)={b:f(a)=b для деякого a з E} називається </a:t>
            </a:r>
            <a:r>
              <a:rPr lang="uk-UA" sz="2400" b="1" dirty="0" smtClean="0"/>
              <a:t>образом</a:t>
            </a:r>
            <a:r>
              <a:rPr lang="uk-UA" sz="2400" dirty="0" smtClean="0"/>
              <a:t> множини E. Якщо            , то множина</a:t>
            </a:r>
          </a:p>
          <a:p>
            <a:pPr eaLnBrk="1" hangingPunct="1">
              <a:lnSpc>
                <a:spcPct val="90000"/>
              </a:lnSpc>
            </a:pPr>
            <a:r>
              <a:rPr lang="uk-UA" sz="2400" dirty="0" smtClean="0"/>
              <a:t> f </a:t>
            </a:r>
            <a:r>
              <a:rPr lang="uk-UA" sz="2400" baseline="30000" dirty="0" smtClean="0"/>
              <a:t>-1</a:t>
            </a:r>
            <a:r>
              <a:rPr lang="uk-UA" sz="2400" dirty="0" smtClean="0"/>
              <a:t> (</a:t>
            </a:r>
            <a:r>
              <a:rPr lang="uk-UA" sz="2400" dirty="0" err="1" smtClean="0"/>
              <a:t>F</a:t>
            </a:r>
            <a:r>
              <a:rPr lang="uk-UA" sz="2400" dirty="0" smtClean="0"/>
              <a:t>)={a:f(a) F} називається </a:t>
            </a:r>
            <a:r>
              <a:rPr lang="uk-UA" sz="2400" b="1" dirty="0" smtClean="0"/>
              <a:t>прообразом множини</a:t>
            </a:r>
            <a:r>
              <a:rPr lang="uk-UA" sz="2400" dirty="0" smtClean="0"/>
              <a:t> F. </a:t>
            </a:r>
            <a:endParaRPr lang="ru-RU" sz="2400" dirty="0" smtClean="0"/>
          </a:p>
        </p:txBody>
      </p:sp>
      <p:sp>
        <p:nvSpPr>
          <p:cNvPr id="410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5148263" y="2997200"/>
          <a:ext cx="647700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Формула" r:id="rId3" imgW="380835" imgH="165028" progId="Equation.3">
                  <p:embed/>
                </p:oleObj>
              </mc:Choice>
              <mc:Fallback>
                <p:oleObj name="Формула" r:id="rId3" imgW="380835" imgH="165028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2997200"/>
                        <a:ext cx="647700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graphicFrame>
        <p:nvGraphicFramePr>
          <p:cNvPr id="409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7111999"/>
              </p:ext>
            </p:extLst>
          </p:nvPr>
        </p:nvGraphicFramePr>
        <p:xfrm>
          <a:off x="2195736" y="3789040"/>
          <a:ext cx="865188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Формула" r:id="rId5" imgW="380670" imgH="177646" progId="Equation.3">
                  <p:embed/>
                </p:oleObj>
              </mc:Choice>
              <mc:Fallback>
                <p:oleObj name="Формула" r:id="rId5" imgW="380670" imgH="17764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3789040"/>
                        <a:ext cx="865188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graphicFrame>
        <p:nvGraphicFramePr>
          <p:cNvPr id="4100" name="Object 8"/>
          <p:cNvGraphicFramePr>
            <a:graphicFrameLocks noChangeAspect="1"/>
          </p:cNvGraphicFramePr>
          <p:nvPr/>
        </p:nvGraphicFramePr>
        <p:xfrm>
          <a:off x="5219700" y="3754438"/>
          <a:ext cx="504825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Формула" r:id="rId7" imgW="380670" imgH="177646" progId="Equation.3">
                  <p:embed/>
                </p:oleObj>
              </mc:Choice>
              <mc:Fallback>
                <p:oleObj name="Формула" r:id="rId7" imgW="380670" imgH="177646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3754438"/>
                        <a:ext cx="504825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graphicFrame>
        <p:nvGraphicFramePr>
          <p:cNvPr id="410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9003501"/>
              </p:ext>
            </p:extLst>
          </p:nvPr>
        </p:nvGraphicFramePr>
        <p:xfrm>
          <a:off x="6804248" y="4725144"/>
          <a:ext cx="792162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Формула" r:id="rId9" imgW="444307" imgH="190417" progId="Equation.3">
                  <p:embed/>
                </p:oleObj>
              </mc:Choice>
              <mc:Fallback>
                <p:oleObj name="Формула" r:id="rId9" imgW="444307" imgH="190417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248" y="4725144"/>
                        <a:ext cx="792162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graphicFrame>
        <p:nvGraphicFramePr>
          <p:cNvPr id="410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5411808"/>
              </p:ext>
            </p:extLst>
          </p:nvPr>
        </p:nvGraphicFramePr>
        <p:xfrm>
          <a:off x="4860032" y="5373216"/>
          <a:ext cx="665162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Формула" r:id="rId11" imgW="444307" imgH="190417" progId="Equation.3">
                  <p:embed/>
                </p:oleObj>
              </mc:Choice>
              <mc:Fallback>
                <p:oleObj name="Формула" r:id="rId11" imgW="444307" imgH="190417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5373216"/>
                        <a:ext cx="665162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375"/>
          </a:xfrm>
        </p:spPr>
        <p:txBody>
          <a:bodyPr>
            <a:normAutofit fontScale="90000"/>
          </a:bodyPr>
          <a:lstStyle/>
          <a:p>
            <a:pPr eaLnBrk="1" hangingPunct="1"/>
            <a:endParaRPr lang="uk-UA" sz="400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0" y="549275"/>
            <a:ext cx="9144000" cy="5975350"/>
          </a:xfrm>
        </p:spPr>
        <p:txBody>
          <a:bodyPr/>
          <a:lstStyle/>
          <a:p>
            <a:pPr eaLnBrk="1" hangingPunct="1"/>
            <a:endParaRPr lang="uk-UA" smtClean="0"/>
          </a:p>
        </p:txBody>
      </p:sp>
      <p:pic>
        <p:nvPicPr>
          <p:cNvPr id="17412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571500"/>
            <a:ext cx="8569325" cy="578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0175"/>
          </a:xfrm>
        </p:spPr>
        <p:txBody>
          <a:bodyPr>
            <a:normAutofit fontScale="90000"/>
          </a:bodyPr>
          <a:lstStyle/>
          <a:p>
            <a:pPr eaLnBrk="1" hangingPunct="1"/>
            <a:endParaRPr lang="uk-UA" sz="40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0" y="620713"/>
            <a:ext cx="8964613" cy="604837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uk-UA" sz="2800" smtClean="0"/>
              <a:t>Подальше дослідження властивостей і операцій на множинах приводить до поняття алгебраїчних структур.</a:t>
            </a:r>
          </a:p>
          <a:p>
            <a:pPr eaLnBrk="1" hangingPunct="1">
              <a:lnSpc>
                <a:spcPct val="90000"/>
              </a:lnSpc>
            </a:pPr>
            <a:r>
              <a:rPr lang="uk-UA" sz="2800" smtClean="0"/>
              <a:t>Якщо в минулих століттях і на початку XX століття алгебра вивчала досить обмежене число алгебраїчних структур, то зараз можна дати дуже загальне визначення алгебри – а саме</a:t>
            </a:r>
            <a:r>
              <a:rPr lang="uk-UA" sz="2800" b="1" smtClean="0"/>
              <a:t>: </a:t>
            </a:r>
            <a:r>
              <a:rPr lang="uk-UA" sz="2800" b="1" i="1" smtClean="0"/>
              <a:t>наука про властивості множин, на яких визначена та або інша система операцій і відношень</a:t>
            </a:r>
            <a:r>
              <a:rPr lang="uk-UA" sz="2800" smtClean="0"/>
              <a:t>. В розвиток такого погляду на алгебру уніс великий вклад академік А.И. Мальцев. Зокрема, він увів поняття алгебраїчної системи, що і є підтемою даного розділу. Завдяки роботам А.И. Мальцева стало зрозуміло, що алгебра і математична логіка – дві тісно зв'язані між собою дисципліни.</a:t>
            </a:r>
            <a:endParaRPr lang="ru-RU" sz="2800" smtClean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375"/>
          </a:xfrm>
        </p:spPr>
        <p:txBody>
          <a:bodyPr>
            <a:normAutofit fontScale="90000"/>
          </a:bodyPr>
          <a:lstStyle/>
          <a:p>
            <a:pPr eaLnBrk="1" hangingPunct="1"/>
            <a:endParaRPr lang="uk-UA" sz="40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0" y="549275"/>
            <a:ext cx="9144000" cy="61198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z="2400" b="1" smtClean="0"/>
              <a:t>Визначення 2.3.  </a:t>
            </a:r>
            <a:r>
              <a:rPr lang="uk-UA" sz="2400" b="1" i="1" smtClean="0"/>
              <a:t>n</a:t>
            </a:r>
            <a:r>
              <a:rPr lang="uk-UA" sz="2400" b="1" smtClean="0"/>
              <a:t>-арним (</a:t>
            </a:r>
            <a:r>
              <a:rPr lang="uk-UA" sz="2400" b="1" i="1" smtClean="0"/>
              <a:t>n-містним</a:t>
            </a:r>
            <a:r>
              <a:rPr lang="uk-UA" sz="2400" b="1" smtClean="0"/>
              <a:t>) </a:t>
            </a:r>
            <a:r>
              <a:rPr lang="uk-UA" sz="2400" b="1" i="1" smtClean="0"/>
              <a:t>відношенням</a:t>
            </a:r>
            <a:r>
              <a:rPr lang="uk-UA" sz="2400" smtClean="0"/>
              <a:t> на множині </a:t>
            </a:r>
            <a:r>
              <a:rPr lang="uk-UA" sz="2400" i="1" smtClean="0"/>
              <a:t>A</a:t>
            </a:r>
            <a:r>
              <a:rPr lang="uk-UA" sz="2400" smtClean="0"/>
              <a:t> називається підмножина n-ого декартового ступеня A</a:t>
            </a:r>
            <a:r>
              <a:rPr lang="uk-UA" sz="2400" baseline="30000" smtClean="0"/>
              <a:t>n</a:t>
            </a:r>
            <a:r>
              <a:rPr lang="uk-UA" sz="2400" smtClean="0"/>
              <a:t> множини A. </a:t>
            </a:r>
            <a:endParaRPr lang="uk-UA" sz="2400" b="1" smtClean="0"/>
          </a:p>
          <a:p>
            <a:pPr eaLnBrk="1" hangingPunct="1">
              <a:lnSpc>
                <a:spcPct val="90000"/>
              </a:lnSpc>
            </a:pPr>
            <a:r>
              <a:rPr lang="uk-UA" sz="2400" b="1" smtClean="0"/>
              <a:t>Визначення 2.4.  n-арною (n-містною) алгебраїчною</a:t>
            </a:r>
            <a:r>
              <a:rPr lang="uk-UA" sz="2400" b="1" i="1" smtClean="0"/>
              <a:t> операцією</a:t>
            </a:r>
            <a:r>
              <a:rPr lang="uk-UA" sz="2400" smtClean="0"/>
              <a:t> (або просто </a:t>
            </a:r>
            <a:r>
              <a:rPr lang="uk-UA" sz="2400" i="1" smtClean="0"/>
              <a:t>операцією</a:t>
            </a:r>
            <a:r>
              <a:rPr lang="uk-UA" sz="2400" smtClean="0"/>
              <a:t>), визначеною на множині </a:t>
            </a:r>
            <a:r>
              <a:rPr lang="uk-UA" sz="2400" i="1" smtClean="0"/>
              <a:t>A</a:t>
            </a:r>
            <a:r>
              <a:rPr lang="uk-UA" sz="2400" smtClean="0"/>
              <a:t> називається n-містна функція </a:t>
            </a:r>
            <a:r>
              <a:rPr lang="uk-UA" sz="2400" i="1" smtClean="0"/>
              <a:t>f: A</a:t>
            </a:r>
            <a:r>
              <a:rPr lang="uk-UA" sz="2400" i="1" baseline="30000" smtClean="0"/>
              <a:t>n</a:t>
            </a:r>
            <a:r>
              <a:rPr lang="uk-UA" sz="2400" i="1" smtClean="0"/>
              <a:t> </a:t>
            </a:r>
            <a:r>
              <a:rPr lang="uk-UA" sz="2400" i="1" smtClean="0">
                <a:cs typeface="Arial" charset="0"/>
              </a:rPr>
              <a:t>→</a:t>
            </a:r>
            <a:r>
              <a:rPr lang="uk-UA" sz="2400" i="1" smtClean="0"/>
              <a:t> A</a:t>
            </a:r>
            <a:r>
              <a:rPr lang="uk-UA" sz="2400" smtClean="0"/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uk-UA" sz="2400" smtClean="0"/>
              <a:t>Число </a:t>
            </a:r>
            <a:r>
              <a:rPr lang="uk-UA" sz="2400" i="1" smtClean="0"/>
              <a:t>n</a:t>
            </a:r>
            <a:r>
              <a:rPr lang="uk-UA" sz="2400" smtClean="0"/>
              <a:t> для </a:t>
            </a:r>
            <a:r>
              <a:rPr lang="uk-UA" sz="2400" i="1" smtClean="0"/>
              <a:t>n</a:t>
            </a:r>
            <a:r>
              <a:rPr lang="uk-UA" sz="2400" smtClean="0"/>
              <a:t>-арної операції </a:t>
            </a:r>
            <a:r>
              <a:rPr lang="uk-UA" sz="2400" i="1" smtClean="0"/>
              <a:t>f</a:t>
            </a:r>
            <a:r>
              <a:rPr lang="uk-UA" sz="2400" smtClean="0"/>
              <a:t> (</a:t>
            </a:r>
            <a:r>
              <a:rPr lang="uk-UA" sz="2400" i="1" smtClean="0"/>
              <a:t>n</a:t>
            </a:r>
            <a:r>
              <a:rPr lang="uk-UA" sz="2400" smtClean="0"/>
              <a:t>-арного відношення </a:t>
            </a:r>
            <a:r>
              <a:rPr lang="uk-UA" sz="2400" i="1" smtClean="0"/>
              <a:t>r</a:t>
            </a:r>
            <a:r>
              <a:rPr lang="uk-UA" sz="2400" smtClean="0"/>
              <a:t>) називається </a:t>
            </a:r>
            <a:r>
              <a:rPr lang="uk-UA" sz="2400" i="1" smtClean="0"/>
              <a:t>арносттю</a:t>
            </a:r>
            <a:r>
              <a:rPr lang="uk-UA" sz="2400" smtClean="0"/>
              <a:t> операції </a:t>
            </a:r>
            <a:r>
              <a:rPr lang="uk-UA" sz="2400" i="1" smtClean="0"/>
              <a:t>f</a:t>
            </a:r>
            <a:r>
              <a:rPr lang="uk-UA" sz="2400" smtClean="0"/>
              <a:t> (відношення </a:t>
            </a:r>
            <a:r>
              <a:rPr lang="uk-UA" sz="2400" i="1" smtClean="0"/>
              <a:t>r</a:t>
            </a:r>
            <a:r>
              <a:rPr lang="uk-UA" sz="2400" smtClean="0"/>
              <a:t>) і позначається </a:t>
            </a:r>
            <a:r>
              <a:rPr lang="uk-UA" sz="2400" i="1" smtClean="0"/>
              <a:t>n</a:t>
            </a:r>
            <a:r>
              <a:rPr lang="uk-UA" sz="2400" smtClean="0"/>
              <a:t>(</a:t>
            </a:r>
            <a:r>
              <a:rPr lang="uk-UA" sz="2400" i="1" smtClean="0"/>
              <a:t>f</a:t>
            </a:r>
            <a:r>
              <a:rPr lang="uk-UA" sz="2400" smtClean="0"/>
              <a:t>) (</a:t>
            </a:r>
            <a:r>
              <a:rPr lang="uk-UA" sz="2400" i="1" smtClean="0"/>
              <a:t>n</a:t>
            </a:r>
            <a:r>
              <a:rPr lang="uk-UA" sz="2400" smtClean="0"/>
              <a:t>(</a:t>
            </a:r>
            <a:r>
              <a:rPr lang="uk-UA" sz="2400" i="1" smtClean="0"/>
              <a:t>r</a:t>
            </a:r>
            <a:r>
              <a:rPr lang="uk-UA" sz="2400" smtClean="0"/>
              <a:t>)). Арності відносин – це числа більше нуля. Арність операцій – це числа більші або рівні нулеві. Операції арности 0 являють собою функції з областю визначення, що складає з одного елемента (</a:t>
            </a:r>
            <a:r>
              <a:rPr lang="uk-UA" sz="2400" i="1" smtClean="0"/>
              <a:t>n-ки</a:t>
            </a:r>
            <a:r>
              <a:rPr lang="uk-UA" sz="2400" smtClean="0"/>
              <a:t> довжини 0) і ототожнюються зі значенням функції.</a:t>
            </a:r>
          </a:p>
          <a:p>
            <a:pPr eaLnBrk="1" hangingPunct="1">
              <a:lnSpc>
                <a:spcPct val="90000"/>
              </a:lnSpc>
            </a:pPr>
            <a:r>
              <a:rPr lang="uk-UA" sz="2400" smtClean="0"/>
              <a:t>Для унарних операцій ми будемо використовувати префіксну і постфіксну нотацію, а для бінарних – як правило інфіксну.</a:t>
            </a:r>
            <a:endParaRPr lang="ru-RU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0175"/>
          </a:xfrm>
        </p:spPr>
        <p:txBody>
          <a:bodyPr>
            <a:normAutofit fontScale="90000"/>
          </a:bodyPr>
          <a:lstStyle/>
          <a:p>
            <a:pPr eaLnBrk="1" hangingPunct="1"/>
            <a:endParaRPr lang="uk-UA" sz="400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0" y="549275"/>
            <a:ext cx="8964613" cy="6119813"/>
          </a:xfrm>
        </p:spPr>
        <p:txBody>
          <a:bodyPr/>
          <a:lstStyle/>
          <a:p>
            <a:pPr eaLnBrk="1" hangingPunct="1"/>
            <a:endParaRPr lang="uk-UA" smtClean="0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75" y="214313"/>
            <a:ext cx="9001125" cy="664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-747713"/>
            <a:ext cx="8229600" cy="747713"/>
          </a:xfrm>
        </p:spPr>
        <p:txBody>
          <a:bodyPr/>
          <a:lstStyle/>
          <a:p>
            <a:pPr eaLnBrk="1" hangingPunct="1"/>
            <a:endParaRPr lang="uk-UA" sz="40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765175"/>
            <a:ext cx="8964612" cy="58324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z="2400" smtClean="0"/>
              <a:t>Пізнання завжди шукало способи опису алгоритмів. І застосовуючи природну мову пізнання – математикові, необхідно визначити у ній ті цеглинки, з яких дослідники  створили ці прекрасно величні будови – </a:t>
            </a:r>
            <a:r>
              <a:rPr lang="uk-UA" sz="2400" b="1" smtClean="0"/>
              <a:t>Алгоритми</a:t>
            </a:r>
            <a:r>
              <a:rPr lang="uk-UA" sz="2400" smtClean="0"/>
              <a:t>, а заодно і їх теорію й аналіз. Основними математичними складової теорії алгоритмів виявилися </a:t>
            </a:r>
            <a:r>
              <a:rPr lang="uk-UA" sz="2400" b="1" smtClean="0"/>
              <a:t>теорія множин, математична логіка й теорія графів</a:t>
            </a:r>
            <a:r>
              <a:rPr lang="uk-UA" sz="2400" smtClean="0"/>
              <a:t>. Тому іноді теорію алгоритмів іменують як теорію алгоритмів і вирахувань ( у нашім курсі ми її називаємо «</a:t>
            </a:r>
            <a:r>
              <a:rPr lang="uk-UA" sz="2400" b="1" smtClean="0"/>
              <a:t>Теорія алгоритмів і математична логіка</a:t>
            </a:r>
            <a:r>
              <a:rPr lang="uk-UA" sz="2400" smtClean="0"/>
              <a:t>» ) і розділяють на дві частини. Перша - загальна теорія, що має справу з будовою алгоритмів і вирахувань самих по собі. Друга являє собою прикладну теорію, що має справу із проблемами, пов'язаними із практичними застосуваннями алгоритмів і виникаючими в різних областях математики.</a:t>
            </a:r>
            <a:endParaRPr lang="ru-RU" sz="240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3662"/>
          </a:xfrm>
        </p:spPr>
        <p:txBody>
          <a:bodyPr>
            <a:normAutofit fontScale="90000"/>
          </a:bodyPr>
          <a:lstStyle/>
          <a:p>
            <a:pPr eaLnBrk="1" hangingPunct="1"/>
            <a:endParaRPr lang="uk-UA" sz="40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0" y="549275"/>
            <a:ext cx="9144000" cy="6119813"/>
          </a:xfrm>
        </p:spPr>
        <p:txBody>
          <a:bodyPr/>
          <a:lstStyle/>
          <a:p>
            <a:pPr eaLnBrk="1" hangingPunct="1"/>
            <a:endParaRPr lang="uk-UA" smtClean="0"/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44463"/>
          </a:xfrm>
        </p:spPr>
        <p:txBody>
          <a:bodyPr>
            <a:normAutofit fontScale="90000"/>
          </a:bodyPr>
          <a:lstStyle/>
          <a:p>
            <a:pPr eaLnBrk="1" hangingPunct="1"/>
            <a:endParaRPr lang="uk-UA" sz="40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0" y="549275"/>
            <a:ext cx="8964613" cy="6308725"/>
          </a:xfrm>
        </p:spPr>
        <p:txBody>
          <a:bodyPr/>
          <a:lstStyle/>
          <a:p>
            <a:pPr eaLnBrk="1" hangingPunct="1"/>
            <a:endParaRPr lang="uk-UA" smtClean="0"/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214313"/>
            <a:ext cx="8642350" cy="621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903288"/>
            <a:ext cx="8424862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750" y="1039813"/>
            <a:ext cx="8353425" cy="426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44463"/>
          </a:xfrm>
        </p:spPr>
        <p:txBody>
          <a:bodyPr>
            <a:normAutofit fontScale="90000"/>
          </a:bodyPr>
          <a:lstStyle/>
          <a:p>
            <a:pPr eaLnBrk="1" hangingPunct="1"/>
            <a:endParaRPr lang="uk-UA" sz="400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0" y="549275"/>
            <a:ext cx="9144000" cy="6048375"/>
          </a:xfrm>
        </p:spPr>
        <p:txBody>
          <a:bodyPr/>
          <a:lstStyle/>
          <a:p>
            <a:pPr eaLnBrk="1" hangingPunct="1"/>
            <a:endParaRPr lang="uk-UA" smtClean="0"/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75" y="285750"/>
            <a:ext cx="9001125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0175"/>
          </a:xfrm>
        </p:spPr>
        <p:txBody>
          <a:bodyPr>
            <a:normAutofit fontScale="90000"/>
          </a:bodyPr>
          <a:lstStyle/>
          <a:p>
            <a:pPr eaLnBrk="1" hangingPunct="1"/>
            <a:endParaRPr lang="uk-UA" sz="400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620713"/>
            <a:ext cx="8964612" cy="6048375"/>
          </a:xfrm>
        </p:spPr>
        <p:txBody>
          <a:bodyPr/>
          <a:lstStyle/>
          <a:p>
            <a:pPr eaLnBrk="1" hangingPunct="1"/>
            <a:endParaRPr lang="uk-UA" smtClean="0"/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750" y="855663"/>
            <a:ext cx="8208963" cy="538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836613"/>
            <a:ext cx="8785225" cy="602138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uk-UA" sz="2800" smtClean="0"/>
              <a:t>На закінчення цього розділу представимо загальну схему взаємозв'язків від теорії множин та системою класифікацій загальної алгебри, що починається з поняття категорії як сукупності однотипних математичних структур (об'єктів) і відображень (морфізмів) між ними. У категорії множин об'єктами є множини; морфізмами – їх відображення друг у друга; множення морфізмів збігається із суперпозицією або послідовним виконанням відображень; одиничними морфізмами є тотожні відображення множин у себе. У категорії бінарних відношень над категорією множин об'єктами виступають довільні множини; морфізмами – бінарні відношення; множення морфізмів є множення бінарних відношень.</a:t>
            </a:r>
            <a:endParaRPr lang="ru-RU" sz="2800" smtClean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375"/>
          </a:xfrm>
        </p:spPr>
        <p:txBody>
          <a:bodyPr>
            <a:normAutofit fontScale="90000"/>
          </a:bodyPr>
          <a:lstStyle/>
          <a:p>
            <a:pPr eaLnBrk="1" hangingPunct="1"/>
            <a:endParaRPr lang="uk-UA" sz="4000" smtClean="0"/>
          </a:p>
        </p:txBody>
      </p:sp>
      <p:pic>
        <p:nvPicPr>
          <p:cNvPr id="28675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490663" y="188913"/>
            <a:ext cx="5981700" cy="6669087"/>
          </a:xfr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uk-UA" sz="4000" smtClean="0"/>
              <a:t>2.1 Асимптотичний аналіз функцій</a:t>
            </a:r>
            <a:r>
              <a:rPr lang="ru-RU" sz="4000" smtClean="0"/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9144000" cy="514191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uk-UA" sz="2400" smtClean="0"/>
              <a:t>При аналізі поводження функції трудомісткості алгоритму часто використовують прийняті в математику асимптотичні позначення, що дозволяють показати швидкість росту функції, маскуючи при цьому конкретні коефіцієнти.</a:t>
            </a:r>
          </a:p>
          <a:p>
            <a:pPr eaLnBrk="1" hangingPunct="1">
              <a:lnSpc>
                <a:spcPct val="90000"/>
              </a:lnSpc>
            </a:pPr>
            <a:r>
              <a:rPr lang="uk-UA" sz="2400" smtClean="0"/>
              <a:t>Така оцінка функції трудомісткості алгоритму називається </a:t>
            </a:r>
            <a:r>
              <a:rPr lang="uk-UA" sz="2400" b="1" smtClean="0"/>
              <a:t>складністю алгоритму</a:t>
            </a:r>
            <a:r>
              <a:rPr lang="uk-UA" sz="2400" smtClean="0"/>
              <a:t> й дозволяє визначити переваги у використанні того або іншого алгоритму для більших значень розмірності вихідних даних.</a:t>
            </a:r>
          </a:p>
          <a:p>
            <a:pPr eaLnBrk="1" hangingPunct="1">
              <a:lnSpc>
                <a:spcPct val="90000"/>
              </a:lnSpc>
            </a:pPr>
            <a:r>
              <a:rPr lang="uk-UA" sz="2400" smtClean="0"/>
              <a:t>В асимптотичному аналізі прийняті наступні позначення:</a:t>
            </a:r>
          </a:p>
          <a:p>
            <a:pPr eaLnBrk="1" hangingPunct="1">
              <a:lnSpc>
                <a:spcPct val="90000"/>
              </a:lnSpc>
            </a:pPr>
            <a:r>
              <a:rPr lang="uk-UA" sz="2400" smtClean="0">
                <a:sym typeface="Symbol" pitchFamily="18" charset="2"/>
              </a:rPr>
              <a:t></a:t>
            </a:r>
            <a:r>
              <a:rPr lang="uk-UA" sz="2400" smtClean="0"/>
              <a:t> Оцінка (тетта)</a:t>
            </a:r>
          </a:p>
          <a:p>
            <a:pPr eaLnBrk="1" hangingPunct="1">
              <a:lnSpc>
                <a:spcPct val="90000"/>
              </a:lnSpc>
            </a:pPr>
            <a:r>
              <a:rPr lang="uk-UA" sz="2400" smtClean="0"/>
              <a:t>Нехай f(n) і g(n) - додатні функції  аргументу, n </a:t>
            </a:r>
            <a:r>
              <a:rPr lang="uk-UA" sz="2400" smtClean="0">
                <a:cs typeface="Arial" charset="0"/>
              </a:rPr>
              <a:t>≥</a:t>
            </a:r>
            <a:r>
              <a:rPr lang="uk-UA" sz="2400" smtClean="0"/>
              <a:t>1 (кількість об'єктів на вході й кількість операцій - додатні числа), тоді:</a:t>
            </a:r>
            <a:endParaRPr lang="ru-RU" sz="240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016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sz="4000" smtClean="0"/>
              <a:t>Оцінка (тетта)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620713"/>
            <a:ext cx="8785225" cy="6048375"/>
          </a:xfrm>
        </p:spPr>
        <p:txBody>
          <a:bodyPr/>
          <a:lstStyle/>
          <a:p>
            <a:pPr eaLnBrk="1" hangingPunct="1"/>
            <a:r>
              <a:rPr lang="ru-RU" smtClean="0"/>
              <a:t>f(n) = </a:t>
            </a:r>
            <a:r>
              <a:rPr lang="uk-UA" smtClean="0">
                <a:sym typeface="Symbol" pitchFamily="18" charset="2"/>
              </a:rPr>
              <a:t></a:t>
            </a:r>
            <a:r>
              <a:rPr lang="ru-RU" smtClean="0"/>
              <a:t>(g(n)), якщо існують такі додатні с</a:t>
            </a:r>
            <a:r>
              <a:rPr lang="ru-RU" baseline="-25000" smtClean="0"/>
              <a:t>1</a:t>
            </a:r>
            <a:r>
              <a:rPr lang="ru-RU" smtClean="0"/>
              <a:t>, с</a:t>
            </a:r>
            <a:r>
              <a:rPr lang="ru-RU" baseline="-25000" smtClean="0"/>
              <a:t>2</a:t>
            </a:r>
            <a:r>
              <a:rPr lang="ru-RU" smtClean="0"/>
              <a:t>, n</a:t>
            </a:r>
            <a:r>
              <a:rPr lang="ru-RU" baseline="-25000" smtClean="0"/>
              <a:t>0</a:t>
            </a:r>
            <a:r>
              <a:rPr lang="ru-RU" smtClean="0"/>
              <a:t>,  що:</a:t>
            </a:r>
            <a:br>
              <a:rPr lang="ru-RU" smtClean="0"/>
            </a:br>
            <a:r>
              <a:rPr lang="ru-RU" smtClean="0"/>
              <a:t>с</a:t>
            </a:r>
            <a:r>
              <a:rPr lang="ru-RU" baseline="-25000" smtClean="0"/>
              <a:t>1</a:t>
            </a:r>
            <a:r>
              <a:rPr lang="ru-RU" smtClean="0"/>
              <a:t> * g(n) ≤ f(n) ≤  c</a:t>
            </a:r>
            <a:r>
              <a:rPr lang="ru-RU" baseline="-25000" smtClean="0"/>
              <a:t>2</a:t>
            </a:r>
            <a:r>
              <a:rPr lang="ru-RU" smtClean="0"/>
              <a:t> * g(n), </a:t>
            </a:r>
            <a:br>
              <a:rPr lang="ru-RU" smtClean="0"/>
            </a:br>
            <a:r>
              <a:rPr lang="ru-RU" smtClean="0"/>
              <a:t>при n &gt; n</a:t>
            </a:r>
            <a:r>
              <a:rPr lang="ru-RU" baseline="-25000" smtClean="0"/>
              <a:t>0</a:t>
            </a:r>
          </a:p>
          <a:p>
            <a:pPr eaLnBrk="1" hangingPunct="1"/>
            <a:endParaRPr lang="ru-RU" baseline="-25000" smtClean="0"/>
          </a:p>
        </p:txBody>
      </p:sp>
      <p:pic>
        <p:nvPicPr>
          <p:cNvPr id="9220" name="Picture 4" descr="img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47813" y="2801938"/>
            <a:ext cx="5040312" cy="350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01612"/>
          </a:xfrm>
        </p:spPr>
        <p:txBody>
          <a:bodyPr>
            <a:normAutofit fontScale="90000"/>
          </a:bodyPr>
          <a:lstStyle/>
          <a:p>
            <a:pPr eaLnBrk="1" hangingPunct="1"/>
            <a:endParaRPr lang="uk-UA" sz="400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692150"/>
            <a:ext cx="8785225" cy="59769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z="2400" smtClean="0"/>
              <a:t>Звичайно говорять, що при цьому функція g(n) є асимптотичною точною оцінкою функції f(n), тому що по визначенню функція f(n) не відрізняється від функції g(n) з точністю до постійного множника. </a:t>
            </a:r>
          </a:p>
          <a:p>
            <a:pPr eaLnBrk="1" hangingPunct="1">
              <a:lnSpc>
                <a:spcPct val="90000"/>
              </a:lnSpc>
            </a:pPr>
            <a:r>
              <a:rPr lang="uk-UA" sz="2400" smtClean="0"/>
              <a:t>Відзначимо, що з  f(n) = </a:t>
            </a:r>
            <a:r>
              <a:rPr lang="uk-UA" sz="2400" smtClean="0">
                <a:sym typeface="Symbol" pitchFamily="18" charset="2"/>
              </a:rPr>
              <a:t></a:t>
            </a:r>
            <a:r>
              <a:rPr lang="uk-UA" sz="2400" smtClean="0"/>
              <a:t> (g(n)) слідує, що g(n) = </a:t>
            </a:r>
            <a:r>
              <a:rPr lang="uk-UA" sz="2400" smtClean="0">
                <a:sym typeface="Symbol" pitchFamily="18" charset="2"/>
              </a:rPr>
              <a:t></a:t>
            </a:r>
            <a:r>
              <a:rPr lang="uk-UA" sz="2400" smtClean="0"/>
              <a:t>(f(n)).</a:t>
            </a:r>
          </a:p>
          <a:p>
            <a:pPr eaLnBrk="1" hangingPunct="1">
              <a:lnSpc>
                <a:spcPct val="90000"/>
              </a:lnSpc>
            </a:pPr>
            <a:r>
              <a:rPr lang="uk-UA" sz="2400" smtClean="0"/>
              <a:t>Приклади:</a:t>
            </a:r>
          </a:p>
          <a:p>
            <a:pPr eaLnBrk="1" hangingPunct="1">
              <a:lnSpc>
                <a:spcPct val="90000"/>
              </a:lnSpc>
            </a:pPr>
            <a:r>
              <a:rPr lang="uk-UA" sz="2400" smtClean="0"/>
              <a:t>1) f(n)=4*n</a:t>
            </a:r>
            <a:r>
              <a:rPr lang="uk-UA" sz="2400" baseline="30000" smtClean="0"/>
              <a:t>2</a:t>
            </a:r>
            <a:r>
              <a:rPr lang="uk-UA" sz="2400" smtClean="0"/>
              <a:t>+n*lnn+174 – f(n)= </a:t>
            </a:r>
            <a:r>
              <a:rPr lang="uk-UA" sz="2400" smtClean="0">
                <a:sym typeface="Symbol" pitchFamily="18" charset="2"/>
              </a:rPr>
              <a:t></a:t>
            </a:r>
            <a:r>
              <a:rPr lang="uk-UA" sz="2400" smtClean="0"/>
              <a:t>(n</a:t>
            </a:r>
            <a:r>
              <a:rPr lang="uk-UA" sz="2400" baseline="30000" smtClean="0"/>
              <a:t>2</a:t>
            </a:r>
            <a:r>
              <a:rPr lang="uk-UA" sz="2400" smtClean="0"/>
              <a:t>);</a:t>
            </a:r>
          </a:p>
          <a:p>
            <a:pPr eaLnBrk="1" hangingPunct="1">
              <a:lnSpc>
                <a:spcPct val="90000"/>
              </a:lnSpc>
            </a:pPr>
            <a:r>
              <a:rPr lang="uk-UA" sz="2400" smtClean="0"/>
              <a:t>2) f(n)= </a:t>
            </a:r>
            <a:r>
              <a:rPr lang="uk-UA" sz="2400" smtClean="0">
                <a:sym typeface="Symbol" pitchFamily="18" charset="2"/>
              </a:rPr>
              <a:t></a:t>
            </a:r>
            <a:r>
              <a:rPr lang="uk-UA" sz="2400" smtClean="0"/>
              <a:t>(1) – запис означає, що f(n) або дорівнює константі, не рівної нулю, або f(n) обмежена константою на ∞: f(n) = 7+1/n = </a:t>
            </a:r>
            <a:r>
              <a:rPr lang="uk-UA" sz="2400" smtClean="0">
                <a:sym typeface="Symbol" pitchFamily="18" charset="2"/>
              </a:rPr>
              <a:t></a:t>
            </a:r>
            <a:r>
              <a:rPr lang="uk-UA" sz="2400" smtClean="0"/>
              <a:t>(1).</a:t>
            </a:r>
          </a:p>
          <a:p>
            <a:pPr eaLnBrk="1" hangingPunct="1">
              <a:lnSpc>
                <a:spcPct val="90000"/>
              </a:lnSpc>
            </a:pPr>
            <a:r>
              <a:rPr lang="uk-UA" sz="2400" smtClean="0"/>
              <a:t>2 Оцінка О (О велике)</a:t>
            </a:r>
          </a:p>
          <a:p>
            <a:pPr eaLnBrk="1" hangingPunct="1">
              <a:lnSpc>
                <a:spcPct val="90000"/>
              </a:lnSpc>
            </a:pPr>
            <a:r>
              <a:rPr lang="uk-UA" sz="2400" smtClean="0"/>
              <a:t>На відміну від оцінки , оцінка О вимагає тільки, що б функція f(n) не перевищувала g(n), починаючи з n &gt; n</a:t>
            </a:r>
            <a:r>
              <a:rPr lang="uk-UA" sz="2400" baseline="-25000" smtClean="0"/>
              <a:t>0</a:t>
            </a:r>
            <a:r>
              <a:rPr lang="uk-UA" sz="2400" smtClean="0"/>
              <a:t>, з точністю до постійного множника:</a:t>
            </a:r>
            <a:endParaRPr lang="ru-RU" sz="2400" smtClean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4048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sz="4000" smtClean="0"/>
              <a:t>Оцінка О (О велике)</a:t>
            </a:r>
          </a:p>
        </p:txBody>
      </p:sp>
      <p:pic>
        <p:nvPicPr>
          <p:cNvPr id="1029" name="Picture 4" descr="img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042988" y="758825"/>
            <a:ext cx="4070350" cy="2605088"/>
          </a:xfrm>
          <a:noFill/>
        </p:spPr>
      </p:pic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2870200" y="3860800"/>
          <a:ext cx="35083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Формула" r:id="rId4" imgW="126835" imgH="152202" progId="Equation.3">
                  <p:embed/>
                </p:oleObj>
              </mc:Choice>
              <mc:Fallback>
                <p:oleObj name="Формула" r:id="rId4" imgW="126835" imgH="15220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3860800"/>
                        <a:ext cx="350838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5"/>
          <p:cNvGraphicFramePr>
            <a:graphicFrameLocks noChangeAspect="1"/>
          </p:cNvGraphicFramePr>
          <p:nvPr/>
        </p:nvGraphicFramePr>
        <p:xfrm>
          <a:off x="5435600" y="4797425"/>
          <a:ext cx="55880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Формула" r:id="rId6" imgW="152268" imgH="164957" progId="Equation.3">
                  <p:embed/>
                </p:oleObj>
              </mc:Choice>
              <mc:Fallback>
                <p:oleObj name="Формула" r:id="rId6" imgW="152268" imgH="16495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4797425"/>
                        <a:ext cx="558800" cy="593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0" y="299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sp>
        <p:nvSpPr>
          <p:cNvPr id="1031" name="Rectangle 8"/>
          <p:cNvSpPr>
            <a:spLocks noChangeArrowheads="1"/>
          </p:cNvSpPr>
          <p:nvPr/>
        </p:nvSpPr>
        <p:spPr bwMode="auto">
          <a:xfrm>
            <a:off x="3203575" y="3789363"/>
            <a:ext cx="4519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>
                <a:solidFill>
                  <a:srgbClr val="000000"/>
                </a:solidFill>
                <a:cs typeface="Times New Roman" pitchFamily="18" charset="0"/>
              </a:rPr>
              <a:t>c</a:t>
            </a:r>
            <a:r>
              <a:rPr lang="ru-RU" sz="2400">
                <a:solidFill>
                  <a:srgbClr val="000000"/>
                </a:solidFill>
                <a:cs typeface="Times New Roman" pitchFamily="18" charset="0"/>
              </a:rPr>
              <a:t> &gt; 0, </a:t>
            </a:r>
            <a:r>
              <a:rPr lang="en-US" sz="2400">
                <a:solidFill>
                  <a:srgbClr val="000000"/>
                </a:solidFill>
                <a:cs typeface="Times New Roman" pitchFamily="18" charset="0"/>
              </a:rPr>
              <a:t>n</a:t>
            </a:r>
            <a:r>
              <a:rPr lang="ru-RU" sz="2400" baseline="-30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ru-RU" sz="2400">
                <a:solidFill>
                  <a:srgbClr val="000000"/>
                </a:solidFill>
                <a:cs typeface="Times New Roman" pitchFamily="18" charset="0"/>
              </a:rPr>
              <a:t> &gt; 0 : 0 ≤ </a:t>
            </a:r>
            <a:r>
              <a:rPr lang="en-US" sz="2400">
                <a:solidFill>
                  <a:srgbClr val="000000"/>
                </a:solidFill>
                <a:cs typeface="Times New Roman" pitchFamily="18" charset="0"/>
              </a:rPr>
              <a:t>f(n)</a:t>
            </a:r>
            <a:r>
              <a:rPr lang="ru-RU" sz="2400">
                <a:solidFill>
                  <a:srgbClr val="000000"/>
                </a:solidFill>
                <a:cs typeface="Times New Roman" pitchFamily="18" charset="0"/>
              </a:rPr>
              <a:t> ≤</a:t>
            </a:r>
            <a:r>
              <a:rPr lang="en-US" sz="2400">
                <a:solidFill>
                  <a:srgbClr val="000000"/>
                </a:solidFill>
                <a:cs typeface="Times New Roman" pitchFamily="18" charset="0"/>
              </a:rPr>
              <a:t> c * g(n), </a:t>
            </a:r>
            <a:endParaRPr lang="en-US" sz="2400"/>
          </a:p>
        </p:txBody>
      </p:sp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6084888" y="4922838"/>
            <a:ext cx="1098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>
                <a:solidFill>
                  <a:srgbClr val="000000"/>
                </a:solidFill>
                <a:cs typeface="Times New Roman" pitchFamily="18" charset="0"/>
              </a:rPr>
              <a:t>n &gt; n</a:t>
            </a:r>
            <a:r>
              <a:rPr lang="en-US" sz="2400" baseline="-30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ru-RU" sz="2400">
                <a:solidFill>
                  <a:srgbClr val="000000"/>
                </a:solidFill>
                <a:cs typeface="Times New Roman" pitchFamily="18" charset="0"/>
              </a:rPr>
              <a:t>.</a:t>
            </a:r>
            <a:r>
              <a:rPr lang="ru-RU" sz="900"/>
              <a:t> </a:t>
            </a:r>
            <a:endParaRPr lang="ru-RU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01612"/>
          </a:xfrm>
        </p:spPr>
        <p:txBody>
          <a:bodyPr>
            <a:normAutofit fontScale="90000"/>
          </a:bodyPr>
          <a:lstStyle/>
          <a:p>
            <a:pPr eaLnBrk="1" hangingPunct="1"/>
            <a:endParaRPr lang="uk-UA" sz="40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0" y="620713"/>
            <a:ext cx="8964613" cy="6048375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80000"/>
              </a:lnSpc>
            </a:pPr>
            <a:r>
              <a:rPr lang="uk-UA" sz="2800" smtClean="0"/>
              <a:t>Взагалі, запис O(g(n)) позначає клас функцій, таких, що всі вони ростуть не швидше, ніж функція g(n) з точністю до постійного множника, тому іноді говорять, що g(n) мажорує функцію f(n).</a:t>
            </a:r>
          </a:p>
          <a:p>
            <a:pPr eaLnBrk="1" hangingPunct="1">
              <a:lnSpc>
                <a:spcPct val="80000"/>
              </a:lnSpc>
            </a:pPr>
            <a:r>
              <a:rPr lang="uk-UA" sz="2800" smtClean="0"/>
              <a:t>Наприклад, для всіх функцій:</a:t>
            </a:r>
          </a:p>
          <a:p>
            <a:pPr eaLnBrk="1" hangingPunct="1">
              <a:lnSpc>
                <a:spcPct val="80000"/>
              </a:lnSpc>
            </a:pPr>
            <a:r>
              <a:rPr lang="uk-UA" sz="2800" smtClean="0"/>
              <a:t>f(n)=1/n, f(n)= 12, f(n)=3*n+17, f(n)=n*Ln(n), f(n)=6* n2+24*n+77 буде справедлива оцінка О(n</a:t>
            </a:r>
            <a:r>
              <a:rPr lang="uk-UA" sz="2800" baseline="30000" smtClean="0"/>
              <a:t>2</a:t>
            </a:r>
            <a:r>
              <a:rPr lang="uk-UA" sz="2800" smtClean="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uk-UA" sz="2800" smtClean="0"/>
              <a:t>Указуючи оцінку О є зміст указувати найбільше «близьку» мажоруючи функцію, оскільки, наприклад, для f(n)= n</a:t>
            </a:r>
            <a:r>
              <a:rPr lang="uk-UA" sz="2800" baseline="30000" smtClean="0"/>
              <a:t>2</a:t>
            </a:r>
            <a:r>
              <a:rPr lang="uk-UA" sz="2800" smtClean="0"/>
              <a:t> справедлива оцінка О(n</a:t>
            </a:r>
            <a:r>
              <a:rPr lang="uk-UA" sz="2800" baseline="30000" smtClean="0"/>
              <a:t>2</a:t>
            </a:r>
            <a:r>
              <a:rPr lang="uk-UA" sz="2800" smtClean="0"/>
              <a:t>), однак вона не має практичного змісту.</a:t>
            </a:r>
          </a:p>
          <a:p>
            <a:pPr eaLnBrk="1" hangingPunct="1">
              <a:lnSpc>
                <a:spcPct val="80000"/>
              </a:lnSpc>
            </a:pPr>
            <a:r>
              <a:rPr lang="uk-UA" sz="2800" smtClean="0"/>
              <a:t>3. Оцінка  </a:t>
            </a:r>
            <a:r>
              <a:rPr lang="el-GR" sz="2800" smtClean="0">
                <a:cs typeface="Arial" charset="0"/>
              </a:rPr>
              <a:t>Ω</a:t>
            </a:r>
            <a:r>
              <a:rPr lang="uk-UA" sz="2800" smtClean="0"/>
              <a:t>(Омега) </a:t>
            </a:r>
          </a:p>
          <a:p>
            <a:pPr eaLnBrk="1" hangingPunct="1">
              <a:lnSpc>
                <a:spcPct val="80000"/>
              </a:lnSpc>
            </a:pPr>
            <a:r>
              <a:rPr lang="uk-UA" sz="2800" smtClean="0"/>
              <a:t>На відміну від оцінки О, оцінка  є оцінкою знизу – тобто визначає клас функцій, які ростуть не повільніше, ніж g(n) з точністю до постійного множника:</a:t>
            </a:r>
            <a:endParaRPr lang="ru-RU" sz="2800" smtClean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2875"/>
            <a:ext cx="8229600" cy="5715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sz="4000" smtClean="0"/>
              <a:t>Оцінка  </a:t>
            </a:r>
            <a:r>
              <a:rPr lang="el-GR" sz="4000" smtClean="0">
                <a:cs typeface="Arial" charset="0"/>
              </a:rPr>
              <a:t>Ω</a:t>
            </a:r>
            <a:r>
              <a:rPr lang="uk-UA" sz="4000" smtClean="0"/>
              <a:t>(Омега)</a:t>
            </a:r>
          </a:p>
        </p:txBody>
      </p:sp>
      <p:pic>
        <p:nvPicPr>
          <p:cNvPr id="2052" name="Picture 4" descr="img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476375" y="735013"/>
            <a:ext cx="3192463" cy="2559050"/>
          </a:xfrm>
          <a:noFill/>
        </p:spPr>
      </p:pic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3203575" y="4005263"/>
          <a:ext cx="433388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Формула" r:id="rId4" imgW="126835" imgH="152202" progId="Equation.3">
                  <p:embed/>
                </p:oleObj>
              </mc:Choice>
              <mc:Fallback>
                <p:oleObj name="Формула" r:id="rId4" imgW="126835" imgH="15220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4005263"/>
                        <a:ext cx="433388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3779838" y="3986213"/>
            <a:ext cx="4351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>
                <a:solidFill>
                  <a:srgbClr val="000000"/>
                </a:solidFill>
                <a:cs typeface="Times New Roman" pitchFamily="18" charset="0"/>
              </a:rPr>
              <a:t>c &gt; 0, n</a:t>
            </a:r>
            <a:r>
              <a:rPr lang="en-US" sz="2400" baseline="-30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sz="2400">
                <a:solidFill>
                  <a:srgbClr val="000000"/>
                </a:solidFill>
                <a:cs typeface="Times New Roman" pitchFamily="18" charset="0"/>
              </a:rPr>
              <a:t> &gt;0 : 0 </a:t>
            </a:r>
            <a:r>
              <a:rPr lang="ru-RU" sz="2400">
                <a:solidFill>
                  <a:srgbClr val="000000"/>
                </a:solidFill>
                <a:cs typeface="Times New Roman" pitchFamily="18" charset="0"/>
              </a:rPr>
              <a:t>≤</a:t>
            </a:r>
            <a:r>
              <a:rPr lang="en-US" sz="2400">
                <a:solidFill>
                  <a:srgbClr val="000000"/>
                </a:solidFill>
                <a:cs typeface="Times New Roman" pitchFamily="18" charset="0"/>
              </a:rPr>
              <a:t> c * g(n) </a:t>
            </a:r>
            <a:r>
              <a:rPr lang="ru-RU" sz="2400">
                <a:solidFill>
                  <a:srgbClr val="000000"/>
                </a:solidFill>
                <a:cs typeface="Times New Roman" pitchFamily="18" charset="0"/>
              </a:rPr>
              <a:t>≤</a:t>
            </a:r>
            <a:r>
              <a:rPr lang="en-US" sz="2400">
                <a:solidFill>
                  <a:srgbClr val="000000"/>
                </a:solidFill>
                <a:cs typeface="Times New Roman" pitchFamily="18" charset="0"/>
              </a:rPr>
              <a:t> f(n)</a:t>
            </a:r>
            <a:r>
              <a:rPr lang="ru-RU" sz="2400"/>
              <a:t>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01612"/>
          </a:xfrm>
        </p:spPr>
        <p:txBody>
          <a:bodyPr>
            <a:normAutofit fontScale="90000"/>
          </a:bodyPr>
          <a:lstStyle/>
          <a:p>
            <a:pPr eaLnBrk="1" hangingPunct="1"/>
            <a:endParaRPr lang="uk-UA" sz="400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0" y="692150"/>
            <a:ext cx="9144000" cy="5976938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uk-UA" sz="2400" smtClean="0"/>
              <a:t>Наприклад, запис </a:t>
            </a:r>
            <a:r>
              <a:rPr lang="el-GR" sz="2400" smtClean="0">
                <a:cs typeface="Arial" charset="0"/>
              </a:rPr>
              <a:t>Ω</a:t>
            </a:r>
            <a:r>
              <a:rPr lang="uk-UA" sz="2400" smtClean="0"/>
              <a:t>(n*Ln(n)) позначає клас функцій, які ростуть не повільніше, ніж g(n) = n*Ln(n), у цей клас попадають всі поліноми зі ступенем більшої одиниці, так само як і всі статечні функції з підставою більшим одиниці.</a:t>
            </a:r>
          </a:p>
          <a:p>
            <a:pPr algn="just" eaLnBrk="1" hangingPunct="1">
              <a:lnSpc>
                <a:spcPct val="90000"/>
              </a:lnSpc>
            </a:pPr>
            <a:r>
              <a:rPr lang="uk-UA" sz="2400" smtClean="0"/>
              <a:t>Асимптотичне позначення О віднесемо до підручника Бахмана по теорії простих чисел (Bachman, 1892), </a:t>
            </a:r>
            <a:r>
              <a:rPr lang="uk-UA" sz="2400" smtClean="0">
                <a:sym typeface="Symbol" pitchFamily="18" charset="2"/>
              </a:rPr>
              <a:t> </a:t>
            </a:r>
            <a:r>
              <a:rPr lang="uk-UA" sz="2400" smtClean="0"/>
              <a:t>позначення , уведені Д. Кнутом (Donald Knuth).</a:t>
            </a:r>
          </a:p>
          <a:p>
            <a:pPr algn="just" eaLnBrk="1" hangingPunct="1">
              <a:lnSpc>
                <a:spcPct val="90000"/>
              </a:lnSpc>
            </a:pPr>
            <a:r>
              <a:rPr lang="uk-UA" sz="2400" smtClean="0"/>
              <a:t>В асимптотичному аналізі алгоритмів розроблені спеціальні методи одержання асимптотичних оцінок, особливо для класу рекурсивних алгоритмів. Очевидно, що  оцінка </a:t>
            </a:r>
            <a:r>
              <a:rPr lang="uk-UA" sz="2400" smtClean="0">
                <a:sym typeface="Symbol" pitchFamily="18" charset="2"/>
              </a:rPr>
              <a:t></a:t>
            </a:r>
            <a:r>
              <a:rPr lang="uk-UA" sz="2400" smtClean="0"/>
              <a:t> є більше кращої, чим оцінка О. Знання асимптотики поводження функції трудомісткості алгоритму, його складності, дає можливість робити прогнози на вибір більше раціонального з погляду трудомісткості алгоритму для великих розмірностей вихідних даних.</a:t>
            </a:r>
            <a:endParaRPr lang="ru-RU" sz="2400" smtClean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178</TotalTime>
  <Words>1642</Words>
  <Application>Microsoft Office PowerPoint</Application>
  <PresentationFormat>Экран (4:3)</PresentationFormat>
  <Paragraphs>61</Paragraphs>
  <Slides>27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9" baseType="lpstr">
      <vt:lpstr>Яркая</vt:lpstr>
      <vt:lpstr>Формула</vt:lpstr>
      <vt:lpstr>Тема  2 МАТЕМАТИЧНІ ОСНОВИ ТЕОРІЇ АЛГОРИТМІВ </vt:lpstr>
      <vt:lpstr>Презентация PowerPoint</vt:lpstr>
      <vt:lpstr>2.1 Асимптотичний аналіз функцій </vt:lpstr>
      <vt:lpstr>Оцінка (тетта)</vt:lpstr>
      <vt:lpstr>Презентация PowerPoint</vt:lpstr>
      <vt:lpstr>Оцінка О (О велике)</vt:lpstr>
      <vt:lpstr>Презентация PowerPoint</vt:lpstr>
      <vt:lpstr>Оцінка  Ω(Омега)</vt:lpstr>
      <vt:lpstr>Презентация PowerPoint</vt:lpstr>
      <vt:lpstr>2.2 Елементи теорії множин, відношення, функції і перетворення, алгебраїчні структури.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EcoDeath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 2 МАТЕМАТИЧНІ ОСНОВИ ТЕОРІЇ АЛГОРИТМІВ</dc:title>
  <dc:creator>User</dc:creator>
  <cp:lastModifiedBy>Павло</cp:lastModifiedBy>
  <cp:revision>21</cp:revision>
  <dcterms:created xsi:type="dcterms:W3CDTF">2009-04-05T08:29:24Z</dcterms:created>
  <dcterms:modified xsi:type="dcterms:W3CDTF">2014-08-12T13:39:09Z</dcterms:modified>
</cp:coreProperties>
</file>