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1"/>
  </p:notesMasterIdLst>
  <p:sldIdLst>
    <p:sldId id="256" r:id="rId3"/>
    <p:sldId id="259" r:id="rId4"/>
    <p:sldId id="257" r:id="rId5"/>
    <p:sldId id="258" r:id="rId6"/>
    <p:sldId id="260" r:id="rId7"/>
    <p:sldId id="261" r:id="rId8"/>
    <p:sldId id="262" r:id="rId9"/>
    <p:sldId id="263" r:id="rId10"/>
    <p:sldId id="264" r:id="rId11"/>
    <p:sldId id="265" r:id="rId12"/>
    <p:sldId id="266" r:id="rId13"/>
    <p:sldId id="267" r:id="rId14"/>
    <p:sldId id="268" r:id="rId15"/>
    <p:sldId id="273" r:id="rId16"/>
    <p:sldId id="269" r:id="rId17"/>
    <p:sldId id="270" r:id="rId18"/>
    <p:sldId id="271"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CC0099"/>
    <a:srgbClr val="006600"/>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varScale="1">
        <p:scale>
          <a:sx n="102" d="100"/>
          <a:sy n="102" d="100"/>
        </p:scale>
        <p:origin x="-2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703104-BBBE-4B01-BEC7-EA0E9C011BC1}" type="datetimeFigureOut">
              <a:rPr lang="ru-RU" smtClean="0"/>
              <a:pPr/>
              <a:t>05.03.2015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EACD1-D7B5-44A0-9709-CC5D7F0D2781}" type="slidenum">
              <a:rPr lang="ru-RU" smtClean="0"/>
              <a:pPr/>
              <a:t>‹#›</a:t>
            </a:fld>
            <a:endParaRPr lang="ru-RU" dirty="0"/>
          </a:p>
        </p:txBody>
      </p:sp>
    </p:spTree>
    <p:extLst>
      <p:ext uri="{BB962C8B-B14F-4D97-AF65-F5344CB8AC3E}">
        <p14:creationId xmlns:p14="http://schemas.microsoft.com/office/powerpoint/2010/main" xmlns="" val="1024012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FEEACD1-D7B5-44A0-9709-CC5D7F0D2781}" type="slidenum">
              <a:rPr lang="ru-RU" smtClean="0"/>
              <a:pPr/>
              <a:t>1</a:t>
            </a:fld>
            <a:endParaRPr lang="ru-RU" dirty="0"/>
          </a:p>
        </p:txBody>
      </p:sp>
    </p:spTree>
    <p:extLst>
      <p:ext uri="{BB962C8B-B14F-4D97-AF65-F5344CB8AC3E}">
        <p14:creationId xmlns:p14="http://schemas.microsoft.com/office/powerpoint/2010/main" xmlns="" val="68142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6"/>
            <a:ext cx="5637011"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05.03.2015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ctrTitle"/>
          </p:nvPr>
        </p:nvSpPr>
        <p:spPr>
          <a:xfrm>
            <a:off x="817582" y="3132291"/>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05.03.2015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9"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4" y="731520"/>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05.03.2015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195565F-E636-44C3-BBBC-7D2D4C68C3CB}" type="datetimeFigureOut">
              <a:rPr lang="ru-RU" smtClean="0"/>
              <a:pPr/>
              <a:t>05.03.2015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5C44D1-E1B4-418B-8639-8828A6D15624}" type="slidenum">
              <a:rPr lang="ru-RU" smtClean="0"/>
              <a:pPr/>
              <a:t>‹#›</a:t>
            </a:fld>
            <a:endParaRPr lang="ru-RU" dirty="0"/>
          </a:p>
        </p:txBody>
      </p:sp>
    </p:spTree>
    <p:extLst>
      <p:ext uri="{BB962C8B-B14F-4D97-AF65-F5344CB8AC3E}">
        <p14:creationId xmlns:p14="http://schemas.microsoft.com/office/powerpoint/2010/main" xmlns="" val="1723155636"/>
      </p:ext>
    </p:extLst>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95565F-E636-44C3-BBBC-7D2D4C68C3CB}" type="datetimeFigureOut">
              <a:rPr lang="ru-RU" smtClean="0"/>
              <a:pPr/>
              <a:t>05.03.2015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5C44D1-E1B4-418B-8639-8828A6D15624}" type="slidenum">
              <a:rPr lang="ru-RU" smtClean="0"/>
              <a:pPr/>
              <a:t>‹#›</a:t>
            </a:fld>
            <a:endParaRPr lang="ru-RU" dirty="0"/>
          </a:p>
        </p:txBody>
      </p:sp>
    </p:spTree>
    <p:extLst>
      <p:ext uri="{BB962C8B-B14F-4D97-AF65-F5344CB8AC3E}">
        <p14:creationId xmlns:p14="http://schemas.microsoft.com/office/powerpoint/2010/main" xmlns="" val="2775905002"/>
      </p:ext>
    </p:extLst>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195565F-E636-44C3-BBBC-7D2D4C68C3CB}" type="datetimeFigureOut">
              <a:rPr lang="ru-RU" smtClean="0"/>
              <a:pPr/>
              <a:t>05.03.2015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5C44D1-E1B4-418B-8639-8828A6D15624}" type="slidenum">
              <a:rPr lang="ru-RU" smtClean="0"/>
              <a:pPr/>
              <a:t>‹#›</a:t>
            </a:fld>
            <a:endParaRPr lang="ru-RU" dirty="0"/>
          </a:p>
        </p:txBody>
      </p:sp>
    </p:spTree>
    <p:extLst>
      <p:ext uri="{BB962C8B-B14F-4D97-AF65-F5344CB8AC3E}">
        <p14:creationId xmlns:p14="http://schemas.microsoft.com/office/powerpoint/2010/main" xmlns="" val="2420705186"/>
      </p:ext>
    </p:extLst>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195565F-E636-44C3-BBBC-7D2D4C68C3CB}" type="datetimeFigureOut">
              <a:rPr lang="ru-RU" smtClean="0"/>
              <a:pPr/>
              <a:t>05.03.2015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55C44D1-E1B4-418B-8639-8828A6D15624}" type="slidenum">
              <a:rPr lang="ru-RU" smtClean="0"/>
              <a:pPr/>
              <a:t>‹#›</a:t>
            </a:fld>
            <a:endParaRPr lang="ru-RU" dirty="0"/>
          </a:p>
        </p:txBody>
      </p:sp>
    </p:spTree>
    <p:extLst>
      <p:ext uri="{BB962C8B-B14F-4D97-AF65-F5344CB8AC3E}">
        <p14:creationId xmlns:p14="http://schemas.microsoft.com/office/powerpoint/2010/main" xmlns="" val="3453254228"/>
      </p:ext>
    </p:extLst>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195565F-E636-44C3-BBBC-7D2D4C68C3CB}" type="datetimeFigureOut">
              <a:rPr lang="ru-RU" smtClean="0"/>
              <a:pPr/>
              <a:t>05.03.2015</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455C44D1-E1B4-418B-8639-8828A6D15624}" type="slidenum">
              <a:rPr lang="ru-RU" smtClean="0"/>
              <a:pPr/>
              <a:t>‹#›</a:t>
            </a:fld>
            <a:endParaRPr lang="ru-RU" dirty="0"/>
          </a:p>
        </p:txBody>
      </p:sp>
    </p:spTree>
    <p:extLst>
      <p:ext uri="{BB962C8B-B14F-4D97-AF65-F5344CB8AC3E}">
        <p14:creationId xmlns:p14="http://schemas.microsoft.com/office/powerpoint/2010/main" xmlns="" val="1477644089"/>
      </p:ext>
    </p:extLst>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195565F-E636-44C3-BBBC-7D2D4C68C3CB}" type="datetimeFigureOut">
              <a:rPr lang="ru-RU" smtClean="0"/>
              <a:pPr/>
              <a:t>05.03.2015</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455C44D1-E1B4-418B-8639-8828A6D15624}" type="slidenum">
              <a:rPr lang="ru-RU" smtClean="0"/>
              <a:pPr/>
              <a:t>‹#›</a:t>
            </a:fld>
            <a:endParaRPr lang="ru-RU" dirty="0"/>
          </a:p>
        </p:txBody>
      </p:sp>
    </p:spTree>
    <p:extLst>
      <p:ext uri="{BB962C8B-B14F-4D97-AF65-F5344CB8AC3E}">
        <p14:creationId xmlns:p14="http://schemas.microsoft.com/office/powerpoint/2010/main" xmlns="" val="1479978543"/>
      </p:ext>
    </p:extLst>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95565F-E636-44C3-BBBC-7D2D4C68C3CB}" type="datetimeFigureOut">
              <a:rPr lang="ru-RU" smtClean="0"/>
              <a:pPr/>
              <a:t>05.03.2015</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455C44D1-E1B4-418B-8639-8828A6D15624}" type="slidenum">
              <a:rPr lang="ru-RU" smtClean="0"/>
              <a:pPr/>
              <a:t>‹#›</a:t>
            </a:fld>
            <a:endParaRPr lang="ru-RU" dirty="0"/>
          </a:p>
        </p:txBody>
      </p:sp>
    </p:spTree>
    <p:extLst>
      <p:ext uri="{BB962C8B-B14F-4D97-AF65-F5344CB8AC3E}">
        <p14:creationId xmlns:p14="http://schemas.microsoft.com/office/powerpoint/2010/main" xmlns="" val="1784965555"/>
      </p:ext>
    </p:extLst>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95565F-E636-44C3-BBBC-7D2D4C68C3CB}" type="datetimeFigureOut">
              <a:rPr lang="ru-RU" smtClean="0"/>
              <a:pPr/>
              <a:t>05.03.2015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55C44D1-E1B4-418B-8639-8828A6D15624}" type="slidenum">
              <a:rPr lang="ru-RU" smtClean="0"/>
              <a:pPr/>
              <a:t>‹#›</a:t>
            </a:fld>
            <a:endParaRPr lang="ru-RU" dirty="0"/>
          </a:p>
        </p:txBody>
      </p:sp>
    </p:spTree>
    <p:extLst>
      <p:ext uri="{BB962C8B-B14F-4D97-AF65-F5344CB8AC3E}">
        <p14:creationId xmlns:p14="http://schemas.microsoft.com/office/powerpoint/2010/main" xmlns="" val="4076087348"/>
      </p:ext>
    </p:extLst>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05.03.2015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95565F-E636-44C3-BBBC-7D2D4C68C3CB}" type="datetimeFigureOut">
              <a:rPr lang="ru-RU" smtClean="0"/>
              <a:pPr/>
              <a:t>05.03.2015</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455C44D1-E1B4-418B-8639-8828A6D15624}" type="slidenum">
              <a:rPr lang="ru-RU" smtClean="0"/>
              <a:pPr/>
              <a:t>‹#›</a:t>
            </a:fld>
            <a:endParaRPr lang="ru-RU" dirty="0"/>
          </a:p>
        </p:txBody>
      </p:sp>
    </p:spTree>
    <p:extLst>
      <p:ext uri="{BB962C8B-B14F-4D97-AF65-F5344CB8AC3E}">
        <p14:creationId xmlns:p14="http://schemas.microsoft.com/office/powerpoint/2010/main" xmlns="" val="2928642345"/>
      </p:ext>
    </p:extLst>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95565F-E636-44C3-BBBC-7D2D4C68C3CB}" type="datetimeFigureOut">
              <a:rPr lang="ru-RU" smtClean="0"/>
              <a:pPr/>
              <a:t>05.03.2015</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455C44D1-E1B4-418B-8639-8828A6D15624}" type="slidenum">
              <a:rPr lang="ru-RU" smtClean="0"/>
              <a:pPr/>
              <a:t>‹#›</a:t>
            </a:fld>
            <a:endParaRPr lang="ru-RU" dirty="0"/>
          </a:p>
        </p:txBody>
      </p:sp>
    </p:spTree>
    <p:extLst>
      <p:ext uri="{BB962C8B-B14F-4D97-AF65-F5344CB8AC3E}">
        <p14:creationId xmlns:p14="http://schemas.microsoft.com/office/powerpoint/2010/main" xmlns="" val="1230666953"/>
      </p:ext>
    </p:extLst>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7"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2"/>
            <a:ext cx="5970495"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05.03.2015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05.03.2015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3"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05.03.2015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05.03.2015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1"/>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6" y="731521"/>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6" y="3497803"/>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05.03.2015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77887" y="1010487"/>
            <a:ext cx="369411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05.03.2015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
        <p:nvSpPr>
          <p:cNvPr id="2" name="Title 1"/>
          <p:cNvSpPr>
            <a:spLocks noGrp="1"/>
          </p:cNvSpPr>
          <p:nvPr>
            <p:ph type="title"/>
          </p:nvPr>
        </p:nvSpPr>
        <p:spPr>
          <a:xfrm>
            <a:off x="727268" y="4464421"/>
            <a:ext cx="6383539"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1"/>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05.03.2015</a:t>
            </a:fld>
            <a:endParaRPr lang="ru-RU" dirty="0"/>
          </a:p>
        </p:txBody>
      </p:sp>
      <p:sp>
        <p:nvSpPr>
          <p:cNvPr id="5" name="Footer Placeholder 4"/>
          <p:cNvSpPr>
            <a:spLocks noGrp="1"/>
          </p:cNvSpPr>
          <p:nvPr>
            <p:ph type="ftr" sz="quarter" idx="3"/>
          </p:nvPr>
        </p:nvSpPr>
        <p:spPr>
          <a:xfrm>
            <a:off x="457201" y="6172201"/>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1"/>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5565F-E636-44C3-BBBC-7D2D4C68C3CB}" type="datetimeFigureOut">
              <a:rPr lang="ru-RU" smtClean="0"/>
              <a:pPr/>
              <a:t>05.03.2015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C44D1-E1B4-418B-8639-8828A6D15624}" type="slidenum">
              <a:rPr lang="ru-RU" smtClean="0"/>
              <a:pPr/>
              <a:t>‹#›</a:t>
            </a:fld>
            <a:endParaRPr lang="ru-RU" dirty="0"/>
          </a:p>
        </p:txBody>
      </p:sp>
    </p:spTree>
    <p:extLst>
      <p:ext uri="{BB962C8B-B14F-4D97-AF65-F5344CB8AC3E}">
        <p14:creationId xmlns:p14="http://schemas.microsoft.com/office/powerpoint/2010/main" xmlns="" val="12564588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mc:AlternateContent xmlns:mc="http://schemas.openxmlformats.org/markup-compatibility/2006">
    <mc:Choice xmlns:p14="http://schemas.microsoft.com/office/powerpoint/2010/main" xmlns="" Requires="p14">
      <p:transition spd="slow" p14:dur="5750">
        <p:pull/>
      </p:transition>
    </mc:Choice>
    <mc:Fallback>
      <p:transition spd="slow">
        <p:pull/>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video" Target="NULL" TargetMode="External"/><Relationship Id="rId6" Type="http://schemas.microsoft.com/office/2007/relationships/hdphoto" Target="../media/hdphoto1.wdp"/><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jpeg"/><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1.jpeg"/><Relationship Id="rId1" Type="http://schemas.openxmlformats.org/officeDocument/2006/relationships/slideLayout" Target="../slideLayouts/slideLayout7.xml"/><Relationship Id="rId6" Type="http://schemas.microsoft.com/office/2007/relationships/hdphoto" Target="../media/hdphoto13.wdp"/><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microsoft.com/office/2007/relationships/hdphoto" Target="../media/hdphoto16.wdp"/><Relationship Id="rId7" Type="http://schemas.microsoft.com/office/2007/relationships/hdphoto" Target="../media/hdphoto18.wdp"/><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28.jpeg"/><Relationship Id="rId5" Type="http://schemas.microsoft.com/office/2007/relationships/hdphoto" Target="../media/hdphoto17.wdp"/><Relationship Id="rId4" Type="http://schemas.openxmlformats.org/officeDocument/2006/relationships/image" Target="../media/image27.jpeg"/><Relationship Id="rId9" Type="http://schemas.microsoft.com/office/2007/relationships/hdphoto" Target="../media/hdphoto19.wdp"/></Relationships>
</file>

<file path=ppt/slides/_rels/slide18.xml.rels><?xml version="1.0" encoding="UTF-8" standalone="yes"?>
<Relationships xmlns="http://schemas.openxmlformats.org/package/2006/relationships"><Relationship Id="rId8" Type="http://schemas.openxmlformats.org/officeDocument/2006/relationships/image" Target="../media/image33.jpeg"/><Relationship Id="rId3" Type="http://schemas.microsoft.com/office/2007/relationships/hdphoto" Target="../media/hdphoto20.wdp"/><Relationship Id="rId7" Type="http://schemas.microsoft.com/office/2007/relationships/hdphoto" Target="../media/hdphoto22.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2.jpeg"/><Relationship Id="rId5" Type="http://schemas.microsoft.com/office/2007/relationships/hdphoto" Target="../media/hdphoto21.wdp"/><Relationship Id="rId10" Type="http://schemas.openxmlformats.org/officeDocument/2006/relationships/image" Target="../media/image34.jpeg"/><Relationship Id="rId4" Type="http://schemas.openxmlformats.org/officeDocument/2006/relationships/image" Target="../media/image31.jpeg"/><Relationship Id="rId9" Type="http://schemas.microsoft.com/office/2007/relationships/hdphoto" Target="../media/hdphoto23.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1.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3"/>
          <p:cNvSpPr>
            <a:spLocks noChangeArrowheads="1" noChangeShapeType="1" noTextEdit="1"/>
          </p:cNvSpPr>
          <p:nvPr/>
        </p:nvSpPr>
        <p:spPr bwMode="auto">
          <a:xfrm rot="20727286">
            <a:off x="418247" y="784586"/>
            <a:ext cx="7912909" cy="2349673"/>
          </a:xfrm>
          <a:prstGeom prst="rect">
            <a:avLst/>
          </a:prstGeom>
        </p:spPr>
        <p:txBody>
          <a:bodyPr wrap="none" fromWordArt="1">
            <a:prstTxWarp prst="textPlain">
              <a:avLst>
                <a:gd name="adj" fmla="val 50000"/>
              </a:avLst>
            </a:prstTxWarp>
          </a:bodyPr>
          <a:lstStyle/>
          <a:p>
            <a:pPr algn="ctr" rtl="0">
              <a:buNone/>
            </a:pPr>
            <a:r>
              <a:rPr lang="ru-RU" sz="4000" b="1" i="1"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a:rPr>
              <a:t>«Мистецтво села - </a:t>
            </a:r>
          </a:p>
          <a:p>
            <a:pPr algn="ctr" rtl="0">
              <a:buNone/>
            </a:pPr>
            <a:r>
              <a:rPr lang="ru-RU" sz="4000" b="1" i="1"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a:rPr>
              <a:t>ткацтво та вишивка, </a:t>
            </a:r>
          </a:p>
          <a:p>
            <a:pPr algn="ctr" rtl="0">
              <a:buNone/>
            </a:pPr>
            <a:r>
              <a:rPr lang="ru-RU" sz="4000" b="1" i="1"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a:rPr>
              <a:t>в</a:t>
            </a:r>
            <a:r>
              <a:rPr lang="uk-UA" sz="4000" b="1" i="1" kern="10" spc="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a:rPr>
              <a:t>ід минулого до сучасного»</a:t>
            </a:r>
            <a:endParaRPr lang="ru-RU" sz="4000" b="1" i="1"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Monotype Corsiva"/>
            </a:endParaRPr>
          </a:p>
        </p:txBody>
      </p:sp>
      <p:sp>
        <p:nvSpPr>
          <p:cNvPr id="6" name="Прямоугольник 5"/>
          <p:cNvSpPr/>
          <p:nvPr/>
        </p:nvSpPr>
        <p:spPr>
          <a:xfrm>
            <a:off x="107504" y="188640"/>
            <a:ext cx="5184576" cy="707886"/>
          </a:xfrm>
          <a:prstGeom prst="rect">
            <a:avLst/>
          </a:prstGeom>
        </p:spPr>
        <p:txBody>
          <a:bodyPr wrap="square">
            <a:spAutoFit/>
          </a:bodyPr>
          <a:lstStyle/>
          <a:p>
            <a:pPr algn="ctr"/>
            <a:r>
              <a:rPr lang="uk-UA" sz="2000" b="1" dirty="0">
                <a:solidFill>
                  <a:schemeClr val="tx2"/>
                </a:solidFill>
                <a:latin typeface="Times New Roman" pitchFamily="18" charset="0"/>
                <a:cs typeface="Times New Roman" pitchFamily="18" charset="0"/>
              </a:rPr>
              <a:t>Балашівська публічно-шкільна</a:t>
            </a:r>
            <a:endParaRPr lang="ru-RU" sz="2000" b="1" dirty="0">
              <a:solidFill>
                <a:schemeClr val="tx2"/>
              </a:solidFill>
              <a:latin typeface="Times New Roman" pitchFamily="18" charset="0"/>
              <a:cs typeface="Times New Roman" pitchFamily="18" charset="0"/>
            </a:endParaRPr>
          </a:p>
          <a:p>
            <a:pPr algn="ctr"/>
            <a:r>
              <a:rPr lang="uk-UA" sz="2000" b="1" dirty="0">
                <a:solidFill>
                  <a:schemeClr val="tx2"/>
                </a:solidFill>
                <a:latin typeface="Times New Roman" pitchFamily="18" charset="0"/>
                <a:cs typeface="Times New Roman" pitchFamily="18" charset="0"/>
              </a:rPr>
              <a:t> </a:t>
            </a:r>
            <a:r>
              <a:rPr lang="uk-UA" sz="2000" b="1" dirty="0" smtClean="0">
                <a:solidFill>
                  <a:schemeClr val="tx2"/>
                </a:solidFill>
                <a:latin typeface="Times New Roman" pitchFamily="18" charset="0"/>
                <a:cs typeface="Times New Roman" pitchFamily="18" charset="0"/>
              </a:rPr>
              <a:t>бібліотека-філія </a:t>
            </a:r>
            <a:r>
              <a:rPr lang="uk-UA" sz="2000" b="1" dirty="0">
                <a:solidFill>
                  <a:schemeClr val="tx2"/>
                </a:solidFill>
                <a:latin typeface="Times New Roman" pitchFamily="18" charset="0"/>
                <a:cs typeface="Times New Roman" pitchFamily="18" charset="0"/>
              </a:rPr>
              <a:t>№11</a:t>
            </a:r>
            <a:endParaRPr lang="ru-RU" sz="2000" b="1" dirty="0">
              <a:solidFill>
                <a:schemeClr val="tx2"/>
              </a:solidFill>
              <a:latin typeface="Times New Roman" pitchFamily="18" charset="0"/>
              <a:cs typeface="Times New Roman" pitchFamily="18" charset="0"/>
            </a:endParaRPr>
          </a:p>
        </p:txBody>
      </p:sp>
      <p:sp>
        <p:nvSpPr>
          <p:cNvPr id="9" name="Прямоугольник 8"/>
          <p:cNvSpPr/>
          <p:nvPr/>
        </p:nvSpPr>
        <p:spPr>
          <a:xfrm rot="21138001">
            <a:off x="-232358" y="4937366"/>
            <a:ext cx="4572000" cy="830997"/>
          </a:xfrm>
          <a:prstGeom prst="rect">
            <a:avLst/>
          </a:prstGeom>
        </p:spPr>
        <p:txBody>
          <a:bodyPr>
            <a:spAutoFit/>
          </a:bodyPr>
          <a:lstStyle/>
          <a:p>
            <a:pPr algn="ctr"/>
            <a:r>
              <a:rPr lang="uk-UA" sz="2400" b="1" i="1" dirty="0" smtClean="0">
                <a:solidFill>
                  <a:schemeClr val="accent1">
                    <a:lumMod val="50000"/>
                  </a:schemeClr>
                </a:solidFill>
                <a:latin typeface="Times New Roman" pitchFamily="18" charset="0"/>
                <a:cs typeface="Times New Roman" pitchFamily="18" charset="0"/>
              </a:rPr>
              <a:t>Етнографічно – музейна експозиція </a:t>
            </a:r>
            <a:endParaRPr lang="ru-RU" sz="2400" b="1" i="1" dirty="0">
              <a:solidFill>
                <a:schemeClr val="accent1">
                  <a:lumMod val="50000"/>
                </a:schemeClr>
              </a:solidFill>
              <a:latin typeface="Times New Roman" pitchFamily="18" charset="0"/>
              <a:cs typeface="Times New Roman" pitchFamily="18" charset="0"/>
            </a:endParaRPr>
          </a:p>
        </p:txBody>
      </p:sp>
      <p:pic>
        <p:nvPicPr>
          <p:cNvPr id="10" name="Picture 2" descr="D:\Моя Наталка\п\P1100418.JPG"/>
          <p:cNvPicPr>
            <a:picLocks noChangeAspect="1" noChangeArrowheads="1"/>
          </p:cNvPicPr>
          <p:nvPr/>
        </p:nvPicPr>
        <p:blipFill rotWithShape="1">
          <a:blip r:embed="rId4" cstate="email">
            <a:extLst>
              <a:ext uri="{BEBA8EAE-BF5A-486C-A8C5-ECC9F3942E4B}">
                <a14:imgProps xmlns:a14="http://schemas.microsoft.com/office/drawing/2010/main" xmlns="">
                  <a14:imgLayer r:embed="rId6">
                    <a14:imgEffect>
                      <a14:brightnessContrast contrast="20000"/>
                    </a14:imgEffect>
                  </a14:imgLayer>
                </a14:imgProps>
              </a:ext>
              <a:ext uri="{28A0092B-C50C-407E-A947-70E740481C1C}">
                <a14:useLocalDpi xmlns:a14="http://schemas.microsoft.com/office/drawing/2010/main" xmlns="" val="0"/>
              </a:ext>
            </a:extLst>
          </a:blip>
          <a:srcRect/>
          <a:stretch/>
        </p:blipFill>
        <p:spPr bwMode="auto">
          <a:xfrm>
            <a:off x="3139269" y="3041632"/>
            <a:ext cx="5447023" cy="3204776"/>
          </a:xfrm>
          <a:prstGeom prst="roundRect">
            <a:avLst>
              <a:gd name="adj" fmla="val 12796"/>
            </a:avLst>
          </a:prstGeom>
          <a:solidFill>
            <a:srgbClr val="FFFFFF">
              <a:shade val="85000"/>
            </a:srgbClr>
          </a:solidFill>
          <a:ln>
            <a:noFill/>
          </a:ln>
          <a:effectLst>
            <a:reflection blurRad="12700" stA="38000" endPos="28000" dist="5000" dir="5400000" sy="-100000" algn="bl" rotWithShape="0"/>
          </a:effectLst>
          <a:scene3d>
            <a:camera prst="perspectiveHeroicExtremeLeftFacing"/>
            <a:lightRig rig="threePt" dir="t"/>
          </a:scene3d>
          <a:extLst/>
        </p:spPr>
      </p:pic>
      <p:pic>
        <p:nvPicPr>
          <p:cNvPr id="2" name="Іnstrumentalna_muzika_-_Fortepіano_(get-tune.net).mp3">
            <a:hlinkClick r:id="" action="ppaction://media"/>
          </p:cNvPr>
          <p:cNvPicPr>
            <a:picLocks noChangeAspect="1"/>
          </p:cNvPicPr>
          <p:nvPr>
            <a:videoFile r:link="rId1"/>
            <p:extLst>
              <p:ext uri="{DAA4B4D4-6D71-4841-9C94-3DE7FCFB9230}">
                <p14:media xmlns:p14="http://schemas.microsoft.com/office/powerpoint/2010/main" xmlns="" r:embed="rId7">
                  <p14:fade in="1500" out="750"/>
                </p14:media>
              </p:ext>
            </p:extLst>
          </p:nvPr>
        </p:nvPicPr>
        <p:blipFill>
          <a:blip r:embed="rId8" cstate="email"/>
          <a:stretch>
            <a:fillRect/>
          </a:stretch>
        </p:blipFill>
        <p:spPr>
          <a:xfrm>
            <a:off x="249999" y="6472992"/>
            <a:ext cx="304800" cy="304800"/>
          </a:xfrm>
          <a:prstGeom prst="rect">
            <a:avLst/>
          </a:prstGeom>
        </p:spPr>
      </p:pic>
    </p:spTree>
    <p:extLst>
      <p:ext uri="{BB962C8B-B14F-4D97-AF65-F5344CB8AC3E}">
        <p14:creationId xmlns:p14="http://schemas.microsoft.com/office/powerpoint/2010/main" xmlns="" val="3338065483"/>
      </p:ext>
    </p:extLst>
  </p:cSld>
  <p:clrMapOvr>
    <a:masterClrMapping/>
  </p:clrMapOvr>
  <mc:AlternateContent xmlns:mc="http://schemas.openxmlformats.org/markup-compatibility/2006">
    <mc:Choice xmlns:p14="http://schemas.microsoft.com/office/powerpoint/2010/main" xmlns="" Requires="p14">
      <p:transition spd="slow" p14:dur="3000" advTm="14793">
        <p:push dir="u"/>
      </p:transition>
    </mc:Choice>
    <mc:Fallback>
      <p:transition spd="slow" advTm="14793">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53" presetClass="entr" presetSubtype="16"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p:cTn id="9" dur="2000" fill="hold"/>
                                        <p:tgtEl>
                                          <p:spTgt spid="6"/>
                                        </p:tgtEl>
                                        <p:attrNameLst>
                                          <p:attrName>ppt_w</p:attrName>
                                        </p:attrNameLst>
                                      </p:cBhvr>
                                      <p:tavLst>
                                        <p:tav tm="0">
                                          <p:val>
                                            <p:fltVal val="0"/>
                                          </p:val>
                                        </p:tav>
                                        <p:tav tm="100000">
                                          <p:val>
                                            <p:strVal val="#ppt_w"/>
                                          </p:val>
                                        </p:tav>
                                      </p:tavLst>
                                    </p:anim>
                                    <p:anim calcmode="lin" valueType="num">
                                      <p:cBhvr>
                                        <p:cTn id="10" dur="2000" fill="hold"/>
                                        <p:tgtEl>
                                          <p:spTgt spid="6"/>
                                        </p:tgtEl>
                                        <p:attrNameLst>
                                          <p:attrName>ppt_h</p:attrName>
                                        </p:attrNameLst>
                                      </p:cBhvr>
                                      <p:tavLst>
                                        <p:tav tm="0">
                                          <p:val>
                                            <p:fltVal val="0"/>
                                          </p:val>
                                        </p:tav>
                                        <p:tav tm="100000">
                                          <p:val>
                                            <p:strVal val="#ppt_h"/>
                                          </p:val>
                                        </p:tav>
                                      </p:tavLst>
                                    </p:anim>
                                    <p:animEffect transition="in" filter="fade">
                                      <p:cBhvr>
                                        <p:cTn id="11" dur="2000"/>
                                        <p:tgtEl>
                                          <p:spTgt spid="6"/>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anim calcmode="lin" valueType="num">
                                      <p:cBhvr>
                                        <p:cTn id="16" dur="3000" fill="hold"/>
                                        <p:tgtEl>
                                          <p:spTgt spid="5"/>
                                        </p:tgtEl>
                                        <p:attrNameLst>
                                          <p:attrName>ppt_x</p:attrName>
                                        </p:attrNameLst>
                                      </p:cBhvr>
                                      <p:tavLst>
                                        <p:tav tm="0">
                                          <p:val>
                                            <p:strVal val="#ppt_x"/>
                                          </p:val>
                                        </p:tav>
                                        <p:tav tm="100000">
                                          <p:val>
                                            <p:strVal val="#ppt_x"/>
                                          </p:val>
                                        </p:tav>
                                      </p:tavLst>
                                    </p:anim>
                                    <p:anim calcmode="lin" valueType="num">
                                      <p:cBhvr>
                                        <p:cTn id="17" dur="3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5000"/>
                            </p:stCondLst>
                            <p:childTnLst>
                              <p:par>
                                <p:cTn id="19" presetID="16" presetClass="entr" presetSubtype="21"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3000"/>
                                        <p:tgtEl>
                                          <p:spTgt spid="10"/>
                                        </p:tgtEl>
                                      </p:cBhvr>
                                    </p:animEffect>
                                  </p:childTnLst>
                                </p:cTn>
                              </p:par>
                            </p:childTnLst>
                          </p:cTn>
                        </p:par>
                        <p:par>
                          <p:cTn id="22" fill="hold">
                            <p:stCondLst>
                              <p:cond delay="8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26" repeatCount="indefinite" fill="remove" display="0">
                  <p:stCondLst>
                    <p:cond delay="indefinite"/>
                  </p:stCondLst>
                  <p:endCondLst>
                    <p:cond evt="onStopAudio" delay="0">
                      <p:tgtEl>
                        <p:sldTgt/>
                      </p:tgtEl>
                    </p:cond>
                  </p:endCondLst>
                </p:cTn>
                <p:tgtEl>
                  <p:spTgt spid="2"/>
                </p:tgtEl>
              </p:cMediaNode>
            </p:video>
          </p:childTnLst>
        </p:cTn>
      </p:par>
    </p:tnLst>
    <p:bldLst>
      <p:bldP spid="5" grpId="0"/>
      <p:bldP spid="6" grpId="0"/>
      <p:bldP spid="9" grpId="0"/>
    </p:bldLst>
  </p:timing>
  <p:extLst mod="1">
    <p:ext uri="{E180D4A7-C9FB-4DFB-919C-405C955672EB}">
      <p14:showEvtLst xmlns:p14="http://schemas.microsoft.com/office/powerpoint/2010/main" xmlns="">
        <p14:playEvt time="0"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0731" y="116632"/>
            <a:ext cx="8280920" cy="2123658"/>
          </a:xfrm>
          <a:prstGeom prst="rect">
            <a:avLst/>
          </a:prstGeom>
        </p:spPr>
        <p:txBody>
          <a:bodyPr wrap="square">
            <a:spAutoFit/>
          </a:bodyPr>
          <a:lstStyle/>
          <a:p>
            <a:r>
              <a:rPr lang="uk-UA" sz="2200" b="1" dirty="0" smtClean="0">
                <a:solidFill>
                  <a:srgbClr val="002060"/>
                </a:solidFill>
                <a:latin typeface="Book Antiqua" pitchFamily="18" charset="0"/>
              </a:rPr>
              <a:t>    В </a:t>
            </a:r>
            <a:r>
              <a:rPr lang="uk-UA" sz="2200" b="1" dirty="0">
                <a:solidFill>
                  <a:srgbClr val="002060"/>
                </a:solidFill>
                <a:latin typeface="Book Antiqua" pitchFamily="18" charset="0"/>
              </a:rPr>
              <a:t>сім</a:t>
            </a:r>
            <a:r>
              <a:rPr lang="ru-RU" sz="2200" b="1" dirty="0">
                <a:solidFill>
                  <a:srgbClr val="002060"/>
                </a:solidFill>
                <a:latin typeface="Book Antiqua" pitchFamily="18" charset="0"/>
              </a:rPr>
              <a:t>’</a:t>
            </a:r>
            <a:r>
              <a:rPr lang="uk-UA" sz="2200" b="1" dirty="0">
                <a:solidFill>
                  <a:srgbClr val="002060"/>
                </a:solidFill>
                <a:latin typeface="Book Antiqua" pitchFamily="18" charset="0"/>
              </a:rPr>
              <a:t>ї Галини збереглися вироби її матусі, бабусі. Та </a:t>
            </a:r>
            <a:r>
              <a:rPr lang="uk-UA" sz="2200" b="1" dirty="0" smtClean="0">
                <a:solidFill>
                  <a:srgbClr val="002060"/>
                </a:solidFill>
                <a:latin typeface="Book Antiqua" pitchFamily="18" charset="0"/>
              </a:rPr>
              <a:t>найбільшою </a:t>
            </a:r>
            <a:r>
              <a:rPr lang="uk-UA" sz="2200" b="1" dirty="0">
                <a:solidFill>
                  <a:srgbClr val="002060"/>
                </a:solidFill>
                <a:latin typeface="Book Antiqua" pitchFamily="18" charset="0"/>
              </a:rPr>
              <a:t>цінністю є старовинний верстат, якому більше 200 </a:t>
            </a:r>
            <a:r>
              <a:rPr lang="uk-UA" sz="2200" b="1" dirty="0" smtClean="0">
                <a:solidFill>
                  <a:srgbClr val="002060"/>
                </a:solidFill>
                <a:latin typeface="Book Antiqua" pitchFamily="18" charset="0"/>
              </a:rPr>
              <a:t>років</a:t>
            </a:r>
            <a:r>
              <a:rPr lang="uk-UA" sz="2200" b="1" dirty="0">
                <a:solidFill>
                  <a:srgbClr val="002060"/>
                </a:solidFill>
                <a:latin typeface="Book Antiqua" pitchFamily="18" charset="0"/>
              </a:rPr>
              <a:t>. З ним напевно і передалася любов до землі, традицій та бажання творити. Адже ним користувалася </a:t>
            </a:r>
            <a:r>
              <a:rPr lang="uk-UA" sz="2200" b="1" dirty="0" smtClean="0">
                <a:solidFill>
                  <a:srgbClr val="002060"/>
                </a:solidFill>
                <a:latin typeface="Book Antiqua" pitchFamily="18" charset="0"/>
              </a:rPr>
              <a:t>найдорожча </a:t>
            </a:r>
            <a:r>
              <a:rPr lang="uk-UA" sz="2200" b="1" dirty="0">
                <a:solidFill>
                  <a:srgbClr val="002060"/>
                </a:solidFill>
                <a:latin typeface="Book Antiqua" pitchFamily="18" charset="0"/>
              </a:rPr>
              <a:t>людина мама пані Галини – Галина Іванівна. </a:t>
            </a:r>
            <a:endParaRPr lang="ru-RU" sz="2200" b="1" dirty="0">
              <a:solidFill>
                <a:srgbClr val="002060"/>
              </a:solidFill>
              <a:latin typeface="Book Antiqua" pitchFamily="18" charset="0"/>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16200000">
            <a:off x="2190826" y="1161280"/>
            <a:ext cx="4680729" cy="6769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19893023"/>
      </p:ext>
    </p:extLst>
  </p:cSld>
  <p:clrMapOvr>
    <a:masterClrMapping/>
  </p:clrMapOvr>
  <mc:AlternateContent xmlns:mc="http://schemas.openxmlformats.org/markup-compatibility/2006">
    <mc:Choice xmlns:p14="http://schemas.microsoft.com/office/powerpoint/2010/main" xmlns="" Requires="p14">
      <p:transition spd="slow" p14:dur="3000" advTm="30156">
        <p:pull/>
      </p:transition>
    </mc:Choice>
    <mc:Fallback>
      <p:transition spd="slow" advTm="30156">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275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275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2750"/>
                                        <p:tgtEl>
                                          <p:spTgt spid="2">
                                            <p:txEl>
                                              <p:pRg st="0" end="0"/>
                                            </p:txEl>
                                          </p:spTgt>
                                        </p:tgtEl>
                                      </p:cBhvr>
                                    </p:animEffect>
                                  </p:childTnLst>
                                </p:cTn>
                              </p:par>
                              <p:par>
                                <p:cTn id="11" presetID="26"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1160">
                                          <p:stCondLst>
                                            <p:cond delay="0"/>
                                          </p:stCondLst>
                                        </p:cTn>
                                        <p:tgtEl>
                                          <p:spTgt spid="3"/>
                                        </p:tgtEl>
                                      </p:cBhvr>
                                    </p:animEffect>
                                    <p:anim calcmode="lin" valueType="num">
                                      <p:cBhvr>
                                        <p:cTn id="14" dur="3644"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132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1328" tmFilter="0, 0; 0.125,0.2665; 0.25,0.4; 0.375,0.465; 0.5,0.5;  0.625,0.535; 0.75,0.6; 0.875,0.7335; 1,1">
                                          <p:stCondLst>
                                            <p:cond delay="1328"/>
                                          </p:stCondLst>
                                        </p:cTn>
                                        <p:tgtEl>
                                          <p:spTgt spid="3"/>
                                        </p:tgtEl>
                                        <p:attrNameLst>
                                          <p:attrName>ppt_y</p:attrName>
                                        </p:attrNameLst>
                                      </p:cBhvr>
                                      <p:tavLst>
                                        <p:tav tm="0" fmla="#ppt_y-sin(pi*$)/9">
                                          <p:val>
                                            <p:fltVal val="0"/>
                                          </p:val>
                                        </p:tav>
                                        <p:tav tm="100000">
                                          <p:val>
                                            <p:fltVal val="1"/>
                                          </p:val>
                                        </p:tav>
                                      </p:tavLst>
                                    </p:anim>
                                    <p:anim calcmode="lin" valueType="num">
                                      <p:cBhvr>
                                        <p:cTn id="17" dur="664" tmFilter="0, 0; 0.125,0.2665; 0.25,0.4; 0.375,0.465; 0.5,0.5;  0.625,0.535; 0.75,0.6; 0.875,0.7335; 1,1">
                                          <p:stCondLst>
                                            <p:cond delay="2648"/>
                                          </p:stCondLst>
                                        </p:cTn>
                                        <p:tgtEl>
                                          <p:spTgt spid="3"/>
                                        </p:tgtEl>
                                        <p:attrNameLst>
                                          <p:attrName>ppt_y</p:attrName>
                                        </p:attrNameLst>
                                      </p:cBhvr>
                                      <p:tavLst>
                                        <p:tav tm="0" fmla="#ppt_y-sin(pi*$)/27">
                                          <p:val>
                                            <p:fltVal val="0"/>
                                          </p:val>
                                        </p:tav>
                                        <p:tav tm="100000">
                                          <p:val>
                                            <p:fltVal val="1"/>
                                          </p:val>
                                        </p:tav>
                                      </p:tavLst>
                                    </p:anim>
                                    <p:anim calcmode="lin" valueType="num">
                                      <p:cBhvr>
                                        <p:cTn id="18" dur="328" tmFilter="0, 0; 0.125,0.2665; 0.25,0.4; 0.375,0.465; 0.5,0.5;  0.625,0.535; 0.75,0.6; 0.875,0.7335; 1,1">
                                          <p:stCondLst>
                                            <p:cond delay="3312"/>
                                          </p:stCondLst>
                                        </p:cTn>
                                        <p:tgtEl>
                                          <p:spTgt spid="3"/>
                                        </p:tgtEl>
                                        <p:attrNameLst>
                                          <p:attrName>ppt_y</p:attrName>
                                        </p:attrNameLst>
                                      </p:cBhvr>
                                      <p:tavLst>
                                        <p:tav tm="0" fmla="#ppt_y-sin(pi*$)/81">
                                          <p:val>
                                            <p:fltVal val="0"/>
                                          </p:val>
                                        </p:tav>
                                        <p:tav tm="100000">
                                          <p:val>
                                            <p:fltVal val="1"/>
                                          </p:val>
                                        </p:tav>
                                      </p:tavLst>
                                    </p:anim>
                                    <p:animScale>
                                      <p:cBhvr>
                                        <p:cTn id="19" dur="52">
                                          <p:stCondLst>
                                            <p:cond delay="1300"/>
                                          </p:stCondLst>
                                        </p:cTn>
                                        <p:tgtEl>
                                          <p:spTgt spid="3"/>
                                        </p:tgtEl>
                                      </p:cBhvr>
                                      <p:to x="100000" y="60000"/>
                                    </p:animScale>
                                    <p:animScale>
                                      <p:cBhvr>
                                        <p:cTn id="20" dur="332" decel="50000">
                                          <p:stCondLst>
                                            <p:cond delay="1352"/>
                                          </p:stCondLst>
                                        </p:cTn>
                                        <p:tgtEl>
                                          <p:spTgt spid="3"/>
                                        </p:tgtEl>
                                      </p:cBhvr>
                                      <p:to x="100000" y="100000"/>
                                    </p:animScale>
                                    <p:animScale>
                                      <p:cBhvr>
                                        <p:cTn id="21" dur="52">
                                          <p:stCondLst>
                                            <p:cond delay="2624"/>
                                          </p:stCondLst>
                                        </p:cTn>
                                        <p:tgtEl>
                                          <p:spTgt spid="3"/>
                                        </p:tgtEl>
                                      </p:cBhvr>
                                      <p:to x="100000" y="80000"/>
                                    </p:animScale>
                                    <p:animScale>
                                      <p:cBhvr>
                                        <p:cTn id="22" dur="332" decel="50000">
                                          <p:stCondLst>
                                            <p:cond delay="2676"/>
                                          </p:stCondLst>
                                        </p:cTn>
                                        <p:tgtEl>
                                          <p:spTgt spid="3"/>
                                        </p:tgtEl>
                                      </p:cBhvr>
                                      <p:to x="100000" y="100000"/>
                                    </p:animScale>
                                    <p:animScale>
                                      <p:cBhvr>
                                        <p:cTn id="23" dur="52">
                                          <p:stCondLst>
                                            <p:cond delay="3284"/>
                                          </p:stCondLst>
                                        </p:cTn>
                                        <p:tgtEl>
                                          <p:spTgt spid="3"/>
                                        </p:tgtEl>
                                      </p:cBhvr>
                                      <p:to x="100000" y="90000"/>
                                    </p:animScale>
                                    <p:animScale>
                                      <p:cBhvr>
                                        <p:cTn id="24" dur="332" decel="50000">
                                          <p:stCondLst>
                                            <p:cond delay="3336"/>
                                          </p:stCondLst>
                                        </p:cTn>
                                        <p:tgtEl>
                                          <p:spTgt spid="3"/>
                                        </p:tgtEl>
                                      </p:cBhvr>
                                      <p:to x="100000" y="100000"/>
                                    </p:animScale>
                                    <p:animScale>
                                      <p:cBhvr>
                                        <p:cTn id="25" dur="52">
                                          <p:stCondLst>
                                            <p:cond delay="3616"/>
                                          </p:stCondLst>
                                        </p:cTn>
                                        <p:tgtEl>
                                          <p:spTgt spid="3"/>
                                        </p:tgtEl>
                                      </p:cBhvr>
                                      <p:to x="100000" y="95000"/>
                                    </p:animScale>
                                    <p:animScale>
                                      <p:cBhvr>
                                        <p:cTn id="26" dur="332" decel="50000">
                                          <p:stCondLst>
                                            <p:cond delay="3668"/>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42221" y="764704"/>
            <a:ext cx="3744416" cy="3785652"/>
          </a:xfrm>
          <a:prstGeom prst="rect">
            <a:avLst/>
          </a:prstGeom>
        </p:spPr>
        <p:txBody>
          <a:bodyPr wrap="square">
            <a:spAutoFit/>
          </a:bodyPr>
          <a:lstStyle/>
          <a:p>
            <a:r>
              <a:rPr lang="uk-UA" sz="2000" b="1" dirty="0">
                <a:solidFill>
                  <a:srgbClr val="CC0099"/>
                </a:solidFill>
                <a:latin typeface="Book Antiqua" pitchFamily="18" charset="0"/>
              </a:rPr>
              <a:t> </a:t>
            </a:r>
            <a:r>
              <a:rPr lang="uk-UA" sz="2000" b="1" dirty="0" smtClean="0">
                <a:solidFill>
                  <a:srgbClr val="CC0099"/>
                </a:solidFill>
                <a:latin typeface="Book Antiqua" pitchFamily="18" charset="0"/>
              </a:rPr>
              <a:t>   Ще </a:t>
            </a:r>
            <a:r>
              <a:rPr lang="uk-UA" sz="2000" b="1" dirty="0">
                <a:solidFill>
                  <a:srgbClr val="CC0099"/>
                </a:solidFill>
                <a:latin typeface="Book Antiqua" pitchFamily="18" charset="0"/>
              </a:rPr>
              <a:t>в дитинстві почала вона засвоювати азбуку ручного ткацтва, народного орнаменту, виводячи переборами свої перші рушники. Нині працює над вивченням поліського орнаменту та ткацтва, який втілює у своїх роботах – тканинах, лляних рушниках, доріжках, ряднах.</a:t>
            </a:r>
            <a:endParaRPr lang="ru-RU" sz="2000" b="1" dirty="0">
              <a:solidFill>
                <a:srgbClr val="CC0099"/>
              </a:solidFill>
              <a:latin typeface="Book Antiqua" pitchFamily="18" charset="0"/>
            </a:endParaRPr>
          </a:p>
        </p:txBody>
      </p:sp>
      <p:pic>
        <p:nvPicPr>
          <p:cNvPr id="7170" name="Picture 2" descr="D:\Моя Наталка\п\P1100418.JPG"/>
          <p:cNvPicPr>
            <a:picLocks noChangeAspect="1" noChangeArrowheads="1"/>
          </p:cNvPicPr>
          <p:nvPr/>
        </p:nvPicPr>
        <p:blipFill rotWithShape="1">
          <a:blip r:embed="rId2" cstate="email">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a:stretch/>
        </p:blipFill>
        <p:spPr bwMode="auto">
          <a:xfrm rot="21240734">
            <a:off x="316381" y="1008195"/>
            <a:ext cx="4935985" cy="511758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8790430"/>
      </p:ext>
    </p:extLst>
  </p:cSld>
  <p:clrMapOvr>
    <a:masterClrMapping/>
  </p:clrMapOvr>
  <mc:AlternateContent xmlns:mc="http://schemas.openxmlformats.org/markup-compatibility/2006">
    <mc:Choice xmlns:p14="http://schemas.microsoft.com/office/powerpoint/2010/main" xmlns="" Requires="p14">
      <p:transition spd="slow" p14:dur="3000" advTm="27676">
        <p:pull/>
      </p:transition>
    </mc:Choice>
    <mc:Fallback>
      <p:transition spd="slow" advTm="27676">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0-#ppt_w/2"/>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4000" fill="hold"/>
                                        <p:tgtEl>
                                          <p:spTgt spid="7170"/>
                                        </p:tgtEl>
                                        <p:attrNameLst>
                                          <p:attrName>ppt_x</p:attrName>
                                        </p:attrNameLst>
                                      </p:cBhvr>
                                      <p:tavLst>
                                        <p:tav tm="0">
                                          <p:val>
                                            <p:strVal val="1+#ppt_w/2"/>
                                          </p:val>
                                        </p:tav>
                                        <p:tav tm="100000">
                                          <p:val>
                                            <p:strVal val="#ppt_x"/>
                                          </p:val>
                                        </p:tav>
                                      </p:tavLst>
                                    </p:anim>
                                    <p:anim calcmode="lin" valueType="num">
                                      <p:cBhvr additive="base">
                                        <p:cTn id="12" dur="4000" fill="hold"/>
                                        <p:tgtEl>
                                          <p:spTgt spid="717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3" name="Rectangle 3"/>
          <p:cNvSpPr>
            <a:spLocks noChangeArrowheads="1"/>
          </p:cNvSpPr>
          <p:nvPr/>
        </p:nvSpPr>
        <p:spPr bwMode="auto">
          <a:xfrm>
            <a:off x="204487" y="255068"/>
            <a:ext cx="4845060"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228600" fontAlgn="base">
              <a:spcBef>
                <a:spcPct val="0"/>
              </a:spcBef>
              <a:spcAft>
                <a:spcPct val="0"/>
              </a:spcAft>
            </a:pPr>
            <a:r>
              <a:rPr lang="uk-UA" sz="2000" b="1" dirty="0">
                <a:solidFill>
                  <a:srgbClr val="002060"/>
                </a:solidFill>
                <a:latin typeface="Times New Roman" pitchFamily="18" charset="0"/>
                <a:ea typeface="Times New Roman" pitchFamily="18" charset="0"/>
                <a:cs typeface="Times New Roman" pitchFamily="18" charset="0"/>
              </a:rPr>
              <a:t>Із 2005  року – Галина Володимирівна є учасницею районних, обласних, всеукраїнських виставок образотворчого та декоративно-ужиткового мистецтва, свят, фестивалів. Учасниця обласної мистецької акції «Мистецтвого одного села» яке відбулося в м. Березно 2008 </a:t>
            </a:r>
            <a:r>
              <a:rPr lang="uk-UA" sz="2000" b="1" dirty="0" smtClean="0">
                <a:solidFill>
                  <a:srgbClr val="002060"/>
                </a:solidFill>
                <a:latin typeface="Times New Roman" pitchFamily="18" charset="0"/>
                <a:ea typeface="Times New Roman" pitchFamily="18" charset="0"/>
                <a:cs typeface="Times New Roman" pitchFamily="18" charset="0"/>
              </a:rPr>
              <a:t>році.</a:t>
            </a:r>
            <a:endParaRPr lang="uk-UA" sz="2000" b="1" dirty="0">
              <a:solidFill>
                <a:srgbClr val="002060"/>
              </a:solidFill>
              <a:latin typeface="Times New Roman" pitchFamily="18" charset="0"/>
              <a:cs typeface="Times New Roman" pitchFamily="18" charset="0"/>
            </a:endParaRPr>
          </a:p>
        </p:txBody>
      </p:sp>
      <p:pic>
        <p:nvPicPr>
          <p:cNvPr id="8196" name="Picture 4" descr="D:\РУСЛАНА МИХАЙЛІВНА\Краєзнавство\мистецтво одного села 2\галя 22.jpg"/>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5047331" y="692696"/>
            <a:ext cx="3888432" cy="5184576"/>
          </a:xfrm>
          <a:prstGeom prst="rect">
            <a:avLst/>
          </a:prstGeom>
          <a:noFill/>
          <a:extLst>
            <a:ext uri="{909E8E84-426E-40DD-AFC4-6F175D3DCCD1}">
              <a14:hiddenFill xmlns:a14="http://schemas.microsoft.com/office/drawing/2010/main" xmlns="">
                <a:solidFill>
                  <a:srgbClr val="FFFFFF"/>
                </a:solidFill>
              </a14:hiddenFill>
            </a:ext>
          </a:extLst>
        </p:spPr>
      </p:pic>
      <p:pic>
        <p:nvPicPr>
          <p:cNvPr id="8197" name="Picture 5" descr="D:\РУСЛАНА МИХАЙЛІВНА\Краєзнавство\мистецтво одного села 2\олег 071.jpg"/>
          <p:cNvPicPr>
            <a:picLocks noChangeAspect="1" noChangeArrowheads="1"/>
          </p:cNvPicPr>
          <p:nvPr/>
        </p:nvPicPr>
        <p:blipFill>
          <a:blip r:embed="rId4" cstate="email">
            <a:extLst>
              <a:ext uri="{BEBA8EAE-BF5A-486C-A8C5-ECC9F3942E4B}">
                <a14:imgProps xmlns:a14="http://schemas.microsoft.com/office/drawing/2010/main" xmlns="">
                  <a14:imgLayer r:embed="rId5">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493989" y="3140968"/>
            <a:ext cx="4224469" cy="3168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7555578"/>
      </p:ext>
    </p:extLst>
  </p:cSld>
  <p:clrMapOvr>
    <a:masterClrMapping/>
  </p:clrMapOvr>
  <mc:AlternateContent xmlns:mc="http://schemas.openxmlformats.org/markup-compatibility/2006">
    <mc:Choice xmlns:p14="http://schemas.microsoft.com/office/powerpoint/2010/main" xmlns="" Requires="p14">
      <p:transition spd="slow" p14:dur="3000" advTm="28155">
        <p:pull/>
      </p:transition>
    </mc:Choice>
    <mc:Fallback>
      <p:transition spd="slow" advTm="28155">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par>
                          <p:cTn id="10" fill="hold">
                            <p:stCondLst>
                              <p:cond delay="3000"/>
                            </p:stCondLst>
                            <p:childTnLst>
                              <p:par>
                                <p:cTn id="11" presetID="22" presetClass="entr" presetSubtype="1" fill="hold" nodeType="after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wipe(up)">
                                      <p:cBhvr>
                                        <p:cTn id="13" dur="3250"/>
                                        <p:tgtEl>
                                          <p:spTgt spid="8196"/>
                                        </p:tgtEl>
                                      </p:cBhvr>
                                    </p:animEffect>
                                  </p:childTnLst>
                                </p:cTn>
                              </p:par>
                            </p:childTnLst>
                          </p:cTn>
                        </p:par>
                        <p:par>
                          <p:cTn id="14" fill="hold">
                            <p:stCondLst>
                              <p:cond delay="6250"/>
                            </p:stCondLst>
                            <p:childTnLst>
                              <p:par>
                                <p:cTn id="15" presetID="22" presetClass="entr" presetSubtype="4" fill="hold" nodeType="afterEffect">
                                  <p:stCondLst>
                                    <p:cond delay="0"/>
                                  </p:stCondLst>
                                  <p:childTnLst>
                                    <p:set>
                                      <p:cBhvr>
                                        <p:cTn id="16" dur="1" fill="hold">
                                          <p:stCondLst>
                                            <p:cond delay="0"/>
                                          </p:stCondLst>
                                        </p:cTn>
                                        <p:tgtEl>
                                          <p:spTgt spid="8197"/>
                                        </p:tgtEl>
                                        <p:attrNameLst>
                                          <p:attrName>style.visibility</p:attrName>
                                        </p:attrNameLst>
                                      </p:cBhvr>
                                      <p:to>
                                        <p:strVal val="visible"/>
                                      </p:to>
                                    </p:set>
                                    <p:animEffect transition="in" filter="wipe(down)">
                                      <p:cBhvr>
                                        <p:cTn id="17" dur="325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91472" y="188639"/>
            <a:ext cx="4752528" cy="6555641"/>
          </a:xfrm>
          <a:prstGeom prst="rect">
            <a:avLst/>
          </a:prstGeom>
        </p:spPr>
        <p:txBody>
          <a:bodyPr wrap="square">
            <a:spAutoFit/>
          </a:bodyPr>
          <a:lstStyle/>
          <a:p>
            <a:r>
              <a:rPr lang="uk-UA" sz="2000" b="1" dirty="0" smtClean="0">
                <a:solidFill>
                  <a:srgbClr val="7030A0"/>
                </a:solidFill>
                <a:latin typeface="Book Antiqua" pitchFamily="18" charset="0"/>
              </a:rPr>
              <a:t>    А </a:t>
            </a:r>
            <a:r>
              <a:rPr lang="uk-UA" sz="2000" b="1" dirty="0">
                <a:solidFill>
                  <a:srgbClr val="7030A0"/>
                </a:solidFill>
                <a:latin typeface="Book Antiqua" pitchFamily="18" charset="0"/>
              </a:rPr>
              <a:t>згодом дійство повторилося в обласному Краєзнавчому музеї в м. Рівне: творчого звіту майстрів мистецтв та художніх колективів Рівненщини «Пісні бурштинового краю» (2009р.), що проходив в національному палаці «Україна» в м. Київ. Всеукраїнської виставки сувенірної продукції «Український сувенір – 2010», яке відбулося в «Народному домі» м. Київ. А </a:t>
            </a:r>
            <a:r>
              <a:rPr lang="uk-UA" sz="2000" b="1" dirty="0" smtClean="0">
                <a:solidFill>
                  <a:srgbClr val="7030A0"/>
                </a:solidFill>
                <a:latin typeface="Book Antiqua" pitchFamily="18" charset="0"/>
              </a:rPr>
              <a:t>також </a:t>
            </a:r>
            <a:r>
              <a:rPr lang="uk-UA" sz="2000" b="1" dirty="0">
                <a:solidFill>
                  <a:srgbClr val="7030A0"/>
                </a:solidFill>
                <a:latin typeface="Book Antiqua" pitchFamily="18" charset="0"/>
              </a:rPr>
              <a:t>пані Галина брала участь у святкуванні 10-річниці з дня заснування «Рівненського земляцтва» в м. Києві що відбулося в міжнародному виставковому центрі (2011р.). Традиційних обласних фестивалів «Творче жниво», «Пісні рідного краю», «Пісні над Горинню» та свята «Музейні гостини» м. Рівне. </a:t>
            </a:r>
            <a:endParaRPr lang="ru-RU" sz="2000" b="1" dirty="0">
              <a:solidFill>
                <a:srgbClr val="7030A0"/>
              </a:solidFill>
              <a:latin typeface="Book Antiqua" pitchFamily="18" charset="0"/>
            </a:endParaRPr>
          </a:p>
        </p:txBody>
      </p:sp>
      <p:pic>
        <p:nvPicPr>
          <p:cNvPr id="11267" name="Picture 3" descr="D:\РУСЛАНА МИХАЙЛІВНА\Краєзнавство\мистецтво одного села 2\P4300027.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252307" y="3140968"/>
            <a:ext cx="4002155" cy="362660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1268" name="Picture 4" descr="D:\РУСЛАНА МИХАЙЛІВНА\Краєзнавство\мистецтво одного села 2\P4300053.JPG"/>
          <p:cNvPicPr>
            <a:picLocks noChangeAspect="1" noChangeArrowheads="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545909" y="-33369"/>
            <a:ext cx="3234004" cy="3419127"/>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43545751"/>
      </p:ext>
    </p:extLst>
  </p:cSld>
  <p:clrMapOvr>
    <a:masterClrMapping/>
  </p:clrMapOvr>
  <mc:AlternateContent xmlns:mc="http://schemas.openxmlformats.org/markup-compatibility/2006">
    <mc:Choice xmlns:p14="http://schemas.microsoft.com/office/powerpoint/2010/main" xmlns="" Requires="p14">
      <p:transition spd="slow" p14:dur="3000" advTm="59336">
        <p:pull/>
      </p:transition>
    </mc:Choice>
    <mc:Fallback>
      <p:transition spd="slow" advTm="59336">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6" presetClass="entr" presetSubtype="42" fill="hold" nodeType="after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barn(outHorizontal)">
                                      <p:cBhvr>
                                        <p:cTn id="13" dur="3000"/>
                                        <p:tgtEl>
                                          <p:spTgt spid="11268"/>
                                        </p:tgtEl>
                                      </p:cBhvr>
                                    </p:animEffect>
                                  </p:childTnLst>
                                </p:cTn>
                              </p:par>
                            </p:childTnLst>
                          </p:cTn>
                        </p:par>
                        <p:par>
                          <p:cTn id="14" fill="hold">
                            <p:stCondLst>
                              <p:cond delay="5000"/>
                            </p:stCondLst>
                            <p:childTnLst>
                              <p:par>
                                <p:cTn id="15" presetID="16" presetClass="entr" presetSubtype="21" fill="hold" nodeType="after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barn(inVertical)">
                                      <p:cBhvr>
                                        <p:cTn id="17" dur="3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548680"/>
            <a:ext cx="4824536" cy="1631216"/>
          </a:xfrm>
          <a:prstGeom prst="rect">
            <a:avLst/>
          </a:prstGeom>
        </p:spPr>
        <p:txBody>
          <a:bodyPr wrap="square">
            <a:spAutoFit/>
          </a:bodyPr>
          <a:lstStyle/>
          <a:p>
            <a:r>
              <a:rPr lang="uk-UA" sz="2000" b="1" dirty="0" smtClean="0">
                <a:solidFill>
                  <a:schemeClr val="accent3">
                    <a:lumMod val="50000"/>
                  </a:schemeClr>
                </a:solidFill>
                <a:latin typeface="Book Antiqua" pitchFamily="18" charset="0"/>
              </a:rPr>
              <a:t>   У </a:t>
            </a:r>
            <a:r>
              <a:rPr lang="uk-UA" sz="2000" b="1" dirty="0">
                <a:solidFill>
                  <a:schemeClr val="accent3">
                    <a:lumMod val="50000"/>
                  </a:schemeClr>
                </a:solidFill>
                <a:latin typeface="Book Antiqua" pitchFamily="18" charset="0"/>
              </a:rPr>
              <a:t>Галини є дуже багато вишитих картин: </a:t>
            </a:r>
            <a:r>
              <a:rPr lang="uk-UA" sz="2000" b="1" dirty="0" smtClean="0">
                <a:solidFill>
                  <a:schemeClr val="accent3">
                    <a:lumMod val="50000"/>
                  </a:schemeClr>
                </a:solidFill>
                <a:latin typeface="Book Antiqua" pitchFamily="18" charset="0"/>
              </a:rPr>
              <a:t>«Сикстинська </a:t>
            </a:r>
            <a:r>
              <a:rPr lang="uk-UA" sz="2000" b="1" dirty="0">
                <a:solidFill>
                  <a:schemeClr val="accent3">
                    <a:lumMod val="50000"/>
                  </a:schemeClr>
                </a:solidFill>
                <a:latin typeface="Book Antiqua" pitchFamily="18" charset="0"/>
              </a:rPr>
              <a:t>мадонна», «Князь Володимир Великий», «Ікони Богородиці</a:t>
            </a:r>
            <a:r>
              <a:rPr lang="uk-UA" sz="2000" b="1" dirty="0" smtClean="0">
                <a:solidFill>
                  <a:schemeClr val="accent3">
                    <a:lumMod val="50000"/>
                  </a:schemeClr>
                </a:solidFill>
                <a:latin typeface="Book Antiqua" pitchFamily="18" charset="0"/>
              </a:rPr>
              <a:t>». </a:t>
            </a:r>
            <a:r>
              <a:rPr lang="uk-UA" sz="2000" b="1" dirty="0">
                <a:solidFill>
                  <a:schemeClr val="accent3">
                    <a:lumMod val="50000"/>
                  </a:schemeClr>
                </a:solidFill>
                <a:latin typeface="Book Antiqua" pitchFamily="18" charset="0"/>
              </a:rPr>
              <a:t>В свої роботи вона вклала своє старання та любов.</a:t>
            </a:r>
            <a:endParaRPr lang="ru-RU" sz="2000" b="1" dirty="0">
              <a:solidFill>
                <a:schemeClr val="accent3">
                  <a:lumMod val="50000"/>
                </a:schemeClr>
              </a:solidFill>
              <a:latin typeface="Book Antiqua" pitchFamily="18" charset="0"/>
            </a:endParaRPr>
          </a:p>
        </p:txBody>
      </p:sp>
      <p:pic>
        <p:nvPicPr>
          <p:cNvPr id="16386" name="Picture 2"/>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3952207" y="3807135"/>
            <a:ext cx="3122071" cy="2698561"/>
          </a:xfrm>
          <a:prstGeom prst="rect">
            <a:avLst/>
          </a:prstGeom>
          <a:ln>
            <a:noFill/>
          </a:ln>
          <a:effectLst>
            <a:glow rad="63500">
              <a:schemeClr val="accent5">
                <a:satMod val="175000"/>
                <a:alpha val="40000"/>
              </a:schemeClr>
            </a:glow>
            <a:softEdge rad="112500"/>
          </a:effectLst>
        </p:spPr>
      </p:pic>
      <p:pic>
        <p:nvPicPr>
          <p:cNvPr id="16387" name="Picture 3" descr="D:\РУСЛАНА МИХАЙЛІВНА\Краєзнавство\мистецтво одного села 2\P4300071.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395536" y="2636911"/>
            <a:ext cx="2880320" cy="3712413"/>
          </a:xfrm>
          <a:prstGeom prst="rect">
            <a:avLst/>
          </a:prstGeom>
          <a:ln>
            <a:noFill/>
          </a:ln>
          <a:effectLst>
            <a:glow rad="63500">
              <a:schemeClr val="accent1">
                <a:satMod val="175000"/>
                <a:alpha val="40000"/>
              </a:schemeClr>
            </a:glow>
            <a:softEdge rad="112500"/>
          </a:effectLst>
          <a:extLst>
            <a:ext uri="{909E8E84-426E-40DD-AFC4-6F175D3DCCD1}">
              <a14:hiddenFill xmlns:a14="http://schemas.microsoft.com/office/drawing/2010/main" xmlns="">
                <a:solidFill>
                  <a:srgbClr val="FFFFFF"/>
                </a:solidFill>
              </a14:hiddenFill>
            </a:ext>
          </a:extLst>
        </p:spPr>
      </p:pic>
      <p:pic>
        <p:nvPicPr>
          <p:cNvPr id="16388" name="Picture 4" descr="D:\РУСЛАНА МИХАЙЛІВНА\Краєзнавство\мистецтво одного села 2\P4300078.JPG"/>
          <p:cNvPicPr>
            <a:picLocks noChangeAspect="1" noChangeArrowheads="1"/>
          </p:cNvPicPr>
          <p:nvPr/>
        </p:nvPicPr>
        <p:blipFill rotWithShape="1">
          <a:blip r:embed="rId5">
            <a:extLst>
              <a:ext uri="{BEBA8EAE-BF5A-486C-A8C5-ECC9F3942E4B}">
                <a14:imgProps xmlns:a14="http://schemas.microsoft.com/office/drawing/2010/main" xmlns="">
                  <a14:imgLayer r:embed="rId6">
                    <a14:imgEffect>
                      <a14:brightnessContrast contrast="20000"/>
                    </a14:imgEffect>
                  </a14:imgLayer>
                </a14:imgProps>
              </a:ext>
              <a:ext uri="{28A0092B-C50C-407E-A947-70E740481C1C}">
                <a14:useLocalDpi xmlns:a14="http://schemas.microsoft.com/office/drawing/2010/main" xmlns="" val="0"/>
              </a:ext>
            </a:extLst>
          </a:blip>
          <a:srcRect/>
          <a:stretch/>
        </p:blipFill>
        <p:spPr bwMode="auto">
          <a:xfrm>
            <a:off x="5724128" y="231960"/>
            <a:ext cx="2700300" cy="3453874"/>
          </a:xfrm>
          <a:prstGeom prst="rect">
            <a:avLst/>
          </a:prstGeom>
          <a:ln>
            <a:noFill/>
          </a:ln>
          <a:effectLst>
            <a:glow rad="63500">
              <a:schemeClr val="accent1">
                <a:satMod val="175000"/>
                <a:alpha val="40000"/>
              </a:schemeClr>
            </a:glow>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7471548"/>
      </p:ext>
    </p:extLst>
  </p:cSld>
  <p:clrMapOvr>
    <a:masterClrMapping/>
  </p:clrMapOvr>
  <mc:AlternateContent xmlns:mc="http://schemas.openxmlformats.org/markup-compatibility/2006">
    <mc:Choice xmlns:p14="http://schemas.microsoft.com/office/powerpoint/2010/main" xmlns="" Requires="p14">
      <p:transition spd="slow" p14:dur="3000" advTm="19349">
        <p:pull/>
      </p:transition>
    </mc:Choice>
    <mc:Fallback>
      <p:transition spd="slow" advTm="19349">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6000" fill="hold"/>
                                        <p:tgtEl>
                                          <p:spTgt spid="16388"/>
                                        </p:tgtEl>
                                        <p:attrNameLst>
                                          <p:attrName>ppt_x</p:attrName>
                                        </p:attrNameLst>
                                      </p:cBhvr>
                                      <p:tavLst>
                                        <p:tav tm="0">
                                          <p:val>
                                            <p:strVal val="0-#ppt_w/2"/>
                                          </p:val>
                                        </p:tav>
                                        <p:tav tm="100000">
                                          <p:val>
                                            <p:strVal val="#ppt_x"/>
                                          </p:val>
                                        </p:tav>
                                      </p:tavLst>
                                    </p:anim>
                                    <p:anim calcmode="lin" valueType="num">
                                      <p:cBhvr additive="base">
                                        <p:cTn id="8" dur="6000" fill="hold"/>
                                        <p:tgtEl>
                                          <p:spTgt spid="16388"/>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6387"/>
                                        </p:tgtEl>
                                        <p:attrNameLst>
                                          <p:attrName>style.visibility</p:attrName>
                                        </p:attrNameLst>
                                      </p:cBhvr>
                                      <p:to>
                                        <p:strVal val="visible"/>
                                      </p:to>
                                    </p:set>
                                    <p:anim calcmode="lin" valueType="num">
                                      <p:cBhvr additive="base">
                                        <p:cTn id="11" dur="6000" fill="hold"/>
                                        <p:tgtEl>
                                          <p:spTgt spid="16387"/>
                                        </p:tgtEl>
                                        <p:attrNameLst>
                                          <p:attrName>ppt_x</p:attrName>
                                        </p:attrNameLst>
                                      </p:cBhvr>
                                      <p:tavLst>
                                        <p:tav tm="0">
                                          <p:val>
                                            <p:strVal val="1+#ppt_w/2"/>
                                          </p:val>
                                        </p:tav>
                                        <p:tav tm="100000">
                                          <p:val>
                                            <p:strVal val="#ppt_x"/>
                                          </p:val>
                                        </p:tav>
                                      </p:tavLst>
                                    </p:anim>
                                    <p:anim calcmode="lin" valueType="num">
                                      <p:cBhvr additive="base">
                                        <p:cTn id="12" dur="6000" fill="hold"/>
                                        <p:tgtEl>
                                          <p:spTgt spid="16387"/>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6386"/>
                                        </p:tgtEl>
                                        <p:attrNameLst>
                                          <p:attrName>style.visibility</p:attrName>
                                        </p:attrNameLst>
                                      </p:cBhvr>
                                      <p:to>
                                        <p:strVal val="visible"/>
                                      </p:to>
                                    </p:set>
                                    <p:anim calcmode="lin" valueType="num">
                                      <p:cBhvr additive="base">
                                        <p:cTn id="15" dur="6000" fill="hold"/>
                                        <p:tgtEl>
                                          <p:spTgt spid="16386"/>
                                        </p:tgtEl>
                                        <p:attrNameLst>
                                          <p:attrName>ppt_x</p:attrName>
                                        </p:attrNameLst>
                                      </p:cBhvr>
                                      <p:tavLst>
                                        <p:tav tm="0">
                                          <p:val>
                                            <p:strVal val="0-#ppt_w/2"/>
                                          </p:val>
                                        </p:tav>
                                        <p:tav tm="100000">
                                          <p:val>
                                            <p:strVal val="#ppt_x"/>
                                          </p:val>
                                        </p:tav>
                                      </p:tavLst>
                                    </p:anim>
                                    <p:anim calcmode="lin" valueType="num">
                                      <p:cBhvr additive="base">
                                        <p:cTn id="16" dur="6000" fill="hold"/>
                                        <p:tgtEl>
                                          <p:spTgt spid="16386"/>
                                        </p:tgtEl>
                                        <p:attrNameLst>
                                          <p:attrName>ppt_y</p:attrName>
                                        </p:attrNameLst>
                                      </p:cBhvr>
                                      <p:tavLst>
                                        <p:tav tm="0">
                                          <p:val>
                                            <p:strVal val="0-#ppt_h/2"/>
                                          </p:val>
                                        </p:tav>
                                        <p:tav tm="100000">
                                          <p:val>
                                            <p:strVal val="#ppt_y"/>
                                          </p:val>
                                        </p:tav>
                                      </p:tavLst>
                                    </p:anim>
                                  </p:childTnLst>
                                </p:cTn>
                              </p:par>
                              <p:par>
                                <p:cTn id="17" presetID="22"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89679"/>
            <a:ext cx="4320480" cy="6186309"/>
          </a:xfrm>
          <a:prstGeom prst="rect">
            <a:avLst/>
          </a:prstGeom>
        </p:spPr>
        <p:txBody>
          <a:bodyPr wrap="square">
            <a:spAutoFit/>
          </a:bodyPr>
          <a:lstStyle/>
          <a:p>
            <a:r>
              <a:rPr lang="uk-UA" sz="2200" b="1" i="1" dirty="0" smtClean="0">
                <a:solidFill>
                  <a:schemeClr val="accent4">
                    <a:lumMod val="50000"/>
                  </a:schemeClr>
                </a:solidFill>
                <a:latin typeface="Book Antiqua" pitchFamily="18" charset="0"/>
              </a:rPr>
              <a:t>    Найбільшою гордістю пані Галини </a:t>
            </a:r>
            <a:r>
              <a:rPr lang="uk-UA" sz="2200" b="1" i="1" dirty="0">
                <a:solidFill>
                  <a:schemeClr val="accent4">
                    <a:lumMod val="50000"/>
                  </a:schemeClr>
                </a:solidFill>
                <a:latin typeface="Book Antiqua" pitchFamily="18" charset="0"/>
              </a:rPr>
              <a:t>є її доньки, яким передалася любов до мистецтва. Старша – </a:t>
            </a:r>
            <a:r>
              <a:rPr lang="uk-UA" sz="2200" b="1" i="1" dirty="0" smtClean="0">
                <a:solidFill>
                  <a:schemeClr val="accent4">
                    <a:lumMod val="50000"/>
                  </a:schemeClr>
                </a:solidFill>
                <a:latin typeface="Book Antiqua" pitchFamily="18" charset="0"/>
              </a:rPr>
              <a:t>Наталка, </a:t>
            </a:r>
            <a:r>
              <a:rPr lang="uk-UA" sz="2200" b="1" i="1" dirty="0">
                <a:solidFill>
                  <a:schemeClr val="accent4">
                    <a:lumMod val="50000"/>
                  </a:schemeClr>
                </a:solidFill>
                <a:latin typeface="Book Antiqua" pitchFamily="18" charset="0"/>
              </a:rPr>
              <a:t>закохана в народну пісню і старовинний інструмент –бандуру. В даний час Наталія є студенткою  Київської консерваторії, переможниця Всеукраїнських Міжнародного конкурсів. Молодша – Марійка навчається в 11 класі Балашівського колегіуму, </a:t>
            </a:r>
            <a:r>
              <a:rPr lang="uk-UA" sz="2200" b="1" i="1" dirty="0" smtClean="0">
                <a:solidFill>
                  <a:schemeClr val="accent4">
                    <a:lumMod val="50000"/>
                  </a:schemeClr>
                </a:solidFill>
                <a:latin typeface="Book Antiqua" pitchFamily="18" charset="0"/>
              </a:rPr>
              <a:t>також </a:t>
            </a:r>
            <a:r>
              <a:rPr lang="uk-UA" sz="2200" b="1" i="1" dirty="0">
                <a:solidFill>
                  <a:schemeClr val="accent4">
                    <a:lumMod val="50000"/>
                  </a:schemeClr>
                </a:solidFill>
                <a:latin typeface="Book Antiqua" pitchFamily="18" charset="0"/>
              </a:rPr>
              <a:t>Марійка навчається в художній хореографічній студії в Березнівському будинку дітей та молоді. </a:t>
            </a:r>
            <a:endParaRPr lang="ru-RU" sz="2200" b="1" i="1" dirty="0">
              <a:solidFill>
                <a:schemeClr val="accent4">
                  <a:lumMod val="50000"/>
                </a:schemeClr>
              </a:solidFill>
              <a:latin typeface="Book Antiqua" pitchFamily="18" charset="0"/>
            </a:endParaRPr>
          </a:p>
        </p:txBody>
      </p:sp>
      <p:pic>
        <p:nvPicPr>
          <p:cNvPr id="12290" name="Picture 2"/>
          <p:cNvPicPr>
            <a:picLocks noChangeAspect="1" noChangeArrowheads="1"/>
          </p:cNvPicPr>
          <p:nvPr/>
        </p:nvPicPr>
        <p:blipFill rotWithShape="1">
          <a:blip r:embed="rId2" cstate="email">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a:stretch/>
        </p:blipFill>
        <p:spPr bwMode="auto">
          <a:xfrm>
            <a:off x="4788024" y="456798"/>
            <a:ext cx="3819157" cy="5852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2667354745"/>
      </p:ext>
    </p:extLst>
  </p:cSld>
  <p:clrMapOvr>
    <a:masterClrMapping/>
  </p:clrMapOvr>
  <mc:AlternateContent xmlns:mc="http://schemas.openxmlformats.org/markup-compatibility/2006">
    <mc:Choice xmlns:p14="http://schemas.microsoft.com/office/powerpoint/2010/main" xmlns="" Requires="p14">
      <p:transition spd="slow" p14:dur="3000" advTm="42383">
        <p:pull/>
      </p:transition>
    </mc:Choice>
    <mc:Fallback>
      <p:transition spd="slow" advTm="42383">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160">
                                          <p:stCondLst>
                                            <p:cond delay="0"/>
                                          </p:stCondLst>
                                        </p:cTn>
                                        <p:tgtEl>
                                          <p:spTgt spid="2"/>
                                        </p:tgtEl>
                                      </p:cBhvr>
                                    </p:animEffect>
                                    <p:anim calcmode="lin" valueType="num">
                                      <p:cBhvr>
                                        <p:cTn id="8" dur="364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32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328" tmFilter="0, 0; 0.125,0.2665; 0.25,0.4; 0.375,0.465; 0.5,0.5;  0.625,0.535; 0.75,0.6; 0.875,0.7335; 1,1">
                                          <p:stCondLst>
                                            <p:cond delay="1328"/>
                                          </p:stCondLst>
                                        </p:cTn>
                                        <p:tgtEl>
                                          <p:spTgt spid="2"/>
                                        </p:tgtEl>
                                        <p:attrNameLst>
                                          <p:attrName>ppt_y</p:attrName>
                                        </p:attrNameLst>
                                      </p:cBhvr>
                                      <p:tavLst>
                                        <p:tav tm="0" fmla="#ppt_y-sin(pi*$)/9">
                                          <p:val>
                                            <p:fltVal val="0"/>
                                          </p:val>
                                        </p:tav>
                                        <p:tav tm="100000">
                                          <p:val>
                                            <p:fltVal val="1"/>
                                          </p:val>
                                        </p:tav>
                                      </p:tavLst>
                                    </p:anim>
                                    <p:anim calcmode="lin" valueType="num">
                                      <p:cBhvr>
                                        <p:cTn id="11" dur="664" tmFilter="0, 0; 0.125,0.2665; 0.25,0.4; 0.375,0.465; 0.5,0.5;  0.625,0.535; 0.75,0.6; 0.875,0.7335; 1,1">
                                          <p:stCondLst>
                                            <p:cond delay="2648"/>
                                          </p:stCondLst>
                                        </p:cTn>
                                        <p:tgtEl>
                                          <p:spTgt spid="2"/>
                                        </p:tgtEl>
                                        <p:attrNameLst>
                                          <p:attrName>ppt_y</p:attrName>
                                        </p:attrNameLst>
                                      </p:cBhvr>
                                      <p:tavLst>
                                        <p:tav tm="0" fmla="#ppt_y-sin(pi*$)/27">
                                          <p:val>
                                            <p:fltVal val="0"/>
                                          </p:val>
                                        </p:tav>
                                        <p:tav tm="100000">
                                          <p:val>
                                            <p:fltVal val="1"/>
                                          </p:val>
                                        </p:tav>
                                      </p:tavLst>
                                    </p:anim>
                                    <p:anim calcmode="lin" valueType="num">
                                      <p:cBhvr>
                                        <p:cTn id="12" dur="328" tmFilter="0, 0; 0.125,0.2665; 0.25,0.4; 0.375,0.465; 0.5,0.5;  0.625,0.535; 0.75,0.6; 0.875,0.7335; 1,1">
                                          <p:stCondLst>
                                            <p:cond delay="3312"/>
                                          </p:stCondLst>
                                        </p:cTn>
                                        <p:tgtEl>
                                          <p:spTgt spid="2"/>
                                        </p:tgtEl>
                                        <p:attrNameLst>
                                          <p:attrName>ppt_y</p:attrName>
                                        </p:attrNameLst>
                                      </p:cBhvr>
                                      <p:tavLst>
                                        <p:tav tm="0" fmla="#ppt_y-sin(pi*$)/81">
                                          <p:val>
                                            <p:fltVal val="0"/>
                                          </p:val>
                                        </p:tav>
                                        <p:tav tm="100000">
                                          <p:val>
                                            <p:fltVal val="1"/>
                                          </p:val>
                                        </p:tav>
                                      </p:tavLst>
                                    </p:anim>
                                    <p:animScale>
                                      <p:cBhvr>
                                        <p:cTn id="13" dur="52">
                                          <p:stCondLst>
                                            <p:cond delay="1300"/>
                                          </p:stCondLst>
                                        </p:cTn>
                                        <p:tgtEl>
                                          <p:spTgt spid="2"/>
                                        </p:tgtEl>
                                      </p:cBhvr>
                                      <p:to x="100000" y="60000"/>
                                    </p:animScale>
                                    <p:animScale>
                                      <p:cBhvr>
                                        <p:cTn id="14" dur="332" decel="50000">
                                          <p:stCondLst>
                                            <p:cond delay="1352"/>
                                          </p:stCondLst>
                                        </p:cTn>
                                        <p:tgtEl>
                                          <p:spTgt spid="2"/>
                                        </p:tgtEl>
                                      </p:cBhvr>
                                      <p:to x="100000" y="100000"/>
                                    </p:animScale>
                                    <p:animScale>
                                      <p:cBhvr>
                                        <p:cTn id="15" dur="52">
                                          <p:stCondLst>
                                            <p:cond delay="2624"/>
                                          </p:stCondLst>
                                        </p:cTn>
                                        <p:tgtEl>
                                          <p:spTgt spid="2"/>
                                        </p:tgtEl>
                                      </p:cBhvr>
                                      <p:to x="100000" y="80000"/>
                                    </p:animScale>
                                    <p:animScale>
                                      <p:cBhvr>
                                        <p:cTn id="16" dur="332" decel="50000">
                                          <p:stCondLst>
                                            <p:cond delay="2676"/>
                                          </p:stCondLst>
                                        </p:cTn>
                                        <p:tgtEl>
                                          <p:spTgt spid="2"/>
                                        </p:tgtEl>
                                      </p:cBhvr>
                                      <p:to x="100000" y="100000"/>
                                    </p:animScale>
                                    <p:animScale>
                                      <p:cBhvr>
                                        <p:cTn id="17" dur="52">
                                          <p:stCondLst>
                                            <p:cond delay="3284"/>
                                          </p:stCondLst>
                                        </p:cTn>
                                        <p:tgtEl>
                                          <p:spTgt spid="2"/>
                                        </p:tgtEl>
                                      </p:cBhvr>
                                      <p:to x="100000" y="90000"/>
                                    </p:animScale>
                                    <p:animScale>
                                      <p:cBhvr>
                                        <p:cTn id="18" dur="332" decel="50000">
                                          <p:stCondLst>
                                            <p:cond delay="3336"/>
                                          </p:stCondLst>
                                        </p:cTn>
                                        <p:tgtEl>
                                          <p:spTgt spid="2"/>
                                        </p:tgtEl>
                                      </p:cBhvr>
                                      <p:to x="100000" y="100000"/>
                                    </p:animScale>
                                    <p:animScale>
                                      <p:cBhvr>
                                        <p:cTn id="19" dur="52">
                                          <p:stCondLst>
                                            <p:cond delay="3616"/>
                                          </p:stCondLst>
                                        </p:cTn>
                                        <p:tgtEl>
                                          <p:spTgt spid="2"/>
                                        </p:tgtEl>
                                      </p:cBhvr>
                                      <p:to x="100000" y="95000"/>
                                    </p:animScale>
                                    <p:animScale>
                                      <p:cBhvr>
                                        <p:cTn id="20" dur="332" decel="50000">
                                          <p:stCondLst>
                                            <p:cond delay="3668"/>
                                          </p:stCondLst>
                                        </p:cTn>
                                        <p:tgtEl>
                                          <p:spTgt spid="2"/>
                                        </p:tgtEl>
                                      </p:cBhvr>
                                      <p:to x="100000" y="100000"/>
                                    </p:animScale>
                                  </p:childTnLst>
                                </p:cTn>
                              </p:par>
                              <p:par>
                                <p:cTn id="21" presetID="31" presetClass="entr" presetSubtype="0" fill="hold" nodeType="withEffect">
                                  <p:stCondLst>
                                    <p:cond delay="0"/>
                                  </p:stCondLst>
                                  <p:childTnLst>
                                    <p:set>
                                      <p:cBhvr>
                                        <p:cTn id="22" dur="1" fill="hold">
                                          <p:stCondLst>
                                            <p:cond delay="0"/>
                                          </p:stCondLst>
                                        </p:cTn>
                                        <p:tgtEl>
                                          <p:spTgt spid="12290"/>
                                        </p:tgtEl>
                                        <p:attrNameLst>
                                          <p:attrName>style.visibility</p:attrName>
                                        </p:attrNameLst>
                                      </p:cBhvr>
                                      <p:to>
                                        <p:strVal val="visible"/>
                                      </p:to>
                                    </p:set>
                                    <p:anim calcmode="lin" valueType="num">
                                      <p:cBhvr>
                                        <p:cTn id="23" dur="5250" fill="hold"/>
                                        <p:tgtEl>
                                          <p:spTgt spid="12290"/>
                                        </p:tgtEl>
                                        <p:attrNameLst>
                                          <p:attrName>ppt_w</p:attrName>
                                        </p:attrNameLst>
                                      </p:cBhvr>
                                      <p:tavLst>
                                        <p:tav tm="0">
                                          <p:val>
                                            <p:fltVal val="0"/>
                                          </p:val>
                                        </p:tav>
                                        <p:tav tm="100000">
                                          <p:val>
                                            <p:strVal val="#ppt_w"/>
                                          </p:val>
                                        </p:tav>
                                      </p:tavLst>
                                    </p:anim>
                                    <p:anim calcmode="lin" valueType="num">
                                      <p:cBhvr>
                                        <p:cTn id="24" dur="5250" fill="hold"/>
                                        <p:tgtEl>
                                          <p:spTgt spid="12290"/>
                                        </p:tgtEl>
                                        <p:attrNameLst>
                                          <p:attrName>ppt_h</p:attrName>
                                        </p:attrNameLst>
                                      </p:cBhvr>
                                      <p:tavLst>
                                        <p:tav tm="0">
                                          <p:val>
                                            <p:fltVal val="0"/>
                                          </p:val>
                                        </p:tav>
                                        <p:tav tm="100000">
                                          <p:val>
                                            <p:strVal val="#ppt_h"/>
                                          </p:val>
                                        </p:tav>
                                      </p:tavLst>
                                    </p:anim>
                                    <p:anim calcmode="lin" valueType="num">
                                      <p:cBhvr>
                                        <p:cTn id="25" dur="5250" fill="hold"/>
                                        <p:tgtEl>
                                          <p:spTgt spid="12290"/>
                                        </p:tgtEl>
                                        <p:attrNameLst>
                                          <p:attrName>style.rotation</p:attrName>
                                        </p:attrNameLst>
                                      </p:cBhvr>
                                      <p:tavLst>
                                        <p:tav tm="0">
                                          <p:val>
                                            <p:fltVal val="90"/>
                                          </p:val>
                                        </p:tav>
                                        <p:tav tm="100000">
                                          <p:val>
                                            <p:fltVal val="0"/>
                                          </p:val>
                                        </p:tav>
                                      </p:tavLst>
                                    </p:anim>
                                    <p:animEffect transition="in" filter="fade">
                                      <p:cBhvr>
                                        <p:cTn id="26" dur="525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548680"/>
            <a:ext cx="7056784" cy="2677656"/>
          </a:xfrm>
          <a:prstGeom prst="rect">
            <a:avLst/>
          </a:prstGeom>
        </p:spPr>
        <p:txBody>
          <a:bodyPr wrap="square">
            <a:spAutoFit/>
          </a:bodyPr>
          <a:lstStyle/>
          <a:p>
            <a:pPr algn="ctr"/>
            <a:r>
              <a:rPr lang="uk-UA" sz="2400" b="1" i="1" dirty="0">
                <a:solidFill>
                  <a:srgbClr val="CC0099"/>
                </a:solidFill>
                <a:latin typeface="Times New Roman" pitchFamily="18" charset="0"/>
                <a:cs typeface="Times New Roman" pitchFamily="18" charset="0"/>
              </a:rPr>
              <a:t>Про нашу майстриню розповідається в таких книжках Богдана Столярчука «Митці Рівненщини». «Літопис Березнівщини» - редактор-упорядник Наталія Трохлюк. «Декоративно-прикладне мистецтво Рівненщини» - упорядник і науковий редактор професор </a:t>
            </a:r>
            <a:r>
              <a:rPr lang="uk-UA" sz="2400" b="1" i="1" dirty="0" smtClean="0">
                <a:solidFill>
                  <a:srgbClr val="CC0099"/>
                </a:solidFill>
                <a:latin typeface="Times New Roman" pitchFamily="18" charset="0"/>
                <a:cs typeface="Times New Roman" pitchFamily="18" charset="0"/>
              </a:rPr>
              <a:t>Володимир </a:t>
            </a:r>
            <a:r>
              <a:rPr lang="uk-UA" sz="2400" b="1" i="1" dirty="0">
                <a:solidFill>
                  <a:srgbClr val="CC0099"/>
                </a:solidFill>
                <a:latin typeface="Times New Roman" pitchFamily="18" charset="0"/>
                <a:cs typeface="Times New Roman" pitchFamily="18" charset="0"/>
              </a:rPr>
              <a:t>Виткалов</a:t>
            </a:r>
            <a:endParaRPr lang="ru-RU" sz="2400" b="1" i="1" dirty="0">
              <a:solidFill>
                <a:srgbClr val="CC0099"/>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1763688" y="2924944"/>
            <a:ext cx="4958962" cy="369954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1357827607"/>
      </p:ext>
    </p:extLst>
  </p:cSld>
  <p:clrMapOvr>
    <a:masterClrMapping/>
  </p:clrMapOvr>
  <mc:AlternateContent xmlns:mc="http://schemas.openxmlformats.org/markup-compatibility/2006">
    <mc:Choice xmlns:p14="http://schemas.microsoft.com/office/powerpoint/2010/main" xmlns="" Requires="p14">
      <p:transition spd="slow" p14:dur="3000" advTm="22533">
        <p:pull/>
      </p:transition>
    </mc:Choice>
    <mc:Fallback>
      <p:transition spd="slow" advTm="22533">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fltVal val="0"/>
                                          </p:val>
                                        </p:tav>
                                        <p:tav tm="100000">
                                          <p:val>
                                            <p:strVal val="#ppt_w"/>
                                          </p:val>
                                        </p:tav>
                                      </p:tavLst>
                                    </p:anim>
                                    <p:anim calcmode="lin" valueType="num">
                                      <p:cBhvr>
                                        <p:cTn id="8" dur="2250" fill="hold"/>
                                        <p:tgtEl>
                                          <p:spTgt spid="2"/>
                                        </p:tgtEl>
                                        <p:attrNameLst>
                                          <p:attrName>ppt_h</p:attrName>
                                        </p:attrNameLst>
                                      </p:cBhvr>
                                      <p:tavLst>
                                        <p:tav tm="0">
                                          <p:val>
                                            <p:fltVal val="0"/>
                                          </p:val>
                                        </p:tav>
                                        <p:tav tm="100000">
                                          <p:val>
                                            <p:strVal val="#ppt_h"/>
                                          </p:val>
                                        </p:tav>
                                      </p:tavLst>
                                    </p:anim>
                                    <p:animEffect transition="in" filter="fade">
                                      <p:cBhvr>
                                        <p:cTn id="9" dur="2250"/>
                                        <p:tgtEl>
                                          <p:spTgt spid="2"/>
                                        </p:tgtEl>
                                      </p:cBhvr>
                                    </p:animEffect>
                                  </p:childTnLst>
                                </p:cTn>
                              </p:par>
                              <p:par>
                                <p:cTn id="10" presetID="6" presetClass="entr" presetSubtype="16" fill="hold" nodeType="with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ircle(in)">
                                      <p:cBhvr>
                                        <p:cTn id="12" dur="3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32656"/>
            <a:ext cx="4435830" cy="3385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indent="228600" eaLnBrk="0" fontAlgn="base" hangingPunct="0">
              <a:spcBef>
                <a:spcPct val="0"/>
              </a:spcBef>
              <a:spcAft>
                <a:spcPct val="0"/>
              </a:spcAft>
            </a:pPr>
            <a:r>
              <a:rPr lang="uk-UA" sz="2000" b="1" dirty="0" smtClean="0">
                <a:solidFill>
                  <a:schemeClr val="bg2">
                    <a:lumMod val="50000"/>
                  </a:schemeClr>
                </a:solidFill>
                <a:latin typeface="Book Antiqua" pitchFamily="18" charset="0"/>
                <a:ea typeface="Times New Roman" pitchFamily="18" charset="0"/>
                <a:cs typeface="Arial" pitchFamily="34" charset="0"/>
              </a:rPr>
              <a:t>«</a:t>
            </a:r>
            <a:r>
              <a:rPr lang="uk-UA" sz="2000" b="1" dirty="0">
                <a:solidFill>
                  <a:schemeClr val="bg2">
                    <a:lumMod val="50000"/>
                  </a:schemeClr>
                </a:solidFill>
                <a:latin typeface="Book Antiqua" pitchFamily="18" charset="0"/>
                <a:ea typeface="Times New Roman" pitchFamily="18" charset="0"/>
                <a:cs typeface="Arial" pitchFamily="34" charset="0"/>
              </a:rPr>
              <a:t>Шануйте друзі, рушники,</a:t>
            </a:r>
            <a:endParaRPr lang="ru-RU" sz="2000" b="1" dirty="0">
              <a:solidFill>
                <a:schemeClr val="bg2">
                  <a:lumMod val="50000"/>
                </a:schemeClr>
              </a:solidFill>
              <a:latin typeface="Book Antiqua" pitchFamily="18" charset="0"/>
              <a:cs typeface="Arial" pitchFamily="34" charset="0"/>
            </a:endParaRPr>
          </a:p>
          <a:p>
            <a:pPr lvl="0" indent="228600" eaLnBrk="0" fontAlgn="base" hangingPunct="0">
              <a:spcBef>
                <a:spcPct val="0"/>
              </a:spcBef>
              <a:spcAft>
                <a:spcPct val="0"/>
              </a:spcAft>
            </a:pPr>
            <a:r>
              <a:rPr lang="uk-UA" sz="2000" b="1" dirty="0">
                <a:solidFill>
                  <a:schemeClr val="bg2">
                    <a:lumMod val="50000"/>
                  </a:schemeClr>
                </a:solidFill>
                <a:latin typeface="Book Antiqua" pitchFamily="18" charset="0"/>
                <a:ea typeface="Times New Roman" pitchFamily="18" charset="0"/>
                <a:cs typeface="Arial" pitchFamily="34" charset="0"/>
              </a:rPr>
              <a:t>квітчайте ними свою хату – </a:t>
            </a:r>
            <a:endParaRPr lang="ru-RU" sz="2000" b="1" dirty="0">
              <a:solidFill>
                <a:schemeClr val="bg2">
                  <a:lumMod val="50000"/>
                </a:schemeClr>
              </a:solidFill>
              <a:latin typeface="Book Antiqua" pitchFamily="18" charset="0"/>
              <a:cs typeface="Arial" pitchFamily="34" charset="0"/>
            </a:endParaRPr>
          </a:p>
          <a:p>
            <a:pPr lvl="0" indent="228600" eaLnBrk="0" fontAlgn="base" hangingPunct="0">
              <a:spcBef>
                <a:spcPct val="0"/>
              </a:spcBef>
              <a:spcAft>
                <a:spcPct val="0"/>
              </a:spcAft>
            </a:pPr>
            <a:r>
              <a:rPr lang="uk-UA" sz="2000" b="1" dirty="0">
                <a:solidFill>
                  <a:schemeClr val="bg2">
                    <a:lumMod val="50000"/>
                  </a:schemeClr>
                </a:solidFill>
                <a:latin typeface="Book Antiqua" pitchFamily="18" charset="0"/>
                <a:ea typeface="Times New Roman" pitchFamily="18" charset="0"/>
                <a:cs typeface="Arial" pitchFamily="34" charset="0"/>
              </a:rPr>
              <a:t>То обереги від біди.</a:t>
            </a:r>
            <a:endParaRPr lang="ru-RU" sz="2000" b="1" dirty="0">
              <a:solidFill>
                <a:schemeClr val="bg2">
                  <a:lumMod val="50000"/>
                </a:schemeClr>
              </a:solidFill>
              <a:latin typeface="Book Antiqua" pitchFamily="18" charset="0"/>
              <a:cs typeface="Arial" pitchFamily="34" charset="0"/>
            </a:endParaRPr>
          </a:p>
          <a:p>
            <a:pPr lvl="0" indent="228600" eaLnBrk="0" fontAlgn="base" hangingPunct="0">
              <a:spcBef>
                <a:spcPct val="0"/>
              </a:spcBef>
              <a:spcAft>
                <a:spcPct val="0"/>
              </a:spcAft>
            </a:pPr>
            <a:r>
              <a:rPr lang="uk-UA" sz="2000" b="1" dirty="0">
                <a:solidFill>
                  <a:schemeClr val="bg2">
                    <a:lumMod val="50000"/>
                  </a:schemeClr>
                </a:solidFill>
                <a:latin typeface="Book Antiqua" pitchFamily="18" charset="0"/>
                <a:ea typeface="Times New Roman" pitchFamily="18" charset="0"/>
                <a:cs typeface="Arial" pitchFamily="34" charset="0"/>
              </a:rPr>
              <a:t>Шануйте ті, що дала мати.</a:t>
            </a:r>
            <a:endParaRPr lang="ru-RU" sz="2000" b="1" dirty="0">
              <a:solidFill>
                <a:schemeClr val="bg2">
                  <a:lumMod val="50000"/>
                </a:schemeClr>
              </a:solidFill>
              <a:latin typeface="Book Antiqua" pitchFamily="18" charset="0"/>
              <a:cs typeface="Arial" pitchFamily="34" charset="0"/>
            </a:endParaRPr>
          </a:p>
          <a:p>
            <a:pPr lvl="0" indent="228600" eaLnBrk="0" fontAlgn="base" hangingPunct="0">
              <a:spcBef>
                <a:spcPct val="0"/>
              </a:spcBef>
              <a:spcAft>
                <a:spcPct val="0"/>
              </a:spcAft>
            </a:pPr>
            <a:r>
              <a:rPr lang="uk-UA" sz="2000" b="1" dirty="0">
                <a:solidFill>
                  <a:schemeClr val="bg2">
                    <a:lumMod val="50000"/>
                  </a:schemeClr>
                </a:solidFill>
                <a:latin typeface="Book Antiqua" pitchFamily="18" charset="0"/>
                <a:ea typeface="Times New Roman" pitchFamily="18" charset="0"/>
                <a:cs typeface="Arial" pitchFamily="34" charset="0"/>
              </a:rPr>
              <a:t>Готуйте дітям з чистої роси,</a:t>
            </a:r>
            <a:endParaRPr lang="ru-RU" sz="2000" b="1" dirty="0">
              <a:solidFill>
                <a:schemeClr val="bg2">
                  <a:lumMod val="50000"/>
                </a:schemeClr>
              </a:solidFill>
              <a:latin typeface="Book Antiqua" pitchFamily="18" charset="0"/>
              <a:cs typeface="Arial" pitchFamily="34" charset="0"/>
            </a:endParaRPr>
          </a:p>
          <a:p>
            <a:pPr lvl="0" indent="228600" eaLnBrk="0" fontAlgn="base" hangingPunct="0">
              <a:spcBef>
                <a:spcPct val="0"/>
              </a:spcBef>
              <a:spcAft>
                <a:spcPct val="0"/>
              </a:spcAft>
            </a:pPr>
            <a:r>
              <a:rPr lang="uk-UA" sz="2000" b="1" dirty="0">
                <a:solidFill>
                  <a:schemeClr val="bg2">
                    <a:lumMod val="50000"/>
                  </a:schemeClr>
                </a:solidFill>
                <a:latin typeface="Book Antiqua" pitchFamily="18" charset="0"/>
                <a:ea typeface="Times New Roman" pitchFamily="18" charset="0"/>
                <a:cs typeface="Arial" pitchFamily="34" charset="0"/>
              </a:rPr>
              <a:t>Щоб легше їм в житті здолати</a:t>
            </a:r>
            <a:endParaRPr lang="ru-RU" sz="2000" b="1" dirty="0">
              <a:solidFill>
                <a:schemeClr val="bg2">
                  <a:lumMod val="50000"/>
                </a:schemeClr>
              </a:solidFill>
              <a:latin typeface="Book Antiqua" pitchFamily="18" charset="0"/>
              <a:cs typeface="Arial" pitchFamily="34" charset="0"/>
            </a:endParaRPr>
          </a:p>
          <a:p>
            <a:pPr lvl="0" indent="228600" eaLnBrk="0" fontAlgn="base" hangingPunct="0">
              <a:spcBef>
                <a:spcPct val="0"/>
              </a:spcBef>
              <a:spcAft>
                <a:spcPct val="0"/>
              </a:spcAft>
            </a:pPr>
            <a:r>
              <a:rPr lang="uk-UA" sz="2000" b="1" dirty="0">
                <a:solidFill>
                  <a:schemeClr val="bg2">
                    <a:lumMod val="50000"/>
                  </a:schemeClr>
                </a:solidFill>
                <a:latin typeface="Book Antiqua" pitchFamily="18" charset="0"/>
                <a:ea typeface="Times New Roman" pitchFamily="18" charset="0"/>
                <a:cs typeface="Arial" pitchFamily="34" charset="0"/>
              </a:rPr>
              <a:t>Похмурі та скрутні часи.</a:t>
            </a:r>
            <a:endParaRPr lang="ru-RU" sz="2000" b="1" dirty="0">
              <a:solidFill>
                <a:schemeClr val="bg2">
                  <a:lumMod val="50000"/>
                </a:schemeClr>
              </a:solidFill>
              <a:latin typeface="Book Antiqua" pitchFamily="18" charset="0"/>
              <a:cs typeface="Arial" pitchFamily="34" charset="0"/>
            </a:endParaRPr>
          </a:p>
          <a:p>
            <a:pPr lvl="0" indent="228600" eaLnBrk="0" fontAlgn="base" hangingPunct="0">
              <a:spcBef>
                <a:spcPct val="0"/>
              </a:spcBef>
              <a:spcAft>
                <a:spcPct val="0"/>
              </a:spcAft>
            </a:pPr>
            <a:r>
              <a:rPr lang="uk-UA" sz="2000" b="1" dirty="0">
                <a:solidFill>
                  <a:schemeClr val="bg2">
                    <a:lumMod val="50000"/>
                  </a:schemeClr>
                </a:solidFill>
                <a:latin typeface="Book Antiqua" pitchFamily="18" charset="0"/>
                <a:ea typeface="Times New Roman" pitchFamily="18" charset="0"/>
                <a:cs typeface="Arial" pitchFamily="34" charset="0"/>
              </a:rPr>
              <a:t>Шануйте, друзі, рушники!»</a:t>
            </a:r>
            <a:endParaRPr lang="ru-RU" sz="2000" b="1" dirty="0">
              <a:solidFill>
                <a:schemeClr val="bg2">
                  <a:lumMod val="50000"/>
                </a:schemeClr>
              </a:solidFill>
              <a:latin typeface="Book Antiqua" pitchFamily="18" charset="0"/>
              <a:cs typeface="Arial" pitchFamily="34" charset="0"/>
            </a:endParaRPr>
          </a:p>
          <a:p>
            <a:pPr indent="228600" eaLnBrk="0" fontAlgn="base" hangingPunct="0">
              <a:spcBef>
                <a:spcPct val="0"/>
              </a:spcBef>
              <a:spcAft>
                <a:spcPct val="0"/>
              </a:spcAft>
            </a:pPr>
            <a:endParaRPr lang="uk-UA" b="1" dirty="0" smtClean="0">
              <a:solidFill>
                <a:schemeClr val="bg2">
                  <a:lumMod val="50000"/>
                </a:schemeClr>
              </a:solidFill>
              <a:latin typeface="Book Antiqua" pitchFamily="18" charset="0"/>
              <a:ea typeface="Times New Roman" pitchFamily="18" charset="0"/>
              <a:cs typeface="Arial" pitchFamily="34" charset="0"/>
            </a:endParaRPr>
          </a:p>
          <a:p>
            <a:pPr indent="228600" eaLnBrk="0" fontAlgn="base" hangingPunct="0">
              <a:spcBef>
                <a:spcPct val="0"/>
              </a:spcBef>
              <a:spcAft>
                <a:spcPct val="0"/>
              </a:spcAft>
            </a:pPr>
            <a:r>
              <a:rPr lang="uk-UA" b="1" dirty="0">
                <a:solidFill>
                  <a:schemeClr val="bg2">
                    <a:lumMod val="50000"/>
                  </a:schemeClr>
                </a:solidFill>
                <a:latin typeface="Book Antiqua" pitchFamily="18" charset="0"/>
                <a:ea typeface="Times New Roman" pitchFamily="18" charset="0"/>
                <a:cs typeface="Arial" pitchFamily="34" charset="0"/>
              </a:rPr>
              <a:t> </a:t>
            </a:r>
            <a:r>
              <a:rPr lang="uk-UA" b="1" dirty="0" smtClean="0">
                <a:solidFill>
                  <a:schemeClr val="bg2">
                    <a:lumMod val="50000"/>
                  </a:schemeClr>
                </a:solidFill>
                <a:latin typeface="Book Antiqua" pitchFamily="18" charset="0"/>
                <a:ea typeface="Times New Roman" pitchFamily="18" charset="0"/>
                <a:cs typeface="Arial" pitchFamily="34" charset="0"/>
              </a:rPr>
              <a:t>                                            А</a:t>
            </a:r>
            <a:r>
              <a:rPr lang="uk-UA" b="1" dirty="0">
                <a:solidFill>
                  <a:schemeClr val="bg2">
                    <a:lumMod val="50000"/>
                  </a:schemeClr>
                </a:solidFill>
                <a:latin typeface="Book Antiqua" pitchFamily="18" charset="0"/>
                <a:ea typeface="Times New Roman" pitchFamily="18" charset="0"/>
                <a:cs typeface="Arial" pitchFamily="34" charset="0"/>
              </a:rPr>
              <a:t>. </a:t>
            </a:r>
            <a:r>
              <a:rPr lang="uk-UA" b="1" dirty="0" smtClean="0">
                <a:solidFill>
                  <a:schemeClr val="bg2">
                    <a:lumMod val="50000"/>
                  </a:schemeClr>
                </a:solidFill>
                <a:latin typeface="Book Antiqua" pitchFamily="18" charset="0"/>
                <a:ea typeface="Times New Roman" pitchFamily="18" charset="0"/>
                <a:cs typeface="Arial" pitchFamily="34" charset="0"/>
              </a:rPr>
              <a:t>Малишко</a:t>
            </a:r>
            <a:endParaRPr lang="uk-UA" b="1" dirty="0">
              <a:solidFill>
                <a:schemeClr val="bg2">
                  <a:lumMod val="50000"/>
                </a:schemeClr>
              </a:solidFill>
              <a:latin typeface="Book Antiqua" pitchFamily="18" charset="0"/>
              <a:ea typeface="Times New Roman" pitchFamily="18"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3"/>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40" name="Picture 4" descr="100_4119"/>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4283968" y="611928"/>
            <a:ext cx="2910036" cy="2303779"/>
          </a:xfrm>
          <a:prstGeom prst="roundRect">
            <a:avLst>
              <a:gd name="adj" fmla="val 16667"/>
            </a:avLst>
          </a:prstGeom>
          <a:ln>
            <a:noFill/>
          </a:ln>
          <a:effectLst>
            <a:glow rad="63500">
              <a:schemeClr val="accent4">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1" name="Picture 5" descr="100_4111"/>
          <p:cNvPicPr>
            <a:picLocks noChangeAspect="1" noChangeArrowheads="1"/>
          </p:cNvPicPr>
          <p:nvPr/>
        </p:nvPicPr>
        <p:blipFill>
          <a:blip r:embed="rId4" cstate="email">
            <a:extLst>
              <a:ext uri="{BEBA8EAE-BF5A-486C-A8C5-ECC9F3942E4B}">
                <a14:imgProps xmlns:a14="http://schemas.microsoft.com/office/drawing/2010/main" xmlns="">
                  <a14:imgLayer r:embed="rId5">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179512" y="3540147"/>
            <a:ext cx="3155317" cy="2369994"/>
          </a:xfrm>
          <a:prstGeom prst="rect">
            <a:avLst/>
          </a:prstGeom>
          <a:ln>
            <a:no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Picture 6" descr="100_4113"/>
          <p:cNvPicPr>
            <a:picLocks noChangeAspect="1" noChangeArrowheads="1"/>
          </p:cNvPicPr>
          <p:nvPr/>
        </p:nvPicPr>
        <p:blipFill>
          <a:blip r:embed="rId6" cstate="email">
            <a:extLst>
              <a:ext uri="{BEBA8EAE-BF5A-486C-A8C5-ECC9F3942E4B}">
                <a14:imgProps xmlns:a14="http://schemas.microsoft.com/office/drawing/2010/main" xmlns="">
                  <a14:imgLayer r:embed="rId7">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6048535" y="3068960"/>
            <a:ext cx="2971800" cy="2160587"/>
          </a:xfrm>
          <a:prstGeom prst="roundRect">
            <a:avLst>
              <a:gd name="adj" fmla="val 16174"/>
            </a:avLst>
          </a:prstGeom>
          <a:solidFill>
            <a:srgbClr val="FFFFFF">
              <a:shade val="85000"/>
            </a:srgbClr>
          </a:solidFill>
          <a:ln>
            <a:noFill/>
          </a:ln>
          <a:effectLst>
            <a:outerShdw blurRad="50800" dist="38100" dir="13500000" algn="br" rotWithShape="0">
              <a:prstClr val="black">
                <a:alpha val="40000"/>
              </a:prstClr>
            </a:outerShdw>
            <a:reflection blurRad="6350" stA="50000" endA="295" endPos="92000" dist="101600" dir="5400000" sy="-100000" algn="bl" rotWithShape="0"/>
          </a:effectLst>
          <a:scene3d>
            <a:camera prst="orthographicFront"/>
            <a:lightRig rig="threePt" dir="t"/>
          </a:scene3d>
          <a:sp3d>
            <a:bevelT prst="relaxedInset"/>
          </a:sp3d>
          <a:extLst>
            <a:ext uri="{91240B29-F687-4F45-9708-019B960494DF}">
              <a14:hiddenLine xmlns:a14="http://schemas.microsoft.com/office/drawing/2010/main" xmlns="" w="9525">
                <a:solidFill>
                  <a:srgbClr val="000000"/>
                </a:solidFill>
                <a:miter lim="800000"/>
                <a:headEnd/>
                <a:tailEnd/>
              </a14:hiddenLine>
            </a:ext>
          </a:extLst>
        </p:spPr>
      </p:pic>
      <p:pic>
        <p:nvPicPr>
          <p:cNvPr id="14343" name="Picture 7" descr="IMG_4130"/>
          <p:cNvPicPr>
            <a:picLocks noChangeAspect="1" noChangeArrowheads="1"/>
          </p:cNvPicPr>
          <p:nvPr/>
        </p:nvPicPr>
        <p:blipFill>
          <a:blip r:embed="rId8" cstate="email">
            <a:extLst>
              <a:ext uri="{BEBA8EAE-BF5A-486C-A8C5-ECC9F3942E4B}">
                <a14:imgProps xmlns:a14="http://schemas.microsoft.com/office/drawing/2010/main" xmlns="">
                  <a14:imgLayer r:embed="rId9">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rot="20988758">
            <a:off x="3200400" y="4115396"/>
            <a:ext cx="2743200" cy="2057400"/>
          </a:xfrm>
          <a:prstGeom prst="roundRect">
            <a:avLst>
              <a:gd name="adj" fmla="val 16667"/>
            </a:avLst>
          </a:prstGeom>
          <a:ln>
            <a:noFill/>
          </a:ln>
          <a:effectLst/>
          <a:scene3d>
            <a:camera prst="obliqueTopLeft"/>
            <a:lightRig rig="glow" dir="t">
              <a:rot lat="0" lon="0" rev="14100000"/>
            </a:lightRig>
          </a:scene3d>
          <a:sp3d prstMaterial="softEdge">
            <a:bevelT w="127000" prst="artDeco"/>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42659901"/>
      </p:ext>
    </p:extLst>
  </p:cSld>
  <p:clrMapOvr>
    <a:masterClrMapping/>
  </p:clrMapOvr>
  <mc:AlternateContent xmlns:mc="http://schemas.openxmlformats.org/markup-compatibility/2006">
    <mc:Choice xmlns:p14="http://schemas.microsoft.com/office/powerpoint/2010/main" xmlns="" Requires="p14">
      <p:transition spd="slow" p14:dur="3000" advTm="31516">
        <p:pull/>
      </p:transition>
    </mc:Choice>
    <mc:Fallback>
      <p:transition spd="slow" advTm="31516">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4750"/>
                                        <p:tgtEl>
                                          <p:spTgt spid="2"/>
                                        </p:tgtEl>
                                      </p:cBhvr>
                                    </p:animEffect>
                                  </p:childTnLst>
                                </p:cTn>
                              </p:par>
                              <p:par>
                                <p:cTn id="8" presetID="2" presetClass="entr" presetSubtype="12"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 calcmode="lin" valueType="num">
                                      <p:cBhvr additive="base">
                                        <p:cTn id="10" dur="4000" fill="hold"/>
                                        <p:tgtEl>
                                          <p:spTgt spid="14340"/>
                                        </p:tgtEl>
                                        <p:attrNameLst>
                                          <p:attrName>ppt_x</p:attrName>
                                        </p:attrNameLst>
                                      </p:cBhvr>
                                      <p:tavLst>
                                        <p:tav tm="0">
                                          <p:val>
                                            <p:strVal val="0-#ppt_w/2"/>
                                          </p:val>
                                        </p:tav>
                                        <p:tav tm="100000">
                                          <p:val>
                                            <p:strVal val="#ppt_x"/>
                                          </p:val>
                                        </p:tav>
                                      </p:tavLst>
                                    </p:anim>
                                    <p:anim calcmode="lin" valueType="num">
                                      <p:cBhvr additive="base">
                                        <p:cTn id="11" dur="4000" fill="hold"/>
                                        <p:tgtEl>
                                          <p:spTgt spid="14340"/>
                                        </p:tgtEl>
                                        <p:attrNameLst>
                                          <p:attrName>ppt_y</p:attrName>
                                        </p:attrNameLst>
                                      </p:cBhvr>
                                      <p:tavLst>
                                        <p:tav tm="0">
                                          <p:val>
                                            <p:strVal val="1+#ppt_h/2"/>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4342"/>
                                        </p:tgtEl>
                                        <p:attrNameLst>
                                          <p:attrName>style.visibility</p:attrName>
                                        </p:attrNameLst>
                                      </p:cBhvr>
                                      <p:to>
                                        <p:strVal val="visible"/>
                                      </p:to>
                                    </p:set>
                                    <p:anim calcmode="lin" valueType="num">
                                      <p:cBhvr additive="base">
                                        <p:cTn id="14" dur="4000" fill="hold"/>
                                        <p:tgtEl>
                                          <p:spTgt spid="14342"/>
                                        </p:tgtEl>
                                        <p:attrNameLst>
                                          <p:attrName>ppt_x</p:attrName>
                                        </p:attrNameLst>
                                      </p:cBhvr>
                                      <p:tavLst>
                                        <p:tav tm="0">
                                          <p:val>
                                            <p:strVal val="0-#ppt_w/2"/>
                                          </p:val>
                                        </p:tav>
                                        <p:tav tm="100000">
                                          <p:val>
                                            <p:strVal val="#ppt_x"/>
                                          </p:val>
                                        </p:tav>
                                      </p:tavLst>
                                    </p:anim>
                                    <p:anim calcmode="lin" valueType="num">
                                      <p:cBhvr additive="base">
                                        <p:cTn id="15" dur="4000" fill="hold"/>
                                        <p:tgtEl>
                                          <p:spTgt spid="14342"/>
                                        </p:tgtEl>
                                        <p:attrNameLst>
                                          <p:attrName>ppt_y</p:attrName>
                                        </p:attrNameLst>
                                      </p:cBhvr>
                                      <p:tavLst>
                                        <p:tav tm="0">
                                          <p:val>
                                            <p:strVal val="#ppt_y"/>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14343"/>
                                        </p:tgtEl>
                                        <p:attrNameLst>
                                          <p:attrName>style.visibility</p:attrName>
                                        </p:attrNameLst>
                                      </p:cBhvr>
                                      <p:to>
                                        <p:strVal val="visible"/>
                                      </p:to>
                                    </p:set>
                                    <p:anim calcmode="lin" valueType="num">
                                      <p:cBhvr additive="base">
                                        <p:cTn id="18" dur="4000" fill="hold"/>
                                        <p:tgtEl>
                                          <p:spTgt spid="14343"/>
                                        </p:tgtEl>
                                        <p:attrNameLst>
                                          <p:attrName>ppt_x</p:attrName>
                                        </p:attrNameLst>
                                      </p:cBhvr>
                                      <p:tavLst>
                                        <p:tav tm="0">
                                          <p:val>
                                            <p:strVal val="0-#ppt_w/2"/>
                                          </p:val>
                                        </p:tav>
                                        <p:tav tm="100000">
                                          <p:val>
                                            <p:strVal val="#ppt_x"/>
                                          </p:val>
                                        </p:tav>
                                      </p:tavLst>
                                    </p:anim>
                                    <p:anim calcmode="lin" valueType="num">
                                      <p:cBhvr additive="base">
                                        <p:cTn id="19" dur="4000" fill="hold"/>
                                        <p:tgtEl>
                                          <p:spTgt spid="14343"/>
                                        </p:tgtEl>
                                        <p:attrNameLst>
                                          <p:attrName>ppt_y</p:attrName>
                                        </p:attrNameLst>
                                      </p:cBhvr>
                                      <p:tavLst>
                                        <p:tav tm="0">
                                          <p:val>
                                            <p:strVal val="0-#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4341"/>
                                        </p:tgtEl>
                                        <p:attrNameLst>
                                          <p:attrName>style.visibility</p:attrName>
                                        </p:attrNameLst>
                                      </p:cBhvr>
                                      <p:to>
                                        <p:strVal val="visible"/>
                                      </p:to>
                                    </p:set>
                                    <p:anim calcmode="lin" valueType="num">
                                      <p:cBhvr additive="base">
                                        <p:cTn id="22" dur="4000" fill="hold"/>
                                        <p:tgtEl>
                                          <p:spTgt spid="14341"/>
                                        </p:tgtEl>
                                        <p:attrNameLst>
                                          <p:attrName>ppt_x</p:attrName>
                                        </p:attrNameLst>
                                      </p:cBhvr>
                                      <p:tavLst>
                                        <p:tav tm="0">
                                          <p:val>
                                            <p:strVal val="1+#ppt_w/2"/>
                                          </p:val>
                                        </p:tav>
                                        <p:tav tm="100000">
                                          <p:val>
                                            <p:strVal val="#ppt_x"/>
                                          </p:val>
                                        </p:tav>
                                      </p:tavLst>
                                    </p:anim>
                                    <p:anim calcmode="lin" valueType="num">
                                      <p:cBhvr additive="base">
                                        <p:cTn id="23" dur="4000" fill="hold"/>
                                        <p:tgtEl>
                                          <p:spTgt spid="143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100_4117"/>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269964" y="65480"/>
            <a:ext cx="3151269" cy="2356480"/>
          </a:xfrm>
          <a:prstGeom prst="roundRect">
            <a:avLst>
              <a:gd name="adj" fmla="val 15589"/>
            </a:avLst>
          </a:prstGeom>
          <a:solidFill>
            <a:srgbClr val="FFFFFF">
              <a:shade val="85000"/>
            </a:srgbClr>
          </a:solidFill>
          <a:ln>
            <a:noFill/>
          </a:ln>
          <a:effectLst>
            <a:reflection blurRad="12700" stA="38000" endPos="28000" dist="5000" dir="5400000" sy="-100000" algn="bl" rotWithShape="0"/>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xmlns="" w="9525">
                <a:solidFill>
                  <a:srgbClr val="000000"/>
                </a:solidFill>
                <a:miter lim="800000"/>
                <a:headEnd/>
                <a:tailEnd/>
              </a14:hiddenLine>
            </a:ext>
          </a:extLst>
        </p:spPr>
      </p:pic>
      <p:pic>
        <p:nvPicPr>
          <p:cNvPr id="15364" name="Picture 4"/>
          <p:cNvPicPr>
            <a:picLocks noChangeAspect="1" noChangeArrowheads="1"/>
          </p:cNvPicPr>
          <p:nvPr/>
        </p:nvPicPr>
        <p:blipFill>
          <a:blip r:embed="rId4" cstate="email">
            <a:extLst>
              <a:ext uri="{BEBA8EAE-BF5A-486C-A8C5-ECC9F3942E4B}">
                <a14:imgProps xmlns:a14="http://schemas.microsoft.com/office/drawing/2010/main" xmlns="">
                  <a14:imgLayer r:embed="rId5">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240204" y="4250967"/>
            <a:ext cx="3395566" cy="2385315"/>
          </a:xfrm>
          <a:prstGeom prst="roundRect">
            <a:avLst>
              <a:gd name="adj" fmla="val 18563"/>
            </a:avLst>
          </a:prstGeom>
          <a:ln>
            <a:noFill/>
          </a:ln>
          <a:effectLst>
            <a:outerShdw blurRad="76200" dist="38100" dir="7800000" algn="tl" rotWithShape="0">
              <a:srgbClr val="000000">
                <a:alpha val="40000"/>
              </a:srgb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1240B29-F687-4F45-9708-019B960494DF}">
              <a14:hiddenLine xmlns:a14="http://schemas.microsoft.com/office/drawing/2010/main" xmlns="" w="9525">
                <a:solidFill>
                  <a:srgbClr val="000000"/>
                </a:solidFill>
                <a:miter lim="800000"/>
                <a:headEnd/>
                <a:tailEnd/>
              </a14:hiddenLine>
            </a:ext>
          </a:extLst>
        </p:spPr>
      </p:pic>
      <p:pic>
        <p:nvPicPr>
          <p:cNvPr id="15365" name="Picture 5" descr="100_4123"/>
          <p:cNvPicPr>
            <a:picLocks noChangeAspect="1" noChangeArrowheads="1"/>
          </p:cNvPicPr>
          <p:nvPr/>
        </p:nvPicPr>
        <p:blipFill>
          <a:blip r:embed="rId6" cstate="email">
            <a:extLst>
              <a:ext uri="{BEBA8EAE-BF5A-486C-A8C5-ECC9F3942E4B}">
                <a14:imgProps xmlns:a14="http://schemas.microsoft.com/office/drawing/2010/main" xmlns="">
                  <a14:imgLayer r:embed="rId7">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5449503" y="4289900"/>
            <a:ext cx="3433707" cy="2307451"/>
          </a:xfrm>
          <a:prstGeom prst="roundRect">
            <a:avLst>
              <a:gd name="adj" fmla="val 16667"/>
            </a:avLst>
          </a:prstGeom>
          <a:ln>
            <a:noFill/>
          </a:ln>
          <a:effectLst>
            <a:outerShdw blurRad="50800" dist="38100" dir="18900000" algn="bl" rotWithShape="0">
              <a:prstClr val="black">
                <a:alpha val="40000"/>
              </a:prstClr>
            </a:out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6" descr="100_4115"/>
          <p:cNvPicPr>
            <a:picLocks noChangeAspect="1" noChangeArrowheads="1"/>
          </p:cNvPicPr>
          <p:nvPr/>
        </p:nvPicPr>
        <p:blipFill>
          <a:blip r:embed="rId8" cstate="email">
            <a:extLst>
              <a:ext uri="{BEBA8EAE-BF5A-486C-A8C5-ECC9F3942E4B}">
                <a14:imgProps xmlns:a14="http://schemas.microsoft.com/office/drawing/2010/main" xmlns="">
                  <a14:imgLayer r:embed="rId9">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5710124" y="77735"/>
            <a:ext cx="3326372" cy="2490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15363" name="Picture 3" descr="IMG_4123"/>
          <p:cNvPicPr>
            <a:picLocks noChangeAspect="1" noChangeArrowheads="1"/>
          </p:cNvPicPr>
          <p:nvPr/>
        </p:nvPicPr>
        <p:blipFill>
          <a:blip r:embed="rId10" cstate="email">
            <a:lum bright="12000"/>
            <a:extLst>
              <a:ext uri="{28A0092B-C50C-407E-A947-70E740481C1C}">
                <a14:useLocalDpi xmlns:a14="http://schemas.microsoft.com/office/drawing/2010/main" xmlns="" val="0"/>
              </a:ext>
            </a:extLst>
          </a:blip>
          <a:srcRect/>
          <a:stretch>
            <a:fillRect/>
          </a:stretch>
        </p:blipFill>
        <p:spPr bwMode="auto">
          <a:xfrm>
            <a:off x="3115852" y="2139706"/>
            <a:ext cx="3025888" cy="2269416"/>
          </a:xfrm>
          <a:prstGeom prst="roundRect">
            <a:avLst>
              <a:gd name="adj" fmla="val 16667"/>
            </a:avLst>
          </a:prstGeom>
          <a:ln>
            <a:noFill/>
          </a:ln>
          <a:effectLst>
            <a:innerShdw blurRad="63500" dist="50800" dir="2700000">
              <a:prstClr val="black">
                <a:alpha val="50000"/>
              </a:prstClr>
            </a:innerShdw>
            <a:reflection blurRad="6350" stA="52000" endA="300" endPos="35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252099"/>
      </p:ext>
    </p:extLst>
  </p:cSld>
  <p:clrMapOvr>
    <a:masterClrMapping/>
  </p:clrMapOvr>
  <mc:AlternateContent xmlns:mc="http://schemas.openxmlformats.org/markup-compatibility/2006">
    <mc:Choice xmlns:p14="http://schemas.microsoft.com/office/powerpoint/2010/main" xmlns="" Requires="p14">
      <p:transition spd="slow" p14:dur="3000" advTm="15385">
        <p:pull/>
      </p:transition>
    </mc:Choice>
    <mc:Fallback>
      <p:transition spd="slow" advTm="15385">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0" fill="hold"/>
                                        <p:tgtEl>
                                          <p:spTgt spid="15362"/>
                                        </p:tgtEl>
                                        <p:attrNameLst>
                                          <p:attrName>ppt_x</p:attrName>
                                        </p:attrNameLst>
                                      </p:cBhvr>
                                      <p:tavLst>
                                        <p:tav tm="0">
                                          <p:val>
                                            <p:strVal val="1+#ppt_w/2"/>
                                          </p:val>
                                        </p:tav>
                                        <p:tav tm="100000">
                                          <p:val>
                                            <p:strVal val="#ppt_x"/>
                                          </p:val>
                                        </p:tav>
                                      </p:tavLst>
                                    </p:anim>
                                    <p:anim calcmode="lin" valueType="num">
                                      <p:cBhvr additive="base">
                                        <p:cTn id="8" dur="5000" fill="hold"/>
                                        <p:tgtEl>
                                          <p:spTgt spid="1536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5366"/>
                                        </p:tgtEl>
                                        <p:attrNameLst>
                                          <p:attrName>style.visibility</p:attrName>
                                        </p:attrNameLst>
                                      </p:cBhvr>
                                      <p:to>
                                        <p:strVal val="visible"/>
                                      </p:to>
                                    </p:set>
                                    <p:anim calcmode="lin" valueType="num">
                                      <p:cBhvr additive="base">
                                        <p:cTn id="11" dur="5000" fill="hold"/>
                                        <p:tgtEl>
                                          <p:spTgt spid="15366"/>
                                        </p:tgtEl>
                                        <p:attrNameLst>
                                          <p:attrName>ppt_x</p:attrName>
                                        </p:attrNameLst>
                                      </p:cBhvr>
                                      <p:tavLst>
                                        <p:tav tm="0">
                                          <p:val>
                                            <p:strVal val="0-#ppt_w/2"/>
                                          </p:val>
                                        </p:tav>
                                        <p:tav tm="100000">
                                          <p:val>
                                            <p:strVal val="#ppt_x"/>
                                          </p:val>
                                        </p:tav>
                                      </p:tavLst>
                                    </p:anim>
                                    <p:anim calcmode="lin" valueType="num">
                                      <p:cBhvr additive="base">
                                        <p:cTn id="12" dur="5000" fill="hold"/>
                                        <p:tgtEl>
                                          <p:spTgt spid="15366"/>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anim calcmode="lin" valueType="num">
                                      <p:cBhvr additive="base">
                                        <p:cTn id="15" dur="5000" fill="hold"/>
                                        <p:tgtEl>
                                          <p:spTgt spid="15364"/>
                                        </p:tgtEl>
                                        <p:attrNameLst>
                                          <p:attrName>ppt_x</p:attrName>
                                        </p:attrNameLst>
                                      </p:cBhvr>
                                      <p:tavLst>
                                        <p:tav tm="0">
                                          <p:val>
                                            <p:strVal val="1+#ppt_w/2"/>
                                          </p:val>
                                        </p:tav>
                                        <p:tav tm="100000">
                                          <p:val>
                                            <p:strVal val="#ppt_x"/>
                                          </p:val>
                                        </p:tav>
                                      </p:tavLst>
                                    </p:anim>
                                    <p:anim calcmode="lin" valueType="num">
                                      <p:cBhvr additive="base">
                                        <p:cTn id="16" dur="5000" fill="hold"/>
                                        <p:tgtEl>
                                          <p:spTgt spid="15364"/>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additive="base">
                                        <p:cTn id="19" dur="5000" fill="hold"/>
                                        <p:tgtEl>
                                          <p:spTgt spid="15365"/>
                                        </p:tgtEl>
                                        <p:attrNameLst>
                                          <p:attrName>ppt_x</p:attrName>
                                        </p:attrNameLst>
                                      </p:cBhvr>
                                      <p:tavLst>
                                        <p:tav tm="0">
                                          <p:val>
                                            <p:strVal val="0-#ppt_w/2"/>
                                          </p:val>
                                        </p:tav>
                                        <p:tav tm="100000">
                                          <p:val>
                                            <p:strVal val="#ppt_x"/>
                                          </p:val>
                                        </p:tav>
                                      </p:tavLst>
                                    </p:anim>
                                    <p:anim calcmode="lin" valueType="num">
                                      <p:cBhvr additive="base">
                                        <p:cTn id="20" dur="5000" fill="hold"/>
                                        <p:tgtEl>
                                          <p:spTgt spid="15365"/>
                                        </p:tgtEl>
                                        <p:attrNameLst>
                                          <p:attrName>ppt_y</p:attrName>
                                        </p:attrNameLst>
                                      </p:cBhvr>
                                      <p:tavLst>
                                        <p:tav tm="0">
                                          <p:val>
                                            <p:strVal val="0-#ppt_h/2"/>
                                          </p:val>
                                        </p:tav>
                                        <p:tav tm="100000">
                                          <p:val>
                                            <p:strVal val="#ppt_y"/>
                                          </p:val>
                                        </p:tav>
                                      </p:tavLst>
                                    </p:anim>
                                  </p:childTnLst>
                                </p:cTn>
                              </p:par>
                              <p:par>
                                <p:cTn id="21" presetID="6" presetClass="entr" presetSubtype="16" fill="hold" nodeType="withEffect">
                                  <p:stCondLst>
                                    <p:cond delay="0"/>
                                  </p:stCondLst>
                                  <p:childTnLst>
                                    <p:set>
                                      <p:cBhvr>
                                        <p:cTn id="22" dur="1" fill="hold">
                                          <p:stCondLst>
                                            <p:cond delay="0"/>
                                          </p:stCondLst>
                                        </p:cTn>
                                        <p:tgtEl>
                                          <p:spTgt spid="15363"/>
                                        </p:tgtEl>
                                        <p:attrNameLst>
                                          <p:attrName>style.visibility</p:attrName>
                                        </p:attrNameLst>
                                      </p:cBhvr>
                                      <p:to>
                                        <p:strVal val="visible"/>
                                      </p:to>
                                    </p:set>
                                    <p:animEffect transition="in" filter="circle(in)">
                                      <p:cBhvr>
                                        <p:cTn id="23" dur="575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183" y="390088"/>
            <a:ext cx="4445599" cy="3139321"/>
          </a:xfrm>
          <a:prstGeom prst="rect">
            <a:avLst/>
          </a:prstGeom>
        </p:spPr>
        <p:txBody>
          <a:bodyPr wrap="square">
            <a:spAutoFit/>
          </a:bodyPr>
          <a:lstStyle/>
          <a:p>
            <a:r>
              <a:rPr lang="uk-UA" sz="2000" b="1" i="1" dirty="0">
                <a:solidFill>
                  <a:srgbClr val="7030A0"/>
                </a:solidFill>
                <a:latin typeface="Times New Roman" pitchFamily="18" charset="0"/>
                <a:cs typeface="Times New Roman" pitchFamily="18" charset="0"/>
              </a:rPr>
              <a:t>Тримаю виткані старенькі рушники.</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Давно забуті, горнуться до мене.</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Заполонили світ нейлони та шовки...</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Кому потрібні виткані ромени?</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 </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Гортаю білу грядку полотна,</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Засіяну барвінку і любистком.</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Сміється вишита матусею весна,</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Ховається за квітами і листом.</a:t>
            </a:r>
            <a:endParaRPr lang="ru-RU" sz="2000" b="1" i="1" dirty="0">
              <a:solidFill>
                <a:srgbClr val="7030A0"/>
              </a:solidFill>
              <a:latin typeface="Times New Roman" pitchFamily="18" charset="0"/>
              <a:cs typeface="Times New Roman" pitchFamily="18" charset="0"/>
            </a:endParaRPr>
          </a:p>
          <a:p>
            <a:r>
              <a:rPr lang="en-US" b="1" dirty="0">
                <a:solidFill>
                  <a:srgbClr val="7030A0"/>
                </a:solidFill>
                <a:latin typeface="Times New Roman" pitchFamily="18" charset="0"/>
                <a:cs typeface="Times New Roman" pitchFamily="18" charset="0"/>
              </a:rPr>
              <a:t> </a:t>
            </a:r>
            <a:endParaRPr lang="ru-RU" b="1" dirty="0">
              <a:solidFill>
                <a:srgbClr val="7030A0"/>
              </a:solidFill>
              <a:latin typeface="Times New Roman" pitchFamily="18" charset="0"/>
              <a:cs typeface="Times New Roman" pitchFamily="18" charset="0"/>
            </a:endParaRPr>
          </a:p>
        </p:txBody>
      </p:sp>
      <p:sp>
        <p:nvSpPr>
          <p:cNvPr id="3" name="Прямоугольник 2"/>
          <p:cNvSpPr/>
          <p:nvPr/>
        </p:nvSpPr>
        <p:spPr>
          <a:xfrm>
            <a:off x="4405786" y="3573016"/>
            <a:ext cx="4572000" cy="3170099"/>
          </a:xfrm>
          <a:prstGeom prst="rect">
            <a:avLst/>
          </a:prstGeom>
        </p:spPr>
        <p:txBody>
          <a:bodyPr>
            <a:spAutoFit/>
          </a:bodyPr>
          <a:lstStyle/>
          <a:p>
            <a:r>
              <a:rPr lang="uk-UA" sz="2000" b="1" i="1" dirty="0">
                <a:solidFill>
                  <a:srgbClr val="7030A0"/>
                </a:solidFill>
                <a:latin typeface="Times New Roman" pitchFamily="18" charset="0"/>
                <a:cs typeface="Times New Roman" pitchFamily="18" charset="0"/>
              </a:rPr>
              <a:t>Голублю диво-дивне із пісень,</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Що хрестиками стелиться і в</a:t>
            </a:r>
            <a:r>
              <a:rPr lang="ru-RU" sz="2000" b="1" i="1" dirty="0">
                <a:solidFill>
                  <a:srgbClr val="7030A0"/>
                </a:solidFill>
                <a:latin typeface="Times New Roman" pitchFamily="18" charset="0"/>
                <a:cs typeface="Times New Roman" pitchFamily="18" charset="0"/>
              </a:rPr>
              <a:t>’</a:t>
            </a:r>
            <a:r>
              <a:rPr lang="uk-UA" sz="2000" b="1" i="1" dirty="0">
                <a:solidFill>
                  <a:srgbClr val="7030A0"/>
                </a:solidFill>
                <a:latin typeface="Times New Roman" pitchFamily="18" charset="0"/>
                <a:cs typeface="Times New Roman" pitchFamily="18" charset="0"/>
              </a:rPr>
              <a:t>ється.</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Сіріє за вікном звичайний день,</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А в рушниках волошками сміється.</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 </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Перегортаю білі рушники,</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Що хліб вкривали і дитя в колисці,</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Що старостів чекали на святки – </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Розшиті мамою, заквітчані, барвисті. </a:t>
            </a:r>
            <a:endParaRPr lang="ru-RU" sz="2000" b="1" i="1" dirty="0">
              <a:solidFill>
                <a:srgbClr val="7030A0"/>
              </a:solidFill>
              <a:latin typeface="Times New Roman" pitchFamily="18" charset="0"/>
              <a:cs typeface="Times New Roman" pitchFamily="18" charset="0"/>
            </a:endParaRPr>
          </a:p>
          <a:p>
            <a:r>
              <a:rPr lang="uk-UA" sz="2000" b="1" i="1" dirty="0">
                <a:solidFill>
                  <a:srgbClr val="7030A0"/>
                </a:solidFill>
                <a:latin typeface="Times New Roman" pitchFamily="18" charset="0"/>
                <a:cs typeface="Times New Roman" pitchFamily="18" charset="0"/>
              </a:rPr>
              <a:t> </a:t>
            </a:r>
            <a:endParaRPr lang="ru-RU" sz="2000" b="1" i="1" dirty="0">
              <a:solidFill>
                <a:srgbClr val="7030A0"/>
              </a:solidFill>
              <a:latin typeface="Times New Roman" pitchFamily="18" charset="0"/>
              <a:cs typeface="Times New Roman" pitchFamily="18" charset="0"/>
            </a:endParaRPr>
          </a:p>
        </p:txBody>
      </p:sp>
      <p:pic>
        <p:nvPicPr>
          <p:cNvPr id="1026" name="Picture 2" descr="G:\Images\Камера\201305\201305A0\13052013645.jpg"/>
          <p:cNvPicPr>
            <a:picLocks noChangeAspect="1" noChangeArrowheads="1"/>
          </p:cNvPicPr>
          <p:nvPr/>
        </p:nvPicPr>
        <p:blipFill rotWithShape="1">
          <a:blip r:embed="rId2" cstate="email">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p:blipFill>
        <p:spPr bwMode="auto">
          <a:xfrm>
            <a:off x="4384167" y="363696"/>
            <a:ext cx="4575103" cy="2976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G:\Images\Камера\201305\201305A0\13052013643.jpg"/>
          <p:cNvPicPr>
            <a:picLocks noChangeAspect="1" noChangeArrowheads="1"/>
          </p:cNvPicPr>
          <p:nvPr/>
        </p:nvPicPr>
        <p:blipFill rotWithShape="1">
          <a:blip r:embed="rId4" cstate="email">
            <a:extLst>
              <a:ext uri="{28A0092B-C50C-407E-A947-70E740481C1C}">
                <a14:useLocalDpi xmlns:a14="http://schemas.microsoft.com/office/drawing/2010/main" xmlns="" val="0"/>
              </a:ext>
            </a:extLst>
          </a:blip>
          <a:srcRect/>
          <a:stretch/>
        </p:blipFill>
        <p:spPr bwMode="auto">
          <a:xfrm>
            <a:off x="105094" y="3573016"/>
            <a:ext cx="4289778" cy="282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718450649"/>
      </p:ext>
    </p:extLst>
  </p:cSld>
  <p:clrMapOvr>
    <a:masterClrMapping/>
  </p:clrMapOvr>
  <mc:AlternateContent xmlns:mc="http://schemas.openxmlformats.org/markup-compatibility/2006">
    <mc:Choice xmlns:p14="http://schemas.microsoft.com/office/powerpoint/2010/main" xmlns="" Requires="p14">
      <p:transition spd="slow" p14:dur="3000" advTm="52640">
        <p:pull/>
      </p:transition>
    </mc:Choice>
    <mc:Fallback>
      <p:transition spd="slow" advTm="5264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3000" fill="hold"/>
                                        <p:tgtEl>
                                          <p:spTgt spid="1026"/>
                                        </p:tgtEl>
                                        <p:attrNameLst>
                                          <p:attrName>ppt_x</p:attrName>
                                        </p:attrNameLst>
                                      </p:cBhvr>
                                      <p:tavLst>
                                        <p:tav tm="0">
                                          <p:val>
                                            <p:strVal val="0-#ppt_w/2"/>
                                          </p:val>
                                        </p:tav>
                                        <p:tav tm="100000">
                                          <p:val>
                                            <p:strVal val="#ppt_x"/>
                                          </p:val>
                                        </p:tav>
                                      </p:tavLst>
                                    </p:anim>
                                    <p:anim calcmode="lin" valueType="num">
                                      <p:cBhvr additive="base">
                                        <p:cTn id="14" dur="3000" fill="hold"/>
                                        <p:tgtEl>
                                          <p:spTgt spid="1026"/>
                                        </p:tgtEl>
                                        <p:attrNameLst>
                                          <p:attrName>ppt_y</p:attrName>
                                        </p:attrNameLst>
                                      </p:cBhvr>
                                      <p:tavLst>
                                        <p:tav tm="0">
                                          <p:val>
                                            <p:strVal val="1+#ppt_h/2"/>
                                          </p:val>
                                        </p:tav>
                                        <p:tav tm="100000">
                                          <p:val>
                                            <p:strVal val="#ppt_y"/>
                                          </p:val>
                                        </p:tav>
                                      </p:tavLst>
                                    </p:anim>
                                  </p:childTnLst>
                                </p:cTn>
                              </p:par>
                            </p:childTnLst>
                          </p:cTn>
                        </p:par>
                        <p:par>
                          <p:cTn id="15" fill="hold">
                            <p:stCondLst>
                              <p:cond delay="4000"/>
                            </p:stCondLst>
                            <p:childTnLst>
                              <p:par>
                                <p:cTn id="16" presetID="47"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4000"/>
                                        <p:tgtEl>
                                          <p:spTgt spid="3"/>
                                        </p:tgtEl>
                                      </p:cBhvr>
                                    </p:animEffect>
                                    <p:anim calcmode="lin" valueType="num">
                                      <p:cBhvr>
                                        <p:cTn id="19" dur="4000" fill="hold"/>
                                        <p:tgtEl>
                                          <p:spTgt spid="3"/>
                                        </p:tgtEl>
                                        <p:attrNameLst>
                                          <p:attrName>ppt_x</p:attrName>
                                        </p:attrNameLst>
                                      </p:cBhvr>
                                      <p:tavLst>
                                        <p:tav tm="0">
                                          <p:val>
                                            <p:strVal val="#ppt_x"/>
                                          </p:val>
                                        </p:tav>
                                        <p:tav tm="100000">
                                          <p:val>
                                            <p:strVal val="#ppt_x"/>
                                          </p:val>
                                        </p:tav>
                                      </p:tavLst>
                                    </p:anim>
                                    <p:anim calcmode="lin" valueType="num">
                                      <p:cBhvr>
                                        <p:cTn id="20" dur="4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8000"/>
                            </p:stCondLst>
                            <p:childTnLst>
                              <p:par>
                                <p:cTn id="22" presetID="2" presetClass="entr" presetSubtype="3" fill="hold" nodeType="afterEffect">
                                  <p:stCondLst>
                                    <p:cond delay="0"/>
                                  </p:stCondLst>
                                  <p:childTnLst>
                                    <p:set>
                                      <p:cBhvr>
                                        <p:cTn id="23" dur="1" fill="hold">
                                          <p:stCondLst>
                                            <p:cond delay="0"/>
                                          </p:stCondLst>
                                        </p:cTn>
                                        <p:tgtEl>
                                          <p:spTgt spid="1027"/>
                                        </p:tgtEl>
                                        <p:attrNameLst>
                                          <p:attrName>style.visibility</p:attrName>
                                        </p:attrNameLst>
                                      </p:cBhvr>
                                      <p:to>
                                        <p:strVal val="visible"/>
                                      </p:to>
                                    </p:set>
                                    <p:anim calcmode="lin" valueType="num">
                                      <p:cBhvr additive="base">
                                        <p:cTn id="24" dur="3000" fill="hold"/>
                                        <p:tgtEl>
                                          <p:spTgt spid="1027"/>
                                        </p:tgtEl>
                                        <p:attrNameLst>
                                          <p:attrName>ppt_x</p:attrName>
                                        </p:attrNameLst>
                                      </p:cBhvr>
                                      <p:tavLst>
                                        <p:tav tm="0">
                                          <p:val>
                                            <p:strVal val="1+#ppt_w/2"/>
                                          </p:val>
                                        </p:tav>
                                        <p:tav tm="100000">
                                          <p:val>
                                            <p:strVal val="#ppt_x"/>
                                          </p:val>
                                        </p:tav>
                                      </p:tavLst>
                                    </p:anim>
                                    <p:anim calcmode="lin" valueType="num">
                                      <p:cBhvr additive="base">
                                        <p:cTn id="25" dur="3000" fill="hold"/>
                                        <p:tgtEl>
                                          <p:spTgt spid="10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8419" y="218184"/>
            <a:ext cx="8568952" cy="1938992"/>
          </a:xfrm>
          <a:prstGeom prst="rect">
            <a:avLst/>
          </a:prstGeom>
        </p:spPr>
        <p:txBody>
          <a:bodyPr wrap="square">
            <a:spAutoFit/>
          </a:bodyPr>
          <a:lstStyle/>
          <a:p>
            <a:r>
              <a:rPr lang="uk-UA" sz="2000" b="1" dirty="0" smtClean="0">
                <a:solidFill>
                  <a:schemeClr val="tx2"/>
                </a:solidFill>
                <a:latin typeface="Times New Roman" pitchFamily="18" charset="0"/>
                <a:cs typeface="Times New Roman" pitchFamily="18" charset="0"/>
              </a:rPr>
              <a:t>   </a:t>
            </a:r>
            <a:r>
              <a:rPr lang="uk-UA" sz="2000" b="1" dirty="0" smtClean="0">
                <a:solidFill>
                  <a:schemeClr val="accent4">
                    <a:lumMod val="50000"/>
                  </a:schemeClr>
                </a:solidFill>
                <a:latin typeface="Times New Roman" pitchFamily="18" charset="0"/>
                <a:cs typeface="Times New Roman" pitchFamily="18" charset="0"/>
              </a:rPr>
              <a:t>Ми </a:t>
            </a:r>
            <a:r>
              <a:rPr lang="uk-UA" sz="2000" b="1" dirty="0">
                <a:solidFill>
                  <a:schemeClr val="accent4">
                    <a:lumMod val="50000"/>
                  </a:schemeClr>
                </a:solidFill>
                <a:latin typeface="Times New Roman" pitchFamily="18" charset="0"/>
                <a:cs typeface="Times New Roman" pitchFamily="18" charset="0"/>
              </a:rPr>
              <a:t>живемо в особливому часі історичного і духовного відродження нації. Частіше звертаємося до джерел народної творчості, до народних традицій. Радісно усвідомлювати, що вони сьогодні оновлюються, оживають. Чим більше ми будемо їх знати, тим тіснішим буде наш зв’язок із рідною землею, прабатьками, а життя наше буде світлішим і духовно багатшим. </a:t>
            </a:r>
            <a:endParaRPr lang="ru-RU" sz="2000" b="1" dirty="0">
              <a:solidFill>
                <a:schemeClr val="accent4">
                  <a:lumMod val="50000"/>
                </a:schemeClr>
              </a:solidFill>
              <a:latin typeface="Times New Roman" pitchFamily="18" charset="0"/>
              <a:cs typeface="Times New Roman" pitchFamily="18" charset="0"/>
            </a:endParaRPr>
          </a:p>
        </p:txBody>
      </p:sp>
      <p:pic>
        <p:nvPicPr>
          <p:cNvPr id="10" name="Picture 2" descr="C:\Users\Admin\Desktop\Курыня\index.jpg"/>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rot="21038764">
            <a:off x="484198" y="2442118"/>
            <a:ext cx="3330623" cy="35975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Picture 3" descr="C:\Users\Admin\Desktop\Курыня\дш.jpg"/>
          <p:cNvPicPr>
            <a:picLocks noChangeAspect="1" noChangeArrowheads="1"/>
          </p:cNvPicPr>
          <p:nvPr/>
        </p:nvPicPr>
        <p:blipFill>
          <a:blip r:embed="rId4">
            <a:extLst>
              <a:ext uri="{BEBA8EAE-BF5A-486C-A8C5-ECC9F3942E4B}">
                <a14:imgProps xmlns:a14="http://schemas.microsoft.com/office/drawing/2010/main" xmlns="">
                  <a14:imgLayer r:embed="rId5">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rot="595745">
            <a:off x="4865006" y="2518529"/>
            <a:ext cx="4029807"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109908106"/>
      </p:ext>
    </p:extLst>
  </p:cSld>
  <p:clrMapOvr>
    <a:masterClrMapping/>
  </p:clrMapOvr>
  <mc:AlternateContent xmlns:mc="http://schemas.openxmlformats.org/markup-compatibility/2006">
    <mc:Choice xmlns:p14="http://schemas.microsoft.com/office/powerpoint/2010/main" xmlns="" Requires="p14">
      <p:transition spd="slow" p14:dur="3000" advTm="32019">
        <p:pull/>
      </p:transition>
    </mc:Choice>
    <mc:Fallback>
      <p:transition spd="slow" advTm="32019">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30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3000"/>
                                        <p:tgtEl>
                                          <p:spTgt spid="11"/>
                                        </p:tgtEl>
                                      </p:cBhvr>
                                    </p:animEffect>
                                  </p:childTnLst>
                                </p:cTn>
                              </p:par>
                              <p:par>
                                <p:cTn id="11" presetID="2" presetClass="entr" presetSubtype="4"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22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22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5720" y="472086"/>
            <a:ext cx="8208912" cy="1938992"/>
          </a:xfrm>
          <a:prstGeom prst="rect">
            <a:avLst/>
          </a:prstGeom>
        </p:spPr>
        <p:txBody>
          <a:bodyPr wrap="square">
            <a:spAutoFit/>
          </a:bodyPr>
          <a:lstStyle/>
          <a:p>
            <a:pPr indent="228600">
              <a:spcAft>
                <a:spcPts val="0"/>
              </a:spcAft>
            </a:pPr>
            <a:r>
              <a:rPr lang="uk-UA" sz="2000" b="1" dirty="0">
                <a:solidFill>
                  <a:schemeClr val="tx2"/>
                </a:solidFill>
                <a:latin typeface="Times New Roman"/>
                <a:ea typeface="Times New Roman"/>
              </a:rPr>
              <a:t>У квітні місяці зав. бібліотекою та членами клубу «Калина» було проведено пошукову роботу, результатом цієї роботи у бібліотеці було створено етнографічно-музейну експозицію «Мистецтво села – ткацтво та </a:t>
            </a:r>
            <a:r>
              <a:rPr lang="uk-UA" sz="2000" b="1" dirty="0" smtClean="0">
                <a:solidFill>
                  <a:schemeClr val="tx2"/>
                </a:solidFill>
                <a:latin typeface="Times New Roman"/>
                <a:ea typeface="Times New Roman"/>
              </a:rPr>
              <a:t>вишивка</a:t>
            </a:r>
            <a:r>
              <a:rPr lang="uk-UA" sz="2000" b="1" dirty="0">
                <a:solidFill>
                  <a:schemeClr val="tx2"/>
                </a:solidFill>
                <a:latin typeface="Times New Roman"/>
                <a:ea typeface="Times New Roman"/>
              </a:rPr>
              <a:t>,</a:t>
            </a:r>
            <a:r>
              <a:rPr lang="uk-UA" sz="2000" b="1" dirty="0" smtClean="0">
                <a:solidFill>
                  <a:schemeClr val="tx2"/>
                </a:solidFill>
                <a:latin typeface="Times New Roman"/>
                <a:ea typeface="Times New Roman"/>
              </a:rPr>
              <a:t> </a:t>
            </a:r>
            <a:r>
              <a:rPr lang="uk-UA" sz="2000" b="1" dirty="0">
                <a:solidFill>
                  <a:schemeClr val="tx2"/>
                </a:solidFill>
                <a:latin typeface="Times New Roman"/>
                <a:ea typeface="Times New Roman"/>
              </a:rPr>
              <a:t>від минулого до </a:t>
            </a:r>
            <a:r>
              <a:rPr lang="uk-UA" sz="2000" b="1" dirty="0" smtClean="0">
                <a:solidFill>
                  <a:schemeClr val="tx2"/>
                </a:solidFill>
                <a:latin typeface="Times New Roman"/>
                <a:ea typeface="Times New Roman"/>
              </a:rPr>
              <a:t>сучасного». </a:t>
            </a:r>
            <a:r>
              <a:rPr lang="uk-UA" sz="2000" b="1" dirty="0">
                <a:solidFill>
                  <a:schemeClr val="tx2"/>
                </a:solidFill>
                <a:latin typeface="Times New Roman"/>
                <a:ea typeface="Times New Roman"/>
              </a:rPr>
              <a:t>Завдячуючи тим людям, які бережно відносяться до старовинних речей і до історії, у бібліотеці було зібрано роботи наших </a:t>
            </a:r>
            <a:r>
              <a:rPr lang="uk-UA" sz="2000" b="1" dirty="0" smtClean="0">
                <a:solidFill>
                  <a:schemeClr val="tx2"/>
                </a:solidFill>
                <a:latin typeface="Times New Roman"/>
                <a:ea typeface="Times New Roman"/>
              </a:rPr>
              <a:t>предків (27 </a:t>
            </a:r>
            <a:r>
              <a:rPr lang="uk-UA" sz="2000" b="1" dirty="0">
                <a:solidFill>
                  <a:schemeClr val="tx2"/>
                </a:solidFill>
                <a:latin typeface="Times New Roman"/>
                <a:ea typeface="Times New Roman"/>
              </a:rPr>
              <a:t>вироби).</a:t>
            </a:r>
            <a:endParaRPr lang="ru-RU" sz="2000" b="1" dirty="0">
              <a:solidFill>
                <a:schemeClr val="tx2"/>
              </a:solidFill>
              <a:effectLst/>
              <a:latin typeface="Times New Roman"/>
              <a:ea typeface="Times New Roman"/>
            </a:endParaRPr>
          </a:p>
        </p:txBody>
      </p:sp>
      <p:pic>
        <p:nvPicPr>
          <p:cNvPr id="2050" name="Picture 2" descr="G:\Images\Камера\201305\201305A0\13052013648.jpg"/>
          <p:cNvPicPr>
            <a:picLocks noChangeAspect="1" noChangeArrowheads="1"/>
          </p:cNvPicPr>
          <p:nvPr/>
        </p:nvPicPr>
        <p:blipFill rotWithShape="1">
          <a:blip r:embed="rId2" cstate="email">
            <a:extLst>
              <a:ext uri="{28A0092B-C50C-407E-A947-70E740481C1C}">
                <a14:useLocalDpi xmlns:a14="http://schemas.microsoft.com/office/drawing/2010/main" xmlns="" val="0"/>
              </a:ext>
            </a:extLst>
          </a:blip>
          <a:srcRect/>
          <a:stretch/>
        </p:blipFill>
        <p:spPr bwMode="auto">
          <a:xfrm>
            <a:off x="257720" y="2587555"/>
            <a:ext cx="4112456"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Right"/>
            <a:lightRig rig="threePt" dir="t"/>
          </a:scene3d>
          <a:sp3d>
            <a:bevelT prst="convex"/>
          </a:sp3d>
          <a:extLst/>
        </p:spPr>
      </p:pic>
      <p:pic>
        <p:nvPicPr>
          <p:cNvPr id="2051" name="Picture 3" descr="C:\Users\Admin\Desktop\Ткацтво\Новая папка\Фото0099.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244522" y="2587555"/>
            <a:ext cx="4565712"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Left"/>
            <a:lightRig rig="threePt" dir="t"/>
          </a:scene3d>
          <a:sp3d>
            <a:bevelT w="114300" prst="hardEdge"/>
          </a:sp3d>
          <a:extLst/>
        </p:spPr>
      </p:pic>
    </p:spTree>
    <p:extLst>
      <p:ext uri="{BB962C8B-B14F-4D97-AF65-F5344CB8AC3E}">
        <p14:creationId xmlns:p14="http://schemas.microsoft.com/office/powerpoint/2010/main" xmlns="" val="3304393729"/>
      </p:ext>
    </p:extLst>
  </p:cSld>
  <p:clrMapOvr>
    <a:masterClrMapping/>
  </p:clrMapOvr>
  <mc:AlternateContent xmlns:mc="http://schemas.openxmlformats.org/markup-compatibility/2006">
    <mc:Choice xmlns:p14="http://schemas.microsoft.com/office/powerpoint/2010/main" xmlns="" Requires="p14">
      <p:transition spd="slow" p14:dur="3000" advTm="32209">
        <p:pull/>
      </p:transition>
    </mc:Choice>
    <mc:Fallback>
      <p:transition spd="slow" advTm="32209">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childTnLst>
                          </p:cTn>
                        </p:par>
                        <p:par>
                          <p:cTn id="8" fill="hold">
                            <p:stCondLst>
                              <p:cond delay="3000"/>
                            </p:stCondLst>
                            <p:childTnLst>
                              <p:par>
                                <p:cTn id="9" presetID="31"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3500" fill="hold"/>
                                        <p:tgtEl>
                                          <p:spTgt spid="2050"/>
                                        </p:tgtEl>
                                        <p:attrNameLst>
                                          <p:attrName>ppt_w</p:attrName>
                                        </p:attrNameLst>
                                      </p:cBhvr>
                                      <p:tavLst>
                                        <p:tav tm="0">
                                          <p:val>
                                            <p:fltVal val="0"/>
                                          </p:val>
                                        </p:tav>
                                        <p:tav tm="100000">
                                          <p:val>
                                            <p:strVal val="#ppt_w"/>
                                          </p:val>
                                        </p:tav>
                                      </p:tavLst>
                                    </p:anim>
                                    <p:anim calcmode="lin" valueType="num">
                                      <p:cBhvr>
                                        <p:cTn id="12" dur="3500" fill="hold"/>
                                        <p:tgtEl>
                                          <p:spTgt spid="2050"/>
                                        </p:tgtEl>
                                        <p:attrNameLst>
                                          <p:attrName>ppt_h</p:attrName>
                                        </p:attrNameLst>
                                      </p:cBhvr>
                                      <p:tavLst>
                                        <p:tav tm="0">
                                          <p:val>
                                            <p:fltVal val="0"/>
                                          </p:val>
                                        </p:tav>
                                        <p:tav tm="100000">
                                          <p:val>
                                            <p:strVal val="#ppt_h"/>
                                          </p:val>
                                        </p:tav>
                                      </p:tavLst>
                                    </p:anim>
                                    <p:anim calcmode="lin" valueType="num">
                                      <p:cBhvr>
                                        <p:cTn id="13" dur="3500" fill="hold"/>
                                        <p:tgtEl>
                                          <p:spTgt spid="2050"/>
                                        </p:tgtEl>
                                        <p:attrNameLst>
                                          <p:attrName>style.rotation</p:attrName>
                                        </p:attrNameLst>
                                      </p:cBhvr>
                                      <p:tavLst>
                                        <p:tav tm="0">
                                          <p:val>
                                            <p:fltVal val="90"/>
                                          </p:val>
                                        </p:tav>
                                        <p:tav tm="100000">
                                          <p:val>
                                            <p:fltVal val="0"/>
                                          </p:val>
                                        </p:tav>
                                      </p:tavLst>
                                    </p:anim>
                                    <p:animEffect transition="in" filter="fade">
                                      <p:cBhvr>
                                        <p:cTn id="14" dur="3500"/>
                                        <p:tgtEl>
                                          <p:spTgt spid="2050"/>
                                        </p:tgtEl>
                                      </p:cBhvr>
                                    </p:animEffect>
                                  </p:childTnLst>
                                </p:cTn>
                              </p:par>
                            </p:childTnLst>
                          </p:cTn>
                        </p:par>
                        <p:par>
                          <p:cTn id="15" fill="hold">
                            <p:stCondLst>
                              <p:cond delay="6500"/>
                            </p:stCondLst>
                            <p:childTnLst>
                              <p:par>
                                <p:cTn id="16" presetID="6" presetClass="entr" presetSubtype="16"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circle(in)">
                                      <p:cBhvr>
                                        <p:cTn id="18" dur="325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020" y="336001"/>
            <a:ext cx="8280920" cy="2862322"/>
          </a:xfrm>
          <a:prstGeom prst="rect">
            <a:avLst/>
          </a:prstGeom>
        </p:spPr>
        <p:txBody>
          <a:bodyPr wrap="square">
            <a:spAutoFit/>
          </a:bodyPr>
          <a:lstStyle/>
          <a:p>
            <a:r>
              <a:rPr lang="uk-UA" sz="2000" b="1" dirty="0" smtClean="0">
                <a:solidFill>
                  <a:srgbClr val="002060"/>
                </a:solidFill>
                <a:latin typeface="Times New Roman" pitchFamily="18" charset="0"/>
                <a:cs typeface="Times New Roman" pitchFamily="18" charset="0"/>
              </a:rPr>
              <a:t>   З </a:t>
            </a:r>
            <a:r>
              <a:rPr lang="uk-UA" sz="2000" b="1" dirty="0">
                <a:solidFill>
                  <a:srgbClr val="002060"/>
                </a:solidFill>
                <a:latin typeface="Times New Roman" pitchFamily="18" charset="0"/>
                <a:cs typeface="Times New Roman" pitchFamily="18" charset="0"/>
              </a:rPr>
              <a:t>далекого минулого прийшло до нас рукоділля – рук діло – життя, плетіння, в</a:t>
            </a:r>
            <a:r>
              <a:rPr lang="ru-RU" sz="2000" b="1" dirty="0">
                <a:solidFill>
                  <a:srgbClr val="002060"/>
                </a:solidFill>
                <a:latin typeface="Times New Roman" pitchFamily="18" charset="0"/>
                <a:cs typeface="Times New Roman" pitchFamily="18" charset="0"/>
              </a:rPr>
              <a:t>’</a:t>
            </a:r>
            <a:r>
              <a:rPr lang="uk-UA" sz="2000" b="1" dirty="0">
                <a:solidFill>
                  <a:srgbClr val="002060"/>
                </a:solidFill>
                <a:latin typeface="Times New Roman" pitchFamily="18" charset="0"/>
                <a:cs typeface="Times New Roman" pitchFamily="18" charset="0"/>
              </a:rPr>
              <a:t>язання , вишивання, </a:t>
            </a:r>
            <a:r>
              <a:rPr lang="uk-UA" sz="2000" b="1" dirty="0" smtClean="0">
                <a:solidFill>
                  <a:srgbClr val="002060"/>
                </a:solidFill>
                <a:latin typeface="Times New Roman" pitchFamily="18" charset="0"/>
                <a:cs typeface="Times New Roman" pitchFamily="18" charset="0"/>
              </a:rPr>
              <a:t>різьблення, ткацтво. </a:t>
            </a:r>
            <a:r>
              <a:rPr lang="uk-UA" sz="2000" b="1" dirty="0">
                <a:solidFill>
                  <a:srgbClr val="002060"/>
                </a:solidFill>
                <a:latin typeface="Times New Roman" pitchFamily="18" charset="0"/>
                <a:cs typeface="Times New Roman" pitchFamily="18" charset="0"/>
              </a:rPr>
              <a:t>І виникло воно з любові до рідної землі і батьківської оселі, зі спілкування з навколишнім світом та потреби не стільки бачити красу, а й творити її власними руками. Вишивання та ткацтво як вид мистецтва існує із незапам’ятних часів. Про вишивку та ткацтво згадується в Біблії та «Іліаді» Гомера. Нею, за свідченням   Геродота, був прикрашений одяг скіфів. Арабський мандрівник 10 ст. у своїх розповідях свідчить, що руси теж носили вишитий одяг.</a:t>
            </a:r>
            <a:endParaRPr lang="ru-RU" sz="2000" b="1" dirty="0">
              <a:solidFill>
                <a:srgbClr val="002060"/>
              </a:solidFill>
              <a:latin typeface="Times New Roman" pitchFamily="18" charset="0"/>
              <a:cs typeface="Times New Roman" pitchFamily="18" charset="0"/>
            </a:endParaRPr>
          </a:p>
        </p:txBody>
      </p:sp>
      <p:pic>
        <p:nvPicPr>
          <p:cNvPr id="3074" name="Picture 2" descr="Фото 2"/>
          <p:cNvPicPr>
            <a:picLocks noChangeAspect="1" noChangeArrowheads="1"/>
          </p:cNvPicPr>
          <p:nvPr/>
        </p:nvPicPr>
        <p:blipFill>
          <a:blip r:embed="rId2" cstate="email">
            <a:lum bright="6000"/>
            <a:extLst>
              <a:ext uri="{28A0092B-C50C-407E-A947-70E740481C1C}">
                <a14:useLocalDpi xmlns:a14="http://schemas.microsoft.com/office/drawing/2010/main" xmlns="" val="0"/>
              </a:ext>
            </a:extLst>
          </a:blip>
          <a:srcRect/>
          <a:stretch>
            <a:fillRect/>
          </a:stretch>
        </p:blipFill>
        <p:spPr bwMode="auto">
          <a:xfrm>
            <a:off x="4036001" y="3068960"/>
            <a:ext cx="4752939" cy="35694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4" name="Picture 2" descr="C:\Users\Admin\Desktop\Курыня\kostum-volyn.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8836" y="3034179"/>
            <a:ext cx="2674766" cy="39465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0578949"/>
      </p:ext>
    </p:extLst>
  </p:cSld>
  <p:clrMapOvr>
    <a:masterClrMapping/>
  </p:clrMapOvr>
  <mc:AlternateContent xmlns:mc="http://schemas.openxmlformats.org/markup-compatibility/2006">
    <mc:Choice xmlns:p14="http://schemas.microsoft.com/office/powerpoint/2010/main" xmlns="" Requires="p14">
      <p:transition spd="slow" p14:dur="3000" advTm="53216">
        <p:pull/>
      </p:transition>
    </mc:Choice>
    <mc:Fallback>
      <p:transition spd="slow" advTm="53216">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4000"/>
                                        <p:tgtEl>
                                          <p:spTgt spid="2"/>
                                        </p:tgtEl>
                                      </p:cBhvr>
                                    </p:animEffect>
                                  </p:childTnLst>
                                </p:cTn>
                              </p:par>
                            </p:childTnLst>
                          </p:cTn>
                        </p:par>
                        <p:par>
                          <p:cTn id="8" fill="hold">
                            <p:stCondLst>
                              <p:cond delay="4000"/>
                            </p:stCondLst>
                            <p:childTnLst>
                              <p:par>
                                <p:cTn id="9" presetID="22" presetClass="entr" presetSubtype="8"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left)">
                                      <p:cBhvr>
                                        <p:cTn id="11" dur="3000"/>
                                        <p:tgtEl>
                                          <p:spTgt spid="3074"/>
                                        </p:tgtEl>
                                      </p:cBhvr>
                                    </p:animEffect>
                                  </p:childTnLst>
                                </p:cTn>
                              </p:par>
                            </p:childTnLst>
                          </p:cTn>
                        </p:par>
                        <p:par>
                          <p:cTn id="12" fill="hold">
                            <p:stCondLst>
                              <p:cond delay="7000"/>
                            </p:stCondLst>
                            <p:childTnLst>
                              <p:par>
                                <p:cTn id="13" presetID="2" presetClass="entr" presetSubtype="3"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4000" fill="hold"/>
                                        <p:tgtEl>
                                          <p:spTgt spid="4"/>
                                        </p:tgtEl>
                                        <p:attrNameLst>
                                          <p:attrName>ppt_x</p:attrName>
                                        </p:attrNameLst>
                                      </p:cBhvr>
                                      <p:tavLst>
                                        <p:tav tm="0">
                                          <p:val>
                                            <p:strVal val="1+#ppt_w/2"/>
                                          </p:val>
                                        </p:tav>
                                        <p:tav tm="100000">
                                          <p:val>
                                            <p:strVal val="#ppt_x"/>
                                          </p:val>
                                        </p:tav>
                                      </p:tavLst>
                                    </p:anim>
                                    <p:anim calcmode="lin" valueType="num">
                                      <p:cBhvr additive="base">
                                        <p:cTn id="16" dur="4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a:xfrm rot="321773">
            <a:off x="505668" y="1067232"/>
            <a:ext cx="3590925" cy="4248150"/>
          </a:xfrm>
          <a:prstGeom prst="rect">
            <a:avLst/>
          </a:prstGeom>
          <a:ln>
            <a:noFill/>
          </a:ln>
          <a:effectLst>
            <a:softEdge rad="112500"/>
          </a:effectLst>
        </p:spPr>
      </p:pic>
      <p:sp>
        <p:nvSpPr>
          <p:cNvPr id="3" name="Прямоугольник 2"/>
          <p:cNvSpPr/>
          <p:nvPr/>
        </p:nvSpPr>
        <p:spPr>
          <a:xfrm>
            <a:off x="4287257" y="764704"/>
            <a:ext cx="4572000" cy="5170646"/>
          </a:xfrm>
          <a:prstGeom prst="rect">
            <a:avLst/>
          </a:prstGeom>
        </p:spPr>
        <p:txBody>
          <a:bodyPr>
            <a:spAutoFit/>
          </a:bodyPr>
          <a:lstStyle/>
          <a:p>
            <a:r>
              <a:rPr lang="uk-UA" sz="2200" b="1" dirty="0" smtClean="0">
                <a:solidFill>
                  <a:srgbClr val="C00000"/>
                </a:solidFill>
                <a:latin typeface="Book Antiqua" pitchFamily="18" charset="0"/>
                <a:cs typeface="Times New Roman" pitchFamily="18" charset="0"/>
              </a:rPr>
              <a:t>    Рушник </a:t>
            </a:r>
            <a:r>
              <a:rPr lang="uk-UA" sz="2200" b="1" dirty="0">
                <a:solidFill>
                  <a:srgbClr val="C00000"/>
                </a:solidFill>
                <a:latin typeface="Book Antiqua" pitchFamily="18" charset="0"/>
                <a:cs typeface="Times New Roman" pitchFamily="18" charset="0"/>
              </a:rPr>
              <a:t>на стіні – давній наш звичай. Не було, здається, жодної оселі на Україні, яку б не прикрашали рушники. Рушник – символ чистоти почуттів, безмежна любов до ближніх до всіх хто нечерствіє душею. Виряджаючи в далеку дорогу, дарують рушник, як побажання щастя і добра. </a:t>
            </a:r>
            <a:r>
              <a:rPr lang="uk-UA" sz="2200" b="1" dirty="0" smtClean="0">
                <a:solidFill>
                  <a:srgbClr val="C00000"/>
                </a:solidFill>
                <a:latin typeface="Book Antiqua" pitchFamily="18" charset="0"/>
              </a:rPr>
              <a:t>Без </a:t>
            </a:r>
            <a:r>
              <a:rPr lang="uk-UA" sz="2200" b="1" dirty="0">
                <a:solidFill>
                  <a:srgbClr val="C00000"/>
                </a:solidFill>
                <a:latin typeface="Book Antiqua" pitchFamily="18" charset="0"/>
              </a:rPr>
              <a:t>рушника не обходяться народження, одруження людини, ювілейні </a:t>
            </a:r>
            <a:r>
              <a:rPr lang="uk-UA" sz="2200" b="1" dirty="0" smtClean="0">
                <a:solidFill>
                  <a:srgbClr val="C00000"/>
                </a:solidFill>
                <a:latin typeface="Book Antiqua" pitchFamily="18" charset="0"/>
              </a:rPr>
              <a:t>урочистості, </a:t>
            </a:r>
            <a:r>
              <a:rPr lang="uk-UA" sz="2200" b="1" dirty="0">
                <a:solidFill>
                  <a:srgbClr val="C00000"/>
                </a:solidFill>
                <a:latin typeface="Book Antiqua" pitchFamily="18" charset="0"/>
              </a:rPr>
              <a:t>дні скорботи.</a:t>
            </a:r>
            <a:endParaRPr lang="ru-RU" sz="2200" b="1" dirty="0">
              <a:solidFill>
                <a:srgbClr val="C00000"/>
              </a:solidFill>
              <a:latin typeface="Book Antiqua" pitchFamily="18" charset="0"/>
            </a:endParaRPr>
          </a:p>
          <a:p>
            <a:r>
              <a:rPr lang="uk-UA" sz="2200" b="1" dirty="0" smtClean="0">
                <a:solidFill>
                  <a:srgbClr val="C00000"/>
                </a:solidFill>
                <a:latin typeface="Book Antiqua" pitchFamily="18" charset="0"/>
                <a:cs typeface="Times New Roman" pitchFamily="18" charset="0"/>
              </a:rPr>
              <a:t>    </a:t>
            </a:r>
            <a:endParaRPr lang="ru-RU" sz="2200" b="1" dirty="0">
              <a:solidFill>
                <a:srgbClr val="C00000"/>
              </a:solidFill>
              <a:latin typeface="Book Antiqua" pitchFamily="18" charset="0"/>
              <a:cs typeface="Times New Roman" pitchFamily="18" charset="0"/>
            </a:endParaRPr>
          </a:p>
        </p:txBody>
      </p:sp>
    </p:spTree>
    <p:extLst>
      <p:ext uri="{BB962C8B-B14F-4D97-AF65-F5344CB8AC3E}">
        <p14:creationId xmlns:p14="http://schemas.microsoft.com/office/powerpoint/2010/main" xmlns="" val="4141596424"/>
      </p:ext>
    </p:extLst>
  </p:cSld>
  <p:clrMapOvr>
    <a:masterClrMapping/>
  </p:clrMapOvr>
  <mc:AlternateContent xmlns:mc="http://schemas.openxmlformats.org/markup-compatibility/2006">
    <mc:Choice xmlns:p14="http://schemas.microsoft.com/office/powerpoint/2010/main" xmlns="" Requires="p14">
      <p:transition spd="slow" p14:dur="3000" advTm="36684">
        <p:pull/>
      </p:transition>
    </mc:Choice>
    <mc:Fallback>
      <p:transition spd="slow" advTm="36684">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4000" fill="hold"/>
                                        <p:tgtEl>
                                          <p:spTgt spid="2"/>
                                        </p:tgtEl>
                                        <p:attrNameLst>
                                          <p:attrName>ppt_w</p:attrName>
                                        </p:attrNameLst>
                                      </p:cBhvr>
                                      <p:tavLst>
                                        <p:tav tm="0">
                                          <p:val>
                                            <p:fltVal val="0"/>
                                          </p:val>
                                        </p:tav>
                                        <p:tav tm="100000">
                                          <p:val>
                                            <p:strVal val="#ppt_w"/>
                                          </p:val>
                                        </p:tav>
                                      </p:tavLst>
                                    </p:anim>
                                    <p:anim calcmode="lin" valueType="num">
                                      <p:cBhvr>
                                        <p:cTn id="8" dur="4000" fill="hold"/>
                                        <p:tgtEl>
                                          <p:spTgt spid="2"/>
                                        </p:tgtEl>
                                        <p:attrNameLst>
                                          <p:attrName>ppt_h</p:attrName>
                                        </p:attrNameLst>
                                      </p:cBhvr>
                                      <p:tavLst>
                                        <p:tav tm="0">
                                          <p:val>
                                            <p:fltVal val="0"/>
                                          </p:val>
                                        </p:tav>
                                        <p:tav tm="100000">
                                          <p:val>
                                            <p:strVal val="#ppt_h"/>
                                          </p:val>
                                        </p:tav>
                                      </p:tavLst>
                                    </p:anim>
                                    <p:animEffect transition="in" filter="fade">
                                      <p:cBhvr>
                                        <p:cTn id="9" dur="4000"/>
                                        <p:tgtEl>
                                          <p:spTgt spid="2"/>
                                        </p:tgtEl>
                                      </p:cBhvr>
                                    </p:animEffect>
                                  </p:childTnLst>
                                </p:cTn>
                              </p:par>
                              <p:par>
                                <p:cTn id="10" presetID="3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4200" decel="100000"/>
                                        <p:tgtEl>
                                          <p:spTgt spid="3"/>
                                        </p:tgtEl>
                                      </p:cBhvr>
                                    </p:animEffect>
                                    <p:anim calcmode="lin" valueType="num">
                                      <p:cBhvr>
                                        <p:cTn id="13" dur="4200" decel="100000" fill="hold"/>
                                        <p:tgtEl>
                                          <p:spTgt spid="3"/>
                                        </p:tgtEl>
                                        <p:attrNameLst>
                                          <p:attrName>style.rotation</p:attrName>
                                        </p:attrNameLst>
                                      </p:cBhvr>
                                      <p:tavLst>
                                        <p:tav tm="0">
                                          <p:val>
                                            <p:fltVal val="-90"/>
                                          </p:val>
                                        </p:tav>
                                        <p:tav tm="100000">
                                          <p:val>
                                            <p:fltVal val="0"/>
                                          </p:val>
                                        </p:tav>
                                      </p:tavLst>
                                    </p:anim>
                                    <p:anim calcmode="lin" valueType="num">
                                      <p:cBhvr>
                                        <p:cTn id="14" dur="4200" decel="100000" fill="hold"/>
                                        <p:tgtEl>
                                          <p:spTgt spid="3"/>
                                        </p:tgtEl>
                                        <p:attrNameLst>
                                          <p:attrName>ppt_x</p:attrName>
                                        </p:attrNameLst>
                                      </p:cBhvr>
                                      <p:tavLst>
                                        <p:tav tm="0">
                                          <p:val>
                                            <p:strVal val="#ppt_x+0.4"/>
                                          </p:val>
                                        </p:tav>
                                        <p:tav tm="100000">
                                          <p:val>
                                            <p:strVal val="#ppt_x-0.05"/>
                                          </p:val>
                                        </p:tav>
                                      </p:tavLst>
                                    </p:anim>
                                    <p:anim calcmode="lin" valueType="num">
                                      <p:cBhvr>
                                        <p:cTn id="15" dur="4200" decel="100000" fill="hold"/>
                                        <p:tgtEl>
                                          <p:spTgt spid="3"/>
                                        </p:tgtEl>
                                        <p:attrNameLst>
                                          <p:attrName>ppt_y</p:attrName>
                                        </p:attrNameLst>
                                      </p:cBhvr>
                                      <p:tavLst>
                                        <p:tav tm="0">
                                          <p:val>
                                            <p:strVal val="#ppt_y-0.4"/>
                                          </p:val>
                                        </p:tav>
                                        <p:tav tm="100000">
                                          <p:val>
                                            <p:strVal val="#ppt_y+0.1"/>
                                          </p:val>
                                        </p:tav>
                                      </p:tavLst>
                                    </p:anim>
                                    <p:anim calcmode="lin" valueType="num">
                                      <p:cBhvr>
                                        <p:cTn id="16" dur="1050" accel="100000" fill="hold">
                                          <p:stCondLst>
                                            <p:cond delay="4200"/>
                                          </p:stCondLst>
                                        </p:cTn>
                                        <p:tgtEl>
                                          <p:spTgt spid="3"/>
                                        </p:tgtEl>
                                        <p:attrNameLst>
                                          <p:attrName>ppt_x</p:attrName>
                                        </p:attrNameLst>
                                      </p:cBhvr>
                                      <p:tavLst>
                                        <p:tav tm="0">
                                          <p:val>
                                            <p:strVal val="#ppt_x-0.05"/>
                                          </p:val>
                                        </p:tav>
                                        <p:tav tm="100000">
                                          <p:val>
                                            <p:strVal val="#ppt_x"/>
                                          </p:val>
                                        </p:tav>
                                      </p:tavLst>
                                    </p:anim>
                                    <p:anim calcmode="lin" valueType="num">
                                      <p:cBhvr>
                                        <p:cTn id="17" dur="1050" accel="100000" fill="hold">
                                          <p:stCondLst>
                                            <p:cond delay="42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692696"/>
            <a:ext cx="4680520" cy="5324535"/>
          </a:xfrm>
          <a:prstGeom prst="rect">
            <a:avLst/>
          </a:prstGeom>
        </p:spPr>
        <p:txBody>
          <a:bodyPr wrap="square">
            <a:spAutoFit/>
          </a:bodyPr>
          <a:lstStyle/>
          <a:p>
            <a:r>
              <a:rPr lang="uk-UA" sz="2000" dirty="0" smtClean="0">
                <a:solidFill>
                  <a:schemeClr val="tx2"/>
                </a:solidFill>
                <a:latin typeface="Times New Roman" pitchFamily="18" charset="0"/>
                <a:cs typeface="Times New Roman" pitchFamily="18" charset="0"/>
              </a:rPr>
              <a:t>  </a:t>
            </a:r>
            <a:r>
              <a:rPr lang="uk-UA" sz="2000" b="1" dirty="0" smtClean="0">
                <a:solidFill>
                  <a:schemeClr val="tx2"/>
                </a:solidFill>
                <a:latin typeface="Times New Roman" pitchFamily="18" charset="0"/>
                <a:cs typeface="Times New Roman" pitchFamily="18" charset="0"/>
              </a:rPr>
              <a:t>З </a:t>
            </a:r>
            <a:r>
              <a:rPr lang="uk-UA" sz="2000" b="1" dirty="0">
                <a:solidFill>
                  <a:schemeClr val="tx2"/>
                </a:solidFill>
                <a:latin typeface="Times New Roman" pitchFamily="18" charset="0"/>
                <a:cs typeface="Times New Roman" pitchFamily="18" charset="0"/>
              </a:rPr>
              <a:t>давніх-давен у чарівну силу рушника виріли, як у доброго чародія, що вбереже від усякого лиха. Адже лиха людина не може володіти чарами добра. </a:t>
            </a:r>
            <a:r>
              <a:rPr lang="uk-UA" sz="2000" b="1" dirty="0" smtClean="0">
                <a:solidFill>
                  <a:schemeClr val="tx2"/>
                </a:solidFill>
                <a:latin typeface="Times New Roman" pitchFamily="18" charset="0"/>
                <a:cs typeface="Times New Roman" pitchFamily="18" charset="0"/>
              </a:rPr>
              <a:t>Рушники </a:t>
            </a:r>
            <a:r>
              <a:rPr lang="uk-UA" sz="2000" b="1" dirty="0">
                <a:solidFill>
                  <a:schemeClr val="tx2"/>
                </a:solidFill>
                <a:latin typeface="Times New Roman" pitchFamily="18" charset="0"/>
                <a:cs typeface="Times New Roman" pitchFamily="18" charset="0"/>
              </a:rPr>
              <a:t>можна читати так, як читають книги. Треба лише розумітися на орнаментах. </a:t>
            </a:r>
            <a:endParaRPr lang="ru-RU" sz="2000" b="1" dirty="0">
              <a:solidFill>
                <a:schemeClr val="tx2"/>
              </a:solidFill>
              <a:latin typeface="Times New Roman" pitchFamily="18" charset="0"/>
              <a:cs typeface="Times New Roman" pitchFamily="18" charset="0"/>
            </a:endParaRPr>
          </a:p>
          <a:p>
            <a:r>
              <a:rPr lang="uk-UA" sz="2000" b="1" dirty="0">
                <a:solidFill>
                  <a:schemeClr val="tx2"/>
                </a:solidFill>
                <a:latin typeface="Times New Roman" pitchFamily="18" charset="0"/>
                <a:cs typeface="Times New Roman" pitchFamily="18" charset="0"/>
              </a:rPr>
              <a:t>     На цих рушниках ми бачимо різноколірні смужечки. Вони чарівні. </a:t>
            </a:r>
            <a:endParaRPr lang="ru-RU" sz="2000" b="1" dirty="0">
              <a:solidFill>
                <a:schemeClr val="tx2"/>
              </a:solidFill>
              <a:latin typeface="Times New Roman" pitchFamily="18" charset="0"/>
              <a:cs typeface="Times New Roman" pitchFamily="18" charset="0"/>
            </a:endParaRPr>
          </a:p>
          <a:p>
            <a:r>
              <a:rPr lang="uk-UA" sz="2000" b="1" dirty="0">
                <a:solidFill>
                  <a:schemeClr val="bg2">
                    <a:lumMod val="50000"/>
                  </a:schemeClr>
                </a:solidFill>
                <a:latin typeface="Times New Roman" pitchFamily="18" charset="0"/>
                <a:cs typeface="Times New Roman" pitchFamily="18" charset="0"/>
              </a:rPr>
              <a:t>     </a:t>
            </a:r>
            <a:r>
              <a:rPr lang="uk-UA" sz="2000" b="1" dirty="0" smtClean="0">
                <a:solidFill>
                  <a:schemeClr val="bg2">
                    <a:lumMod val="50000"/>
                  </a:schemeClr>
                </a:solidFill>
                <a:latin typeface="Times New Roman" pitchFamily="18" charset="0"/>
                <a:cs typeface="Times New Roman" pitchFamily="18" charset="0"/>
              </a:rPr>
              <a:t>Червона - </a:t>
            </a:r>
            <a:r>
              <a:rPr lang="uk-UA" sz="2000" b="1" dirty="0" smtClean="0">
                <a:solidFill>
                  <a:schemeClr val="tx2"/>
                </a:solidFill>
                <a:latin typeface="Times New Roman" pitchFamily="18" charset="0"/>
                <a:cs typeface="Times New Roman" pitchFamily="18" charset="0"/>
              </a:rPr>
              <a:t>смужечка </a:t>
            </a:r>
            <a:r>
              <a:rPr lang="uk-UA" sz="2000" b="1" dirty="0">
                <a:solidFill>
                  <a:schemeClr val="tx2"/>
                </a:solidFill>
                <a:latin typeface="Times New Roman" pitchFamily="18" charset="0"/>
                <a:cs typeface="Times New Roman" pitchFamily="18" charset="0"/>
              </a:rPr>
              <a:t>означає: нехай подорожньому завжди світить ясне сонечко, нехай зігріють люди мандрівника і нагодують його. </a:t>
            </a:r>
            <a:endParaRPr lang="ru-RU" sz="2000" b="1" dirty="0">
              <a:solidFill>
                <a:schemeClr val="tx2"/>
              </a:solidFill>
              <a:latin typeface="Times New Roman" pitchFamily="18" charset="0"/>
              <a:cs typeface="Times New Roman" pitchFamily="18" charset="0"/>
            </a:endParaRPr>
          </a:p>
          <a:p>
            <a:r>
              <a:rPr lang="uk-UA" sz="2000" b="1" dirty="0" smtClean="0">
                <a:solidFill>
                  <a:schemeClr val="accent3">
                    <a:lumMod val="50000"/>
                  </a:schemeClr>
                </a:solidFill>
                <a:latin typeface="Times New Roman" pitchFamily="18" charset="0"/>
                <a:cs typeface="Times New Roman" pitchFamily="18" charset="0"/>
              </a:rPr>
              <a:t>    Коричнева</a:t>
            </a:r>
            <a:r>
              <a:rPr lang="uk-UA" sz="2000" b="1" dirty="0" smtClean="0">
                <a:solidFill>
                  <a:schemeClr val="tx2"/>
                </a:solidFill>
                <a:latin typeface="Times New Roman" pitchFamily="18" charset="0"/>
                <a:cs typeface="Times New Roman" pitchFamily="18" charset="0"/>
              </a:rPr>
              <a:t> </a:t>
            </a:r>
            <a:r>
              <a:rPr lang="uk-UA" sz="2000" b="1" dirty="0">
                <a:solidFill>
                  <a:schemeClr val="tx2"/>
                </a:solidFill>
                <a:latin typeface="Times New Roman" pitchFamily="18" charset="0"/>
                <a:cs typeface="Times New Roman" pitchFamily="18" charset="0"/>
              </a:rPr>
              <a:t>– щаслива дорога.</a:t>
            </a:r>
            <a:endParaRPr lang="ru-RU" sz="2000" b="1" dirty="0">
              <a:solidFill>
                <a:schemeClr val="tx2"/>
              </a:solidFill>
              <a:latin typeface="Times New Roman" pitchFamily="18" charset="0"/>
              <a:cs typeface="Times New Roman" pitchFamily="18" charset="0"/>
            </a:endParaRPr>
          </a:p>
          <a:p>
            <a:r>
              <a:rPr lang="uk-UA" sz="2000" b="1" dirty="0" smtClean="0">
                <a:solidFill>
                  <a:srgbClr val="006600"/>
                </a:solidFill>
                <a:latin typeface="Times New Roman" pitchFamily="18" charset="0"/>
                <a:cs typeface="Times New Roman" pitchFamily="18" charset="0"/>
              </a:rPr>
              <a:t>    Зелена </a:t>
            </a:r>
            <a:r>
              <a:rPr lang="uk-UA" sz="2000" b="1" dirty="0">
                <a:solidFill>
                  <a:srgbClr val="006600"/>
                </a:solidFill>
                <a:latin typeface="Times New Roman" pitchFamily="18" charset="0"/>
                <a:cs typeface="Times New Roman" pitchFamily="18" charset="0"/>
              </a:rPr>
              <a:t>– </a:t>
            </a:r>
            <a:r>
              <a:rPr lang="uk-UA" sz="2000" b="1" dirty="0">
                <a:solidFill>
                  <a:schemeClr val="tx2"/>
                </a:solidFill>
                <a:latin typeface="Times New Roman" pitchFamily="18" charset="0"/>
                <a:cs typeface="Times New Roman" pitchFamily="18" charset="0"/>
              </a:rPr>
              <a:t>зустріч із добрими людьми.</a:t>
            </a:r>
            <a:endParaRPr lang="ru-RU" sz="2000" b="1" dirty="0">
              <a:solidFill>
                <a:schemeClr val="tx2"/>
              </a:solidFill>
              <a:latin typeface="Times New Roman" pitchFamily="18" charset="0"/>
              <a:cs typeface="Times New Roman" pitchFamily="18" charset="0"/>
            </a:endParaRPr>
          </a:p>
          <a:p>
            <a:r>
              <a:rPr lang="uk-UA" sz="2000" b="1" dirty="0" smtClean="0">
                <a:solidFill>
                  <a:srgbClr val="002060"/>
                </a:solidFill>
                <a:latin typeface="Times New Roman" pitchFamily="18" charset="0"/>
                <a:cs typeface="Times New Roman" pitchFamily="18" charset="0"/>
              </a:rPr>
              <a:t>    Синя </a:t>
            </a:r>
            <a:r>
              <a:rPr lang="uk-UA" sz="2000" b="1" dirty="0">
                <a:solidFill>
                  <a:schemeClr val="tx2"/>
                </a:solidFill>
                <a:latin typeface="Times New Roman" pitchFamily="18" charset="0"/>
                <a:cs typeface="Times New Roman" pitchFamily="18" charset="0"/>
              </a:rPr>
              <a:t>– блакитне небо.</a:t>
            </a:r>
            <a:endParaRPr lang="ru-RU" sz="2000" b="1" dirty="0">
              <a:solidFill>
                <a:schemeClr val="tx2"/>
              </a:solidFill>
              <a:latin typeface="Times New Roman" pitchFamily="18" charset="0"/>
              <a:cs typeface="Times New Roman" pitchFamily="18" charset="0"/>
            </a:endParaRPr>
          </a:p>
          <a:p>
            <a:r>
              <a:rPr lang="uk-UA" sz="2000" b="1" dirty="0" smtClean="0">
                <a:solidFill>
                  <a:srgbClr val="CC9900"/>
                </a:solidFill>
                <a:latin typeface="Times New Roman" pitchFamily="18" charset="0"/>
                <a:cs typeface="Times New Roman" pitchFamily="18" charset="0"/>
              </a:rPr>
              <a:t>    Жовта</a:t>
            </a:r>
            <a:r>
              <a:rPr lang="uk-UA" sz="2000" b="1" dirty="0" smtClean="0">
                <a:solidFill>
                  <a:schemeClr val="tx2"/>
                </a:solidFill>
                <a:latin typeface="Times New Roman" pitchFamily="18" charset="0"/>
                <a:cs typeface="Times New Roman" pitchFamily="18" charset="0"/>
              </a:rPr>
              <a:t> </a:t>
            </a:r>
            <a:r>
              <a:rPr lang="uk-UA" sz="2000" b="1" dirty="0">
                <a:solidFill>
                  <a:schemeClr val="tx2"/>
                </a:solidFill>
                <a:latin typeface="Times New Roman" pitchFamily="18" charset="0"/>
                <a:cs typeface="Times New Roman" pitchFamily="18" charset="0"/>
              </a:rPr>
              <a:t>– символ здоров</a:t>
            </a:r>
            <a:r>
              <a:rPr lang="ru-RU" sz="2000" b="1" dirty="0">
                <a:solidFill>
                  <a:schemeClr val="tx2"/>
                </a:solidFill>
                <a:latin typeface="Times New Roman" pitchFamily="18" charset="0"/>
                <a:cs typeface="Times New Roman" pitchFamily="18" charset="0"/>
              </a:rPr>
              <a:t>’</a:t>
            </a:r>
            <a:r>
              <a:rPr lang="uk-UA" sz="2000" b="1" dirty="0">
                <a:solidFill>
                  <a:schemeClr val="tx2"/>
                </a:solidFill>
                <a:latin typeface="Times New Roman" pitchFamily="18" charset="0"/>
                <a:cs typeface="Times New Roman" pitchFamily="18" charset="0"/>
              </a:rPr>
              <a:t>я і успіху. </a:t>
            </a:r>
            <a:r>
              <a:rPr lang="uk-UA" sz="2000" b="1" dirty="0" smtClean="0">
                <a:solidFill>
                  <a:schemeClr val="tx2"/>
                </a:solidFill>
                <a:latin typeface="Times New Roman" pitchFamily="18" charset="0"/>
                <a:cs typeface="Times New Roman" pitchFamily="18" charset="0"/>
              </a:rPr>
              <a:t>   </a:t>
            </a:r>
            <a:endParaRPr lang="ru-RU" sz="2000" b="1" dirty="0">
              <a:solidFill>
                <a:schemeClr val="tx2"/>
              </a:solidFill>
              <a:latin typeface="Times New Roman" pitchFamily="18" charset="0"/>
              <a:cs typeface="Times New Roman" pitchFamily="18" charset="0"/>
            </a:endParaRPr>
          </a:p>
        </p:txBody>
      </p:sp>
      <p:pic>
        <p:nvPicPr>
          <p:cNvPr id="4098" name="Picture 2" descr="C:\Users\Admin\Desktop\Ткацтво\Музей\Музей фото\Фото 1.jpg"/>
          <p:cNvPicPr>
            <a:picLocks noChangeAspect="1" noChangeArrowheads="1"/>
          </p:cNvPicPr>
          <p:nvPr/>
        </p:nvPicPr>
        <p:blipFill rotWithShape="1">
          <a:blip r:embed="rId3" cstate="email">
            <a:extLst>
              <a:ext uri="{BEBA8EAE-BF5A-486C-A8C5-ECC9F3942E4B}">
                <a14:imgProps xmlns:a14="http://schemas.microsoft.com/office/drawing/2010/main" xmlns="">
                  <a14:imgLayer r:embed="rId4">
                    <a14:imgEffect>
                      <a14:brightnessContrast contrast="20000"/>
                    </a14:imgEffect>
                  </a14:imgLayer>
                </a14:imgProps>
              </a:ext>
              <a:ext uri="{28A0092B-C50C-407E-A947-70E740481C1C}">
                <a14:useLocalDpi xmlns:a14="http://schemas.microsoft.com/office/drawing/2010/main" xmlns="" val="0"/>
              </a:ext>
            </a:extLst>
          </a:blip>
          <a:srcRect/>
          <a:stretch/>
        </p:blipFill>
        <p:spPr bwMode="auto">
          <a:xfrm>
            <a:off x="4932040" y="1196752"/>
            <a:ext cx="3999689" cy="41764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578886219"/>
      </p:ext>
    </p:extLst>
  </p:cSld>
  <p:clrMapOvr>
    <a:masterClrMapping/>
  </p:clrMapOvr>
  <mc:AlternateContent xmlns:mc="http://schemas.openxmlformats.org/markup-compatibility/2006">
    <mc:Choice xmlns:p14="http://schemas.microsoft.com/office/powerpoint/2010/main" xmlns="" Requires="p14">
      <p:transition spd="slow" p14:dur="3000" advTm="53667">
        <p:pull/>
      </p:transition>
    </mc:Choice>
    <mc:Fallback>
      <p:transition spd="slow" advTm="53667">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4000"/>
                                        <p:tgtEl>
                                          <p:spTgt spid="2">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4000"/>
                                        <p:tgtEl>
                                          <p:spTgt spid="2">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4000"/>
                                        <p:tgtEl>
                                          <p:spTgt spid="2">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4000"/>
                                        <p:tgtEl>
                                          <p:spTgt spid="2">
                                            <p:txEl>
                                              <p:pRg st="3" end="3"/>
                                            </p:txEl>
                                          </p:spTgt>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4000"/>
                                        <p:tgtEl>
                                          <p:spTgt spid="2">
                                            <p:txEl>
                                              <p:pRg st="4" end="4"/>
                                            </p:txEl>
                                          </p:spTgt>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4000"/>
                                        <p:tgtEl>
                                          <p:spTgt spid="2">
                                            <p:txEl>
                                              <p:pRg st="5" end="5"/>
                                            </p:txEl>
                                          </p:spTgt>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heel(1)">
                                      <p:cBhvr>
                                        <p:cTn id="25" dur="4000"/>
                                        <p:tgtEl>
                                          <p:spTgt spid="2">
                                            <p:txEl>
                                              <p:pRg st="6" end="6"/>
                                            </p:txEl>
                                          </p:spTgt>
                                        </p:tgtEl>
                                      </p:cBhvr>
                                    </p:animEffect>
                                  </p:childTnLst>
                                </p:cTn>
                              </p:par>
                              <p:par>
                                <p:cTn id="26" presetID="52" presetClass="entr" presetSubtype="0" fill="hold" nodeType="withEffect">
                                  <p:stCondLst>
                                    <p:cond delay="0"/>
                                  </p:stCondLst>
                                  <p:childTnLst>
                                    <p:set>
                                      <p:cBhvr>
                                        <p:cTn id="27" dur="1" fill="hold">
                                          <p:stCondLst>
                                            <p:cond delay="0"/>
                                          </p:stCondLst>
                                        </p:cTn>
                                        <p:tgtEl>
                                          <p:spTgt spid="4098"/>
                                        </p:tgtEl>
                                        <p:attrNameLst>
                                          <p:attrName>style.visibility</p:attrName>
                                        </p:attrNameLst>
                                      </p:cBhvr>
                                      <p:to>
                                        <p:strVal val="visible"/>
                                      </p:to>
                                    </p:set>
                                    <p:animScale>
                                      <p:cBhvr>
                                        <p:cTn id="28" dur="4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4000" decel="50000" fill="hold">
                                          <p:stCondLst>
                                            <p:cond delay="0"/>
                                          </p:stCondLst>
                                        </p:cTn>
                                        <p:tgtEl>
                                          <p:spTgt spid="4098"/>
                                        </p:tgtEl>
                                        <p:attrNameLst>
                                          <p:attrName>ppt_x</p:attrName>
                                          <p:attrName>ppt_y</p:attrName>
                                        </p:attrNameLst>
                                      </p:cBhvr>
                                    </p:animMotion>
                                    <p:animEffect transition="in" filter="fade">
                                      <p:cBhvr>
                                        <p:cTn id="30" dur="4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266" y="7450"/>
            <a:ext cx="8632917" cy="3170099"/>
          </a:xfrm>
          <a:prstGeom prst="rect">
            <a:avLst/>
          </a:prstGeom>
        </p:spPr>
        <p:txBody>
          <a:bodyPr wrap="square">
            <a:spAutoFit/>
          </a:bodyPr>
          <a:lstStyle/>
          <a:p>
            <a:r>
              <a:rPr lang="uk-UA" sz="2000" b="1" dirty="0" smtClean="0">
                <a:solidFill>
                  <a:srgbClr val="006600"/>
                </a:solidFill>
                <a:latin typeface="Times New Roman" pitchFamily="18" charset="0"/>
                <a:cs typeface="Times New Roman" pitchFamily="18" charset="0"/>
              </a:rPr>
              <a:t>      Виставка </a:t>
            </a:r>
            <a:r>
              <a:rPr lang="uk-UA" sz="2000" b="1" dirty="0">
                <a:solidFill>
                  <a:srgbClr val="006600"/>
                </a:solidFill>
                <a:latin typeface="Times New Roman" pitchFamily="18" charset="0"/>
                <a:cs typeface="Times New Roman" pitchFamily="18" charset="0"/>
              </a:rPr>
              <a:t>називається «Від минулого до сучасного». Сучасною майстринею нашого села є Логощук Галина </a:t>
            </a:r>
            <a:r>
              <a:rPr lang="uk-UA" sz="2000" b="1" dirty="0" smtClean="0">
                <a:solidFill>
                  <a:srgbClr val="006600"/>
                </a:solidFill>
                <a:latin typeface="Times New Roman" pitchFamily="18" charset="0"/>
                <a:cs typeface="Times New Roman" pitchFamily="18" charset="0"/>
              </a:rPr>
              <a:t>Володимирівна, </a:t>
            </a:r>
            <a:r>
              <a:rPr lang="uk-UA" sz="2000" b="1" dirty="0">
                <a:solidFill>
                  <a:srgbClr val="006600"/>
                </a:solidFill>
                <a:latin typeface="Times New Roman" pitchFamily="18" charset="0"/>
                <a:cs typeface="Times New Roman" pitchFamily="18" charset="0"/>
              </a:rPr>
              <a:t>яка допомагала у створенні експозиції і надала музею сучасного забарвлення.</a:t>
            </a:r>
            <a:endParaRPr lang="ru-RU" sz="2000" b="1" dirty="0">
              <a:solidFill>
                <a:srgbClr val="006600"/>
              </a:solidFill>
              <a:latin typeface="Times New Roman" pitchFamily="18" charset="0"/>
              <a:cs typeface="Times New Roman" pitchFamily="18" charset="0"/>
            </a:endParaRPr>
          </a:p>
          <a:p>
            <a:r>
              <a:rPr lang="uk-UA" sz="2000" b="1" dirty="0" smtClean="0">
                <a:solidFill>
                  <a:srgbClr val="006600"/>
                </a:solidFill>
                <a:latin typeface="Times New Roman" pitchFamily="18" charset="0"/>
                <a:cs typeface="Times New Roman" pitchFamily="18" charset="0"/>
              </a:rPr>
              <a:t>       Її </a:t>
            </a:r>
            <a:r>
              <a:rPr lang="uk-UA" sz="2000" b="1" dirty="0">
                <a:solidFill>
                  <a:srgbClr val="006600"/>
                </a:solidFill>
                <a:latin typeface="Times New Roman" pitchFamily="18" charset="0"/>
                <a:cs typeface="Times New Roman" pitchFamily="18" charset="0"/>
              </a:rPr>
              <a:t>виставка під назвою «У вільну хвилину, у вільну годину, люблять майструвати мати та дитина», містить не тільки її роботи, а й роботи її доньки Марії. У виставці налічується понад 20 виробів ручного ткацтва та вишивки Галини, а також 19 робіт її доньки, серед яких можна побачити картини пензлем, картини із соломи, вироби із бісеру, орігами, та вишивка стрічками. </a:t>
            </a:r>
            <a:endParaRPr lang="ru-RU" sz="2000" b="1" dirty="0">
              <a:solidFill>
                <a:srgbClr val="006600"/>
              </a:solidFill>
              <a:latin typeface="Times New Roman" pitchFamily="18" charset="0"/>
              <a:cs typeface="Times New Roman" pitchFamily="18" charset="0"/>
            </a:endParaRPr>
          </a:p>
        </p:txBody>
      </p:sp>
      <p:pic>
        <p:nvPicPr>
          <p:cNvPr id="5122" name="Picture 2" descr="100_4107"/>
          <p:cNvPicPr>
            <a:picLocks noChangeAspect="1" noChangeArrowheads="1"/>
          </p:cNvPicPr>
          <p:nvPr/>
        </p:nvPicPr>
        <p:blipFill rotWithShape="1">
          <a:blip r:embed="rId2" cstate="email">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a:stretch/>
        </p:blipFill>
        <p:spPr bwMode="auto">
          <a:xfrm>
            <a:off x="335878" y="3356992"/>
            <a:ext cx="3992935" cy="30113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4388470" y="3645024"/>
            <a:ext cx="4572000" cy="1631216"/>
          </a:xfrm>
          <a:prstGeom prst="rect">
            <a:avLst/>
          </a:prstGeom>
        </p:spPr>
        <p:txBody>
          <a:bodyPr>
            <a:spAutoFit/>
          </a:bodyPr>
          <a:lstStyle/>
          <a:p>
            <a:r>
              <a:rPr lang="uk-UA" b="1" dirty="0">
                <a:solidFill>
                  <a:srgbClr val="006600"/>
                </a:solidFill>
                <a:latin typeface="Times New Roman" pitchFamily="18" charset="0"/>
                <a:cs typeface="Times New Roman" pitchFamily="18" charset="0"/>
              </a:rPr>
              <a:t> </a:t>
            </a:r>
            <a:r>
              <a:rPr lang="uk-UA" b="1" dirty="0" smtClean="0">
                <a:solidFill>
                  <a:srgbClr val="006600"/>
                </a:solidFill>
                <a:latin typeface="Times New Roman" pitchFamily="18" charset="0"/>
                <a:cs typeface="Times New Roman" pitchFamily="18" charset="0"/>
              </a:rPr>
              <a:t>   </a:t>
            </a:r>
            <a:r>
              <a:rPr lang="uk-UA" sz="2000" b="1" dirty="0" smtClean="0">
                <a:solidFill>
                  <a:srgbClr val="006600"/>
                </a:solidFill>
                <a:latin typeface="Times New Roman" pitchFamily="18" charset="0"/>
                <a:cs typeface="Times New Roman" pitchFamily="18" charset="0"/>
              </a:rPr>
              <a:t>2 </a:t>
            </a:r>
            <a:r>
              <a:rPr lang="uk-UA" sz="2000" b="1" dirty="0">
                <a:solidFill>
                  <a:srgbClr val="006600"/>
                </a:solidFill>
                <a:latin typeface="Times New Roman" pitchFamily="18" charset="0"/>
                <a:cs typeface="Times New Roman" pitchFamily="18" charset="0"/>
              </a:rPr>
              <a:t>серпня було організовано презентацію етнографічно-музейної експозиції в якій взяла участь майстриня села Логощук Галина та її </a:t>
            </a:r>
            <a:r>
              <a:rPr lang="uk-UA" sz="2000" b="1" dirty="0" smtClean="0">
                <a:solidFill>
                  <a:srgbClr val="006600"/>
                </a:solidFill>
                <a:latin typeface="Times New Roman" pitchFamily="18" charset="0"/>
                <a:cs typeface="Times New Roman" pitchFamily="18" charset="0"/>
              </a:rPr>
              <a:t>доньки – Наталія та Марія. </a:t>
            </a:r>
            <a:endParaRPr lang="ru-RU" sz="2000" dirty="0"/>
          </a:p>
        </p:txBody>
      </p:sp>
    </p:spTree>
    <p:extLst>
      <p:ext uri="{BB962C8B-B14F-4D97-AF65-F5344CB8AC3E}">
        <p14:creationId xmlns:p14="http://schemas.microsoft.com/office/powerpoint/2010/main" xmlns="" val="2658394047"/>
      </p:ext>
    </p:extLst>
  </p:cSld>
  <p:clrMapOvr>
    <a:masterClrMapping/>
  </p:clrMapOvr>
  <mc:AlternateContent xmlns:mc="http://schemas.openxmlformats.org/markup-compatibility/2006">
    <mc:Choice xmlns:p14="http://schemas.microsoft.com/office/powerpoint/2010/main" xmlns="" Requires="p14">
      <p:transition spd="slow" p14:dur="3000" advTm="64429">
        <p:pull/>
      </p:transition>
    </mc:Choice>
    <mc:Fallback>
      <p:transition spd="slow" advTm="64429">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4250"/>
                                        <p:tgtEl>
                                          <p:spTgt spid="2">
                                            <p:txEl>
                                              <p:pRg st="0" end="0"/>
                                            </p:txEl>
                                          </p:spTgt>
                                        </p:tgtEl>
                                      </p:cBhvr>
                                    </p:animEffect>
                                    <p:anim calcmode="lin" valueType="num">
                                      <p:cBhvr>
                                        <p:cTn id="8" dur="42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3825"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425" accel="100000" fill="hold">
                                          <p:stCondLst>
                                            <p:cond delay="3825"/>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4250"/>
                                        <p:tgtEl>
                                          <p:spTgt spid="2">
                                            <p:txEl>
                                              <p:pRg st="1" end="1"/>
                                            </p:txEl>
                                          </p:spTgt>
                                        </p:tgtEl>
                                      </p:cBhvr>
                                    </p:animEffect>
                                    <p:anim calcmode="lin" valueType="num">
                                      <p:cBhvr>
                                        <p:cTn id="14" dur="42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3825"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6" dur="425" accel="100000" fill="hold">
                                          <p:stCondLst>
                                            <p:cond delay="3825"/>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par>
                          <p:cTn id="17" fill="hold">
                            <p:stCondLst>
                              <p:cond delay="4250"/>
                            </p:stCondLst>
                            <p:childTnLst>
                              <p:par>
                                <p:cTn id="18" presetID="35" presetClass="entr" presetSubtype="0" fill="hold" nodeType="after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fade">
                                      <p:cBhvr>
                                        <p:cTn id="20" dur="3500"/>
                                        <p:tgtEl>
                                          <p:spTgt spid="5122"/>
                                        </p:tgtEl>
                                      </p:cBhvr>
                                    </p:animEffect>
                                    <p:anim calcmode="lin" valueType="num">
                                      <p:cBhvr>
                                        <p:cTn id="21" dur="3500" fill="hold"/>
                                        <p:tgtEl>
                                          <p:spTgt spid="5122"/>
                                        </p:tgtEl>
                                        <p:attrNameLst>
                                          <p:attrName>style.rotation</p:attrName>
                                        </p:attrNameLst>
                                      </p:cBhvr>
                                      <p:tavLst>
                                        <p:tav tm="0">
                                          <p:val>
                                            <p:fltVal val="720"/>
                                          </p:val>
                                        </p:tav>
                                        <p:tav tm="100000">
                                          <p:val>
                                            <p:fltVal val="0"/>
                                          </p:val>
                                        </p:tav>
                                      </p:tavLst>
                                    </p:anim>
                                    <p:anim calcmode="lin" valueType="num">
                                      <p:cBhvr>
                                        <p:cTn id="22" dur="3500" fill="hold"/>
                                        <p:tgtEl>
                                          <p:spTgt spid="5122"/>
                                        </p:tgtEl>
                                        <p:attrNameLst>
                                          <p:attrName>ppt_h</p:attrName>
                                        </p:attrNameLst>
                                      </p:cBhvr>
                                      <p:tavLst>
                                        <p:tav tm="0">
                                          <p:val>
                                            <p:fltVal val="0"/>
                                          </p:val>
                                        </p:tav>
                                        <p:tav tm="100000">
                                          <p:val>
                                            <p:strVal val="#ppt_h"/>
                                          </p:val>
                                        </p:tav>
                                      </p:tavLst>
                                    </p:anim>
                                    <p:anim calcmode="lin" valueType="num">
                                      <p:cBhvr>
                                        <p:cTn id="23" dur="3500" fill="hold"/>
                                        <p:tgtEl>
                                          <p:spTgt spid="5122"/>
                                        </p:tgtEl>
                                        <p:attrNameLst>
                                          <p:attrName>ppt_w</p:attrName>
                                        </p:attrNameLst>
                                      </p:cBhvr>
                                      <p:tavLst>
                                        <p:tav tm="0">
                                          <p:val>
                                            <p:fltVal val="0"/>
                                          </p:val>
                                        </p:tav>
                                        <p:tav tm="100000">
                                          <p:val>
                                            <p:strVal val="#ppt_w"/>
                                          </p:val>
                                        </p:tav>
                                      </p:tavLst>
                                    </p:anim>
                                  </p:childTnLst>
                                </p:cTn>
                              </p:par>
                            </p:childTnLst>
                          </p:cTn>
                        </p:par>
                        <p:par>
                          <p:cTn id="24" fill="hold">
                            <p:stCondLst>
                              <p:cond delay="7750"/>
                            </p:stCondLst>
                            <p:childTnLst>
                              <p:par>
                                <p:cTn id="25" presetID="26"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1160">
                                          <p:stCondLst>
                                            <p:cond delay="0"/>
                                          </p:stCondLst>
                                        </p:cTn>
                                        <p:tgtEl>
                                          <p:spTgt spid="3"/>
                                        </p:tgtEl>
                                      </p:cBhvr>
                                    </p:animEffect>
                                    <p:anim calcmode="lin" valueType="num">
                                      <p:cBhvr>
                                        <p:cTn id="28" dur="3644"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9" dur="132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0" dur="1328" tmFilter="0, 0; 0.125,0.2665; 0.25,0.4; 0.375,0.465; 0.5,0.5;  0.625,0.535; 0.75,0.6; 0.875,0.7335; 1,1">
                                          <p:stCondLst>
                                            <p:cond delay="1328"/>
                                          </p:stCondLst>
                                        </p:cTn>
                                        <p:tgtEl>
                                          <p:spTgt spid="3"/>
                                        </p:tgtEl>
                                        <p:attrNameLst>
                                          <p:attrName>ppt_y</p:attrName>
                                        </p:attrNameLst>
                                      </p:cBhvr>
                                      <p:tavLst>
                                        <p:tav tm="0" fmla="#ppt_y-sin(pi*$)/9">
                                          <p:val>
                                            <p:fltVal val="0"/>
                                          </p:val>
                                        </p:tav>
                                        <p:tav tm="100000">
                                          <p:val>
                                            <p:fltVal val="1"/>
                                          </p:val>
                                        </p:tav>
                                      </p:tavLst>
                                    </p:anim>
                                    <p:anim calcmode="lin" valueType="num">
                                      <p:cBhvr>
                                        <p:cTn id="31" dur="664" tmFilter="0, 0; 0.125,0.2665; 0.25,0.4; 0.375,0.465; 0.5,0.5;  0.625,0.535; 0.75,0.6; 0.875,0.7335; 1,1">
                                          <p:stCondLst>
                                            <p:cond delay="2648"/>
                                          </p:stCondLst>
                                        </p:cTn>
                                        <p:tgtEl>
                                          <p:spTgt spid="3"/>
                                        </p:tgtEl>
                                        <p:attrNameLst>
                                          <p:attrName>ppt_y</p:attrName>
                                        </p:attrNameLst>
                                      </p:cBhvr>
                                      <p:tavLst>
                                        <p:tav tm="0" fmla="#ppt_y-sin(pi*$)/27">
                                          <p:val>
                                            <p:fltVal val="0"/>
                                          </p:val>
                                        </p:tav>
                                        <p:tav tm="100000">
                                          <p:val>
                                            <p:fltVal val="1"/>
                                          </p:val>
                                        </p:tav>
                                      </p:tavLst>
                                    </p:anim>
                                    <p:anim calcmode="lin" valueType="num">
                                      <p:cBhvr>
                                        <p:cTn id="32" dur="328" tmFilter="0, 0; 0.125,0.2665; 0.25,0.4; 0.375,0.465; 0.5,0.5;  0.625,0.535; 0.75,0.6; 0.875,0.7335; 1,1">
                                          <p:stCondLst>
                                            <p:cond delay="3312"/>
                                          </p:stCondLst>
                                        </p:cTn>
                                        <p:tgtEl>
                                          <p:spTgt spid="3"/>
                                        </p:tgtEl>
                                        <p:attrNameLst>
                                          <p:attrName>ppt_y</p:attrName>
                                        </p:attrNameLst>
                                      </p:cBhvr>
                                      <p:tavLst>
                                        <p:tav tm="0" fmla="#ppt_y-sin(pi*$)/81">
                                          <p:val>
                                            <p:fltVal val="0"/>
                                          </p:val>
                                        </p:tav>
                                        <p:tav tm="100000">
                                          <p:val>
                                            <p:fltVal val="1"/>
                                          </p:val>
                                        </p:tav>
                                      </p:tavLst>
                                    </p:anim>
                                    <p:animScale>
                                      <p:cBhvr>
                                        <p:cTn id="33" dur="52">
                                          <p:stCondLst>
                                            <p:cond delay="1300"/>
                                          </p:stCondLst>
                                        </p:cTn>
                                        <p:tgtEl>
                                          <p:spTgt spid="3"/>
                                        </p:tgtEl>
                                      </p:cBhvr>
                                      <p:to x="100000" y="60000"/>
                                    </p:animScale>
                                    <p:animScale>
                                      <p:cBhvr>
                                        <p:cTn id="34" dur="332" decel="50000">
                                          <p:stCondLst>
                                            <p:cond delay="1352"/>
                                          </p:stCondLst>
                                        </p:cTn>
                                        <p:tgtEl>
                                          <p:spTgt spid="3"/>
                                        </p:tgtEl>
                                      </p:cBhvr>
                                      <p:to x="100000" y="100000"/>
                                    </p:animScale>
                                    <p:animScale>
                                      <p:cBhvr>
                                        <p:cTn id="35" dur="52">
                                          <p:stCondLst>
                                            <p:cond delay="2624"/>
                                          </p:stCondLst>
                                        </p:cTn>
                                        <p:tgtEl>
                                          <p:spTgt spid="3"/>
                                        </p:tgtEl>
                                      </p:cBhvr>
                                      <p:to x="100000" y="80000"/>
                                    </p:animScale>
                                    <p:animScale>
                                      <p:cBhvr>
                                        <p:cTn id="36" dur="332" decel="50000">
                                          <p:stCondLst>
                                            <p:cond delay="2676"/>
                                          </p:stCondLst>
                                        </p:cTn>
                                        <p:tgtEl>
                                          <p:spTgt spid="3"/>
                                        </p:tgtEl>
                                      </p:cBhvr>
                                      <p:to x="100000" y="100000"/>
                                    </p:animScale>
                                    <p:animScale>
                                      <p:cBhvr>
                                        <p:cTn id="37" dur="52">
                                          <p:stCondLst>
                                            <p:cond delay="3284"/>
                                          </p:stCondLst>
                                        </p:cTn>
                                        <p:tgtEl>
                                          <p:spTgt spid="3"/>
                                        </p:tgtEl>
                                      </p:cBhvr>
                                      <p:to x="100000" y="90000"/>
                                    </p:animScale>
                                    <p:animScale>
                                      <p:cBhvr>
                                        <p:cTn id="38" dur="332" decel="50000">
                                          <p:stCondLst>
                                            <p:cond delay="3336"/>
                                          </p:stCondLst>
                                        </p:cTn>
                                        <p:tgtEl>
                                          <p:spTgt spid="3"/>
                                        </p:tgtEl>
                                      </p:cBhvr>
                                      <p:to x="100000" y="100000"/>
                                    </p:animScale>
                                    <p:animScale>
                                      <p:cBhvr>
                                        <p:cTn id="39" dur="52">
                                          <p:stCondLst>
                                            <p:cond delay="3616"/>
                                          </p:stCondLst>
                                        </p:cTn>
                                        <p:tgtEl>
                                          <p:spTgt spid="3"/>
                                        </p:tgtEl>
                                      </p:cBhvr>
                                      <p:to x="100000" y="95000"/>
                                    </p:animScale>
                                    <p:animScale>
                                      <p:cBhvr>
                                        <p:cTn id="40" dur="332" decel="50000">
                                          <p:stCondLst>
                                            <p:cond delay="3668"/>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978694"/>
            <a:ext cx="4572000" cy="4493538"/>
          </a:xfrm>
          <a:prstGeom prst="rect">
            <a:avLst/>
          </a:prstGeom>
          <a:scene3d>
            <a:camera prst="orthographicFront"/>
            <a:lightRig rig="threePt" dir="t"/>
          </a:scene3d>
          <a:sp3d>
            <a:bevelT/>
          </a:sp3d>
        </p:spPr>
        <p:txBody>
          <a:bodyPr>
            <a:spAutoFit/>
          </a:bodyPr>
          <a:lstStyle/>
          <a:p>
            <a:r>
              <a:rPr lang="uk-UA" sz="2200" b="1" dirty="0" smtClean="0">
                <a:solidFill>
                  <a:srgbClr val="7030A0"/>
                </a:solidFill>
                <a:latin typeface="Book Antiqua" pitchFamily="18" charset="0"/>
              </a:rPr>
              <a:t>    Зараз </a:t>
            </a:r>
            <a:r>
              <a:rPr lang="uk-UA" sz="2200" b="1" dirty="0">
                <a:solidFill>
                  <a:srgbClr val="7030A0"/>
                </a:solidFill>
                <a:latin typeface="Book Antiqua" pitchFamily="18" charset="0"/>
              </a:rPr>
              <a:t>у своєму творчому доробку Галина </a:t>
            </a:r>
            <a:r>
              <a:rPr lang="uk-UA" sz="2200" b="1" dirty="0" smtClean="0">
                <a:solidFill>
                  <a:srgbClr val="7030A0"/>
                </a:solidFill>
                <a:latin typeface="Book Antiqua" pitchFamily="18" charset="0"/>
              </a:rPr>
              <a:t>Володимирівна </a:t>
            </a:r>
            <a:r>
              <a:rPr lang="uk-UA" sz="2200" b="1" dirty="0">
                <a:solidFill>
                  <a:srgbClr val="7030A0"/>
                </a:solidFill>
                <a:latin typeface="Book Antiqua" pitchFamily="18" charset="0"/>
              </a:rPr>
              <a:t>має біля 20 вишитих картин, та вже виткано до 500 метрів полотна</a:t>
            </a:r>
            <a:r>
              <a:rPr lang="uk-UA" sz="2200" b="1" dirty="0" smtClean="0">
                <a:solidFill>
                  <a:srgbClr val="7030A0"/>
                </a:solidFill>
                <a:latin typeface="Book Antiqua" pitchFamily="18" charset="0"/>
              </a:rPr>
              <a:t>.</a:t>
            </a:r>
          </a:p>
          <a:p>
            <a:r>
              <a:rPr lang="uk-UA" sz="2200" b="1" dirty="0" smtClean="0">
                <a:solidFill>
                  <a:srgbClr val="7030A0"/>
                </a:solidFill>
                <a:latin typeface="Book Antiqua" pitchFamily="18" charset="0"/>
              </a:rPr>
              <a:t>    Рушники </a:t>
            </a:r>
            <a:r>
              <a:rPr lang="uk-UA" sz="2200" b="1" dirty="0">
                <a:solidFill>
                  <a:srgbClr val="7030A0"/>
                </a:solidFill>
                <a:latin typeface="Book Antiqua" pitchFamily="18" charset="0"/>
              </a:rPr>
              <a:t>пані Галини розлетілися по Україні, та далеко за її межами: Канаді, Німеччині, Японії. Вона вміє вдало підібрати кольори, а скільки тепла, любові, терпіння вона вкладає у свою працю. </a:t>
            </a:r>
            <a:endParaRPr lang="ru-RU" sz="2200" b="1" dirty="0">
              <a:solidFill>
                <a:srgbClr val="7030A0"/>
              </a:solidFill>
              <a:latin typeface="Book Antiqua" pitchFamily="18" charset="0"/>
            </a:endParaRPr>
          </a:p>
        </p:txBody>
      </p:sp>
      <p:pic>
        <p:nvPicPr>
          <p:cNvPr id="6146" name="Picture 2"/>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5202012" y="992377"/>
            <a:ext cx="3546452" cy="4742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2Left"/>
            <a:lightRig rig="threePt" dir="t"/>
          </a:scene3d>
        </p:spPr>
      </p:pic>
    </p:spTree>
    <p:extLst>
      <p:ext uri="{BB962C8B-B14F-4D97-AF65-F5344CB8AC3E}">
        <p14:creationId xmlns:p14="http://schemas.microsoft.com/office/powerpoint/2010/main" xmlns="" val="2870281591"/>
      </p:ext>
    </p:extLst>
  </p:cSld>
  <p:clrMapOvr>
    <a:masterClrMapping/>
  </p:clrMapOvr>
  <mc:AlternateContent xmlns:mc="http://schemas.openxmlformats.org/markup-compatibility/2006">
    <mc:Choice xmlns:p14="http://schemas.microsoft.com/office/powerpoint/2010/main" xmlns="" Requires="p14">
      <p:transition spd="slow" p14:dur="3000" advTm="33944">
        <p:pull/>
      </p:transition>
    </mc:Choice>
    <mc:Fallback>
      <p:transition spd="slow" advTm="33944">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425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4250"/>
                                        <p:tgtEl>
                                          <p:spTgt spid="3">
                                            <p:txEl>
                                              <p:pRg st="1" end="1"/>
                                            </p:txEl>
                                          </p:spTgt>
                                        </p:tgtEl>
                                      </p:cBhvr>
                                    </p:animEffect>
                                  </p:childTnLst>
                                </p:cTn>
                              </p:par>
                              <p:par>
                                <p:cTn id="11" presetID="16" presetClass="entr" presetSubtype="42"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barn(outHorizontal)">
                                      <p:cBhvr>
                                        <p:cTn id="13" dur="4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2"/>
</p:tagLst>
</file>

<file path=ppt/theme/theme1.xml><?xml version="1.0" encoding="utf-8"?>
<a:theme xmlns:a="http://schemas.openxmlformats.org/drawingml/2006/main" name="Воздушный поток">
  <a:themeElements>
    <a:clrScheme name="Другая 3">
      <a:dk1>
        <a:srgbClr val="F2F2F2"/>
      </a:dk1>
      <a:lt1>
        <a:srgbClr val="FFFFFF"/>
      </a:lt1>
      <a:dk2>
        <a:srgbClr val="111111"/>
      </a:dk2>
      <a:lt2>
        <a:srgbClr val="FE9999"/>
      </a:lt2>
      <a:accent1>
        <a:srgbClr val="BF0000"/>
      </a:accent1>
      <a:accent2>
        <a:srgbClr val="FF0000"/>
      </a:accent2>
      <a:accent3>
        <a:srgbClr val="975C00"/>
      </a:accent3>
      <a:accent4>
        <a:srgbClr val="FF0000"/>
      </a:accent4>
      <a:accent5>
        <a:srgbClr val="FEAA27"/>
      </a:accent5>
      <a:accent6>
        <a:srgbClr val="FEAA27"/>
      </a:accent6>
      <a:hlink>
        <a:srgbClr val="4B2E00"/>
      </a:hlink>
      <a:folHlink>
        <a:srgbClr val="FEAA27"/>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461</TotalTime>
  <Words>1111</Words>
  <Application>Microsoft Office PowerPoint</Application>
  <PresentationFormat>Экран (4:3)</PresentationFormat>
  <Paragraphs>61</Paragraphs>
  <Slides>18</Slides>
  <Notes>1</Notes>
  <HiddenSlides>0</HiddenSlides>
  <MMClips>1</MMClips>
  <ScaleCrop>false</ScaleCrop>
  <HeadingPairs>
    <vt:vector size="4" baseType="variant">
      <vt:variant>
        <vt:lpstr>Тема</vt:lpstr>
      </vt:variant>
      <vt:variant>
        <vt:i4>2</vt:i4>
      </vt:variant>
      <vt:variant>
        <vt:lpstr>Заголовки слайдов</vt:lpstr>
      </vt:variant>
      <vt:variant>
        <vt:i4>18</vt:i4>
      </vt:variant>
    </vt:vector>
  </HeadingPairs>
  <TitlesOfParts>
    <vt:vector size="20" baseType="lpstr">
      <vt:lpstr>Воздушный поток</vt:lpstr>
      <vt:lpstr>Специальное оформление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Valera</cp:lastModifiedBy>
  <cp:revision>43</cp:revision>
  <dcterms:created xsi:type="dcterms:W3CDTF">2013-05-13T06:50:12Z</dcterms:created>
  <dcterms:modified xsi:type="dcterms:W3CDTF">2015-03-05T14:28:52Z</dcterms:modified>
</cp:coreProperties>
</file>