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52D8CB-441F-449C-B7B5-787BB85C7C73}" type="datetimeFigureOut">
              <a:rPr lang="ru-RU" smtClean="0"/>
              <a:pPr/>
              <a:t>07.06.2014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8B4DA8-8005-4AA5-99B0-9AC4E0619BD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28B4DA8-8005-4AA5-99B0-9AC4E0619BD6}"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AC77626-87F1-4F5C-8F0E-F2D5B97E86D1}" type="datetimeFigureOut">
              <a:rPr lang="ru-RU" smtClean="0"/>
              <a:pPr/>
              <a:t>07.06.2014</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003F36B4-2C1D-4EF5-9E9F-E03205F50C85}"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AC77626-87F1-4F5C-8F0E-F2D5B97E86D1}" type="datetimeFigureOut">
              <a:rPr lang="ru-RU" smtClean="0"/>
              <a:pPr/>
              <a:t>07.06.2014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03F36B4-2C1D-4EF5-9E9F-E03205F50C8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AC77626-87F1-4F5C-8F0E-F2D5B97E86D1}" type="datetimeFigureOut">
              <a:rPr lang="ru-RU" smtClean="0"/>
              <a:pPr/>
              <a:t>07.06.2014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03F36B4-2C1D-4EF5-9E9F-E03205F50C8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2AC77626-87F1-4F5C-8F0E-F2D5B97E86D1}" type="datetimeFigureOut">
              <a:rPr lang="ru-RU" smtClean="0"/>
              <a:pPr/>
              <a:t>07.06.2014</a:t>
            </a:fld>
            <a:endParaRPr lang="ru-RU" dirty="0"/>
          </a:p>
        </p:txBody>
      </p:sp>
      <p:sp>
        <p:nvSpPr>
          <p:cNvPr id="9" name="Номер слайда 8"/>
          <p:cNvSpPr>
            <a:spLocks noGrp="1"/>
          </p:cNvSpPr>
          <p:nvPr>
            <p:ph type="sldNum" sz="quarter" idx="15"/>
          </p:nvPr>
        </p:nvSpPr>
        <p:spPr/>
        <p:txBody>
          <a:bodyPr rtlCol="0"/>
          <a:lstStyle/>
          <a:p>
            <a:fld id="{003F36B4-2C1D-4EF5-9E9F-E03205F50C85}"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AC77626-87F1-4F5C-8F0E-F2D5B97E86D1}" type="datetimeFigureOut">
              <a:rPr lang="ru-RU" smtClean="0"/>
              <a:pPr/>
              <a:t>07.06.2014</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003F36B4-2C1D-4EF5-9E9F-E03205F50C85}"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AC77626-87F1-4F5C-8F0E-F2D5B97E86D1}" type="datetimeFigureOut">
              <a:rPr lang="ru-RU" smtClean="0"/>
              <a:pPr/>
              <a:t>07.06.2014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03F36B4-2C1D-4EF5-9E9F-E03205F50C85}"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AC77626-87F1-4F5C-8F0E-F2D5B97E86D1}" type="datetimeFigureOut">
              <a:rPr lang="ru-RU" smtClean="0"/>
              <a:pPr/>
              <a:t>07.06.2014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003F36B4-2C1D-4EF5-9E9F-E03205F50C85}"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2AC77626-87F1-4F5C-8F0E-F2D5B97E86D1}" type="datetimeFigureOut">
              <a:rPr lang="ru-RU" smtClean="0"/>
              <a:pPr/>
              <a:t>07.06.2014</a:t>
            </a:fld>
            <a:endParaRPr lang="ru-RU" dirty="0"/>
          </a:p>
        </p:txBody>
      </p:sp>
      <p:sp>
        <p:nvSpPr>
          <p:cNvPr id="7" name="Номер слайда 6"/>
          <p:cNvSpPr>
            <a:spLocks noGrp="1"/>
          </p:cNvSpPr>
          <p:nvPr>
            <p:ph type="sldNum" sz="quarter" idx="11"/>
          </p:nvPr>
        </p:nvSpPr>
        <p:spPr/>
        <p:txBody>
          <a:bodyPr rtlCol="0"/>
          <a:lstStyle/>
          <a:p>
            <a:fld id="{003F36B4-2C1D-4EF5-9E9F-E03205F50C85}"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C77626-87F1-4F5C-8F0E-F2D5B97E86D1}" type="datetimeFigureOut">
              <a:rPr lang="ru-RU" smtClean="0"/>
              <a:pPr/>
              <a:t>07.06.2014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003F36B4-2C1D-4EF5-9E9F-E03205F50C8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2AC77626-87F1-4F5C-8F0E-F2D5B97E86D1}" type="datetimeFigureOut">
              <a:rPr lang="ru-RU" smtClean="0"/>
              <a:pPr/>
              <a:t>07.06.2014</a:t>
            </a:fld>
            <a:endParaRPr lang="ru-RU" dirty="0"/>
          </a:p>
        </p:txBody>
      </p:sp>
      <p:sp>
        <p:nvSpPr>
          <p:cNvPr id="22" name="Номер слайда 21"/>
          <p:cNvSpPr>
            <a:spLocks noGrp="1"/>
          </p:cNvSpPr>
          <p:nvPr>
            <p:ph type="sldNum" sz="quarter" idx="15"/>
          </p:nvPr>
        </p:nvSpPr>
        <p:spPr/>
        <p:txBody>
          <a:bodyPr rtlCol="0"/>
          <a:lstStyle/>
          <a:p>
            <a:fld id="{003F36B4-2C1D-4EF5-9E9F-E03205F50C85}"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AC77626-87F1-4F5C-8F0E-F2D5B97E86D1}" type="datetimeFigureOut">
              <a:rPr lang="ru-RU" smtClean="0"/>
              <a:pPr/>
              <a:t>07.06.2014</a:t>
            </a:fld>
            <a:endParaRPr lang="ru-RU" dirty="0"/>
          </a:p>
        </p:txBody>
      </p:sp>
      <p:sp>
        <p:nvSpPr>
          <p:cNvPr id="18" name="Номер слайда 17"/>
          <p:cNvSpPr>
            <a:spLocks noGrp="1"/>
          </p:cNvSpPr>
          <p:nvPr>
            <p:ph type="sldNum" sz="quarter" idx="11"/>
          </p:nvPr>
        </p:nvSpPr>
        <p:spPr/>
        <p:txBody>
          <a:bodyPr rtlCol="0"/>
          <a:lstStyle/>
          <a:p>
            <a:fld id="{003F36B4-2C1D-4EF5-9E9F-E03205F50C85}"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AC77626-87F1-4F5C-8F0E-F2D5B97E86D1}" type="datetimeFigureOut">
              <a:rPr lang="ru-RU" smtClean="0"/>
              <a:pPr/>
              <a:t>07.06.2014</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3F36B4-2C1D-4EF5-9E9F-E03205F50C85}"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600" y="1785926"/>
            <a:ext cx="7772400" cy="1828800"/>
          </a:xfrm>
        </p:spPr>
        <p:txBody>
          <a:bodyPr>
            <a:noAutofit/>
          </a:bodyPr>
          <a:lstStyle/>
          <a:p>
            <a:r>
              <a:rPr lang="ru-RU" sz="6000" cap="all" dirty="0" smtClean="0">
                <a:solidFill>
                  <a:schemeClr val="tx1"/>
                </a:solidFill>
              </a:rPr>
              <a:t>Розвиток Культури в 60- 80 рр.</a:t>
            </a:r>
            <a:r>
              <a:rPr lang="ru-RU" sz="6000" cap="all" dirty="0" smtClean="0"/>
              <a:t> </a:t>
            </a:r>
            <a:endParaRPr lang="ru-RU" sz="6000" cap="all" dirty="0"/>
          </a:p>
        </p:txBody>
      </p:sp>
      <p:sp>
        <p:nvSpPr>
          <p:cNvPr id="3" name="Подзаголовок 2"/>
          <p:cNvSpPr>
            <a:spLocks noGrp="1"/>
          </p:cNvSpPr>
          <p:nvPr>
            <p:ph type="subTitle" idx="1"/>
          </p:nvPr>
        </p:nvSpPr>
        <p:spPr>
          <a:xfrm>
            <a:off x="3714744" y="5929330"/>
            <a:ext cx="5429256" cy="785818"/>
          </a:xfrm>
        </p:spPr>
        <p:txBody>
          <a:bodyPr/>
          <a:lstStyle/>
          <a:p>
            <a:r>
              <a:rPr lang="uk-UA" dirty="0" smtClean="0">
                <a:solidFill>
                  <a:schemeClr val="tx1"/>
                </a:solidFill>
              </a:rPr>
              <a:t>Виконали</a:t>
            </a:r>
            <a:r>
              <a:rPr lang="uk-UA" smtClean="0">
                <a:solidFill>
                  <a:schemeClr val="tx1"/>
                </a:solidFill>
              </a:rPr>
              <a:t>: </a:t>
            </a:r>
            <a:r>
              <a:rPr lang="uk-UA" smtClean="0">
                <a:solidFill>
                  <a:schemeClr val="tx1"/>
                </a:solidFill>
              </a:rPr>
              <a:t>Терешко </a:t>
            </a:r>
            <a:r>
              <a:rPr lang="uk-UA" dirty="0" smtClean="0">
                <a:solidFill>
                  <a:schemeClr val="tx1"/>
                </a:solidFill>
              </a:rPr>
              <a:t>Олена</a:t>
            </a:r>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571480"/>
            <a:ext cx="7467600" cy="4873752"/>
          </a:xfrm>
        </p:spPr>
        <p:txBody>
          <a:bodyPr>
            <a:normAutofit fontScale="92500" lnSpcReduction="20000"/>
          </a:bodyPr>
          <a:lstStyle/>
          <a:p>
            <a:r>
              <a:rPr lang="ru-RU" dirty="0" smtClean="0">
                <a:latin typeface="Times New Roman" pitchFamily="18" charset="0"/>
                <a:cs typeface="Times New Roman" pitchFamily="18" charset="0"/>
              </a:rPr>
              <a:t>У </a:t>
            </a:r>
            <a:r>
              <a:rPr lang="ru-RU" dirty="0" err="1" smtClean="0">
                <a:latin typeface="Times New Roman" pitchFamily="18" charset="0"/>
                <a:cs typeface="Times New Roman" pitchFamily="18" charset="0"/>
              </a:rPr>
              <a:t>наступні</a:t>
            </a:r>
            <a:r>
              <a:rPr lang="ru-RU" dirty="0" smtClean="0">
                <a:latin typeface="Times New Roman" pitchFamily="18" charset="0"/>
                <a:cs typeface="Times New Roman" pitchFamily="18" charset="0"/>
              </a:rPr>
              <a:t> роки </a:t>
            </a:r>
            <a:r>
              <a:rPr lang="ru-RU" dirty="0" err="1" smtClean="0">
                <a:latin typeface="Times New Roman" pitchFamily="18" charset="0"/>
                <a:cs typeface="Times New Roman" pitchFamily="18" charset="0"/>
              </a:rPr>
              <a:t>загострилась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боротьба</a:t>
            </a:r>
            <a:r>
              <a:rPr lang="ru-RU" dirty="0" smtClean="0">
                <a:latin typeface="Times New Roman" pitchFamily="18" charset="0"/>
                <a:cs typeface="Times New Roman" pitchFamily="18" charset="0"/>
              </a:rPr>
              <a:t> КПРС </a:t>
            </a:r>
            <a:r>
              <a:rPr lang="ru-RU" dirty="0" err="1" smtClean="0">
                <a:latin typeface="Times New Roman" pitchFamily="18" charset="0"/>
                <a:cs typeface="Times New Roman" pitchFamily="18" charset="0"/>
              </a:rPr>
              <a:t>проти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інакомислячих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посилився</a:t>
            </a:r>
            <a:r>
              <a:rPr lang="ru-RU" dirty="0" smtClean="0">
                <a:latin typeface="Times New Roman" pitchFamily="18" charset="0"/>
                <a:cs typeface="Times New Roman" pitchFamily="18" charset="0"/>
              </a:rPr>
              <a:t> контроль за репертуарною </a:t>
            </a:r>
            <a:r>
              <a:rPr lang="ru-RU" dirty="0" err="1" smtClean="0">
                <a:latin typeface="Times New Roman" pitchFamily="18" charset="0"/>
                <a:cs typeface="Times New Roman" pitchFamily="18" charset="0"/>
              </a:rPr>
              <a:t>політикою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перевага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надавалася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виробничій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тематиці</a:t>
            </a:r>
            <a:r>
              <a:rPr lang="ru-RU" dirty="0" smtClean="0">
                <a:latin typeface="Times New Roman" pitchFamily="18" charset="0"/>
                <a:cs typeface="Times New Roman" pitchFamily="18" charset="0"/>
              </a:rPr>
              <a:t>, яка </a:t>
            </a:r>
            <a:r>
              <a:rPr lang="ru-RU" dirty="0" err="1" smtClean="0">
                <a:latin typeface="Times New Roman" pitchFamily="18" charset="0"/>
                <a:cs typeface="Times New Roman" pitchFamily="18" charset="0"/>
              </a:rPr>
              <a:t>хвилею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прокотилась</a:t>
            </a:r>
            <a:r>
              <a:rPr lang="ru-RU" dirty="0" smtClean="0">
                <a:latin typeface="Times New Roman" pitchFamily="18" charset="0"/>
                <a:cs typeface="Times New Roman" pitchFamily="18" charset="0"/>
              </a:rPr>
              <a:t> по </a:t>
            </a:r>
            <a:r>
              <a:rPr lang="ru-RU" dirty="0" err="1" smtClean="0">
                <a:latin typeface="Times New Roman" pitchFamily="18" charset="0"/>
                <a:cs typeface="Times New Roman" pitchFamily="18" charset="0"/>
              </a:rPr>
              <a:t>всіх</a:t>
            </a:r>
            <a:r>
              <a:rPr lang="ru-RU" dirty="0" smtClean="0">
                <a:latin typeface="Times New Roman" pitchFamily="18" charset="0"/>
                <a:cs typeface="Times New Roman" pitchFamily="18" charset="0"/>
              </a:rPr>
              <a:t> театрах Союзу. </a:t>
            </a:r>
            <a:r>
              <a:rPr lang="ru-RU" dirty="0" err="1" smtClean="0">
                <a:latin typeface="Times New Roman" pitchFamily="18" charset="0"/>
                <a:cs typeface="Times New Roman" pitchFamily="18" charset="0"/>
              </a:rPr>
              <a:t>Обов'язковим</a:t>
            </a:r>
            <a:r>
              <a:rPr lang="ru-RU" dirty="0" smtClean="0">
                <a:latin typeface="Times New Roman" pitchFamily="18" charset="0"/>
                <a:cs typeface="Times New Roman" pitchFamily="18" charset="0"/>
              </a:rPr>
              <a:t> став </a:t>
            </a:r>
            <a:r>
              <a:rPr lang="ru-RU" dirty="0" err="1" smtClean="0">
                <a:latin typeface="Times New Roman" pitchFamily="18" charset="0"/>
                <a:cs typeface="Times New Roman" pitchFamily="18" charset="0"/>
              </a:rPr>
              <a:t>позитивний</a:t>
            </a:r>
            <a:r>
              <a:rPr lang="ru-RU" dirty="0" smtClean="0">
                <a:latin typeface="Times New Roman" pitchFamily="18" charset="0"/>
                <a:cs typeface="Times New Roman" pitchFamily="18" charset="0"/>
              </a:rPr>
              <a:t> герой, </a:t>
            </a:r>
            <a:r>
              <a:rPr lang="ru-RU" dirty="0" err="1" smtClean="0">
                <a:latin typeface="Times New Roman" pitchFamily="18" charset="0"/>
                <a:cs typeface="Times New Roman" pitchFamily="18" charset="0"/>
              </a:rPr>
              <a:t>який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згодом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перетворився</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заяложений</a:t>
            </a:r>
            <a:r>
              <a:rPr lang="ru-RU" dirty="0" smtClean="0">
                <a:latin typeface="Times New Roman" pitchFamily="18" charset="0"/>
                <a:cs typeface="Times New Roman" pitchFamily="18" charset="0"/>
              </a:rPr>
              <a:t> штамп.</a:t>
            </a:r>
          </a:p>
          <a:p>
            <a:r>
              <a:rPr lang="ru-RU" dirty="0" smtClean="0">
                <a:latin typeface="Times New Roman" pitchFamily="18" charset="0"/>
                <a:cs typeface="Times New Roman" pitchFamily="18" charset="0"/>
              </a:rPr>
              <a:t>Театр </a:t>
            </a:r>
            <a:r>
              <a:rPr lang="ru-RU" dirty="0" err="1" smtClean="0">
                <a:latin typeface="Times New Roman" pitchFamily="18" charset="0"/>
                <a:cs typeface="Times New Roman" pitchFamily="18" charset="0"/>
              </a:rPr>
              <a:t>шукав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можливості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знайти</a:t>
            </a:r>
            <a:r>
              <a:rPr lang="ru-RU" dirty="0" smtClean="0">
                <a:latin typeface="Times New Roman" pitchFamily="18" charset="0"/>
                <a:cs typeface="Times New Roman" pitchFamily="18" charset="0"/>
              </a:rPr>
              <a:t> свою стежку у </a:t>
            </a:r>
            <a:r>
              <a:rPr lang="ru-RU" dirty="0" err="1" smtClean="0">
                <a:latin typeface="Times New Roman" pitchFamily="18" charset="0"/>
                <a:cs typeface="Times New Roman" pitchFamily="18" charset="0"/>
              </a:rPr>
              <a:t>розмаїтому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мистецькому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житті</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українській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сцені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плідно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працювали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режисери</a:t>
            </a:r>
            <a:r>
              <a:rPr lang="ru-RU" dirty="0" smtClean="0">
                <a:latin typeface="Times New Roman" pitchFamily="18" charset="0"/>
                <a:cs typeface="Times New Roman" pitchFamily="18" charset="0"/>
              </a:rPr>
              <a:t> С. </a:t>
            </a:r>
            <a:r>
              <a:rPr lang="ru-RU" dirty="0" err="1" smtClean="0">
                <a:latin typeface="Times New Roman" pitchFamily="18" charset="0"/>
                <a:cs typeface="Times New Roman" pitchFamily="18" charset="0"/>
              </a:rPr>
              <a:t>Смі-ян</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Скибенко</a:t>
            </a:r>
            <a:r>
              <a:rPr lang="ru-RU" dirty="0" smtClean="0">
                <a:latin typeface="Times New Roman" pitchFamily="18" charset="0"/>
                <a:cs typeface="Times New Roman" pitchFamily="18" charset="0"/>
              </a:rPr>
              <a:t>, О. Король, В. Афанасьев, О. </a:t>
            </a:r>
            <a:r>
              <a:rPr lang="ru-RU" dirty="0" err="1" smtClean="0">
                <a:latin typeface="Times New Roman" pitchFamily="18" charset="0"/>
                <a:cs typeface="Times New Roman" pitchFamily="18" charset="0"/>
              </a:rPr>
              <a:t>Беляцький</a:t>
            </a:r>
            <a:r>
              <a:rPr lang="ru-RU" dirty="0" smtClean="0">
                <a:latin typeface="Times New Roman" pitchFamily="18" charset="0"/>
                <a:cs typeface="Times New Roman" pitchFamily="18" charset="0"/>
              </a:rPr>
              <a:t>, І. </a:t>
            </a:r>
            <a:r>
              <a:rPr lang="ru-RU" dirty="0" err="1" smtClean="0">
                <a:latin typeface="Times New Roman" pitchFamily="18" charset="0"/>
                <a:cs typeface="Times New Roman" pitchFamily="18" charset="0"/>
              </a:rPr>
              <a:t>Равицький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Загоруйко</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Козьменко-Делінде</a:t>
            </a:r>
            <a:r>
              <a:rPr lang="ru-RU" dirty="0" smtClean="0">
                <a:latin typeface="Times New Roman" pitchFamily="18" charset="0"/>
                <a:cs typeface="Times New Roman" pitchFamily="18" charset="0"/>
              </a:rPr>
              <a:t>, М. </a:t>
            </a:r>
            <a:r>
              <a:rPr lang="ru-RU" dirty="0" err="1" smtClean="0">
                <a:latin typeface="Times New Roman" pitchFamily="18" charset="0"/>
                <a:cs typeface="Times New Roman" pitchFamily="18" charset="0"/>
              </a:rPr>
              <a:t>Шейко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Високохудожні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образи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створювали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актори</a:t>
            </a:r>
            <a:r>
              <a:rPr lang="ru-RU" dirty="0" smtClean="0">
                <a:latin typeface="Times New Roman" pitchFamily="18" charset="0"/>
                <a:cs typeface="Times New Roman" pitchFamily="18" charset="0"/>
              </a:rPr>
              <a:t> Н. </a:t>
            </a:r>
            <a:r>
              <a:rPr lang="ru-RU" dirty="0" err="1" smtClean="0">
                <a:latin typeface="Times New Roman" pitchFamily="18" charset="0"/>
                <a:cs typeface="Times New Roman" pitchFamily="18" charset="0"/>
              </a:rPr>
              <a:t>Ужвій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Дальський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Добровольський</a:t>
            </a:r>
            <a:r>
              <a:rPr lang="ru-RU" dirty="0" smtClean="0">
                <a:latin typeface="Times New Roman" pitchFamily="18" charset="0"/>
                <a:cs typeface="Times New Roman" pitchFamily="18" charset="0"/>
              </a:rPr>
              <a:t>, О. </a:t>
            </a:r>
            <a:r>
              <a:rPr lang="ru-RU" dirty="0" err="1" smtClean="0">
                <a:latin typeface="Times New Roman" pitchFamily="18" charset="0"/>
                <a:cs typeface="Times New Roman" pitchFamily="18" charset="0"/>
              </a:rPr>
              <a:t>Кусенко</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Роговцева</a:t>
            </a:r>
            <a:r>
              <a:rPr lang="ru-RU" dirty="0" smtClean="0">
                <a:latin typeface="Times New Roman" pitchFamily="18" charset="0"/>
                <a:cs typeface="Times New Roman" pitchFamily="18" charset="0"/>
              </a:rPr>
              <a:t>, Д. Гнатюк, А. </a:t>
            </a:r>
            <a:r>
              <a:rPr lang="ru-RU" dirty="0" err="1" smtClean="0">
                <a:latin typeface="Times New Roman" pitchFamily="18" charset="0"/>
                <a:cs typeface="Times New Roman" pitchFamily="18" charset="0"/>
              </a:rPr>
              <a:t>Солов'яненко</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Мокренко</a:t>
            </a:r>
            <a:r>
              <a:rPr lang="ru-RU" dirty="0" smtClean="0">
                <a:latin typeface="Times New Roman" pitchFamily="18" charset="0"/>
                <a:cs typeface="Times New Roman" pitchFamily="18" charset="0"/>
              </a:rPr>
              <a:t>, М. Кондратюк, Є. </a:t>
            </a:r>
            <a:r>
              <a:rPr lang="ru-RU" dirty="0" err="1" smtClean="0">
                <a:latin typeface="Times New Roman" pitchFamily="18" charset="0"/>
                <a:cs typeface="Times New Roman" pitchFamily="18" charset="0"/>
              </a:rPr>
              <a:t>Мірошниченко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їхній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внесок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помітний</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лише</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Україні</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на сценах </a:t>
            </a:r>
            <a:r>
              <a:rPr lang="ru-RU" dirty="0" err="1" smtClean="0">
                <a:latin typeface="Times New Roman" pitchFamily="18" charset="0"/>
                <a:cs typeface="Times New Roman" pitchFamily="18" charset="0"/>
              </a:rPr>
              <a:t>інших</a:t>
            </a:r>
            <a:r>
              <a:rPr lang="ru-RU" dirty="0" smtClean="0">
                <a:latin typeface="Times New Roman" pitchFamily="18" charset="0"/>
                <a:cs typeface="Times New Roman" pitchFamily="18" charset="0"/>
              </a:rPr>
              <a:t> держав, де вони з </a:t>
            </a:r>
            <a:r>
              <a:rPr lang="ru-RU" dirty="0" err="1" smtClean="0">
                <a:latin typeface="Times New Roman" pitchFamily="18" charset="0"/>
                <a:cs typeface="Times New Roman" pitchFamily="18" charset="0"/>
              </a:rPr>
              <a:t>успіхом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гастролювали</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071546"/>
            <a:ext cx="7929618" cy="5000660"/>
          </a:xfrm>
        </p:spPr>
        <p:txBody>
          <a:bodyPr>
            <a:normAutofit/>
          </a:bodyPr>
          <a:lstStyle/>
          <a:p>
            <a:pPr>
              <a:buNone/>
            </a:pPr>
            <a:r>
              <a:rPr lang="ru-RU" sz="4000" dirty="0" smtClean="0"/>
              <a:t>  </a:t>
            </a:r>
            <a:r>
              <a:rPr lang="ru-RU" sz="4000" dirty="0" smtClean="0">
                <a:latin typeface="Times New Roman" pitchFamily="18" charset="0"/>
                <a:cs typeface="Times New Roman" pitchFamily="18" charset="0"/>
              </a:rPr>
              <a:t>Десятирічна «відлига», попри всю свою недосконалість та обмеженість, стала потужним імпульсом для розвитку творчості багатьох вітчизняних літераторів і митців.</a:t>
            </a:r>
            <a:endParaRPr lang="ru-RU"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071546"/>
            <a:ext cx="3657600" cy="4572000"/>
          </a:xfrm>
        </p:spPr>
        <p:txBody>
          <a:bodyPr/>
          <a:lstStyle/>
          <a:p>
            <a:pPr algn="ctr">
              <a:buNone/>
            </a:pPr>
            <a:r>
              <a:rPr lang="ru-RU" dirty="0" smtClean="0">
                <a:latin typeface="Times New Roman" pitchFamily="18" charset="0"/>
                <a:cs typeface="Times New Roman" pitchFamily="18" charset="0"/>
              </a:rPr>
              <a:t>У 60–80-ті роки українська література поповнилася творами одного із натхненників «шістдесятництва» Олеся Гончара.</a:t>
            </a:r>
          </a:p>
          <a:p>
            <a:pPr algn="ctr">
              <a:buNone/>
            </a:pPr>
            <a:r>
              <a:rPr lang="ru-RU" dirty="0" smtClean="0">
                <a:latin typeface="Times New Roman" pitchFamily="18" charset="0"/>
                <a:cs typeface="Times New Roman" pitchFamily="18" charset="0"/>
              </a:rPr>
              <a:t>(«Тронка», «Циклон», «Собор», «Берег любові» та ін.).</a:t>
            </a:r>
            <a:endParaRPr lang="ru-RU" dirty="0">
              <a:latin typeface="Times New Roman" pitchFamily="18" charset="0"/>
              <a:cs typeface="Times New Roman" pitchFamily="18" charset="0"/>
            </a:endParaRPr>
          </a:p>
        </p:txBody>
      </p:sp>
      <p:pic>
        <p:nvPicPr>
          <p:cNvPr id="6" name="Содержимое 5" descr="171279087.jpg"/>
          <p:cNvPicPr>
            <a:picLocks noGrp="1" noChangeAspect="1"/>
          </p:cNvPicPr>
          <p:nvPr>
            <p:ph sz="quarter" idx="2"/>
          </p:nvPr>
        </p:nvPicPr>
        <p:blipFill>
          <a:blip r:embed="rId2" cstate="print"/>
          <a:stretch>
            <a:fillRect/>
          </a:stretch>
        </p:blipFill>
        <p:spPr>
          <a:xfrm>
            <a:off x="4857752" y="428604"/>
            <a:ext cx="2907598" cy="45720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3000372"/>
            <a:ext cx="2786082" cy="2600324"/>
          </a:xfrm>
        </p:spPr>
        <p:txBody>
          <a:bodyPr>
            <a:normAutofit/>
          </a:bodyPr>
          <a:lstStyle/>
          <a:p>
            <a:endParaRPr lang="uk-UA" dirty="0" smtClean="0"/>
          </a:p>
          <a:p>
            <a:endParaRPr lang="ru-RU" dirty="0"/>
          </a:p>
        </p:txBody>
      </p:sp>
      <p:pic>
        <p:nvPicPr>
          <p:cNvPr id="5" name="Содержимое 4" descr="c_48_b.jpg"/>
          <p:cNvPicPr>
            <a:picLocks noGrp="1" noChangeAspect="1"/>
          </p:cNvPicPr>
          <p:nvPr>
            <p:ph sz="quarter" idx="2"/>
          </p:nvPr>
        </p:nvPicPr>
        <p:blipFill>
          <a:blip r:embed="rId2"/>
          <a:stretch>
            <a:fillRect/>
          </a:stretch>
        </p:blipFill>
        <p:spPr>
          <a:xfrm>
            <a:off x="428596" y="214290"/>
            <a:ext cx="1804934" cy="2714620"/>
          </a:xfrm>
        </p:spPr>
      </p:pic>
      <p:pic>
        <p:nvPicPr>
          <p:cNvPr id="6" name="Рисунок 5" descr="4122-9-1.jpg"/>
          <p:cNvPicPr>
            <a:picLocks noChangeAspect="1"/>
          </p:cNvPicPr>
          <p:nvPr/>
        </p:nvPicPr>
        <p:blipFill>
          <a:blip r:embed="rId3"/>
          <a:stretch>
            <a:fillRect/>
          </a:stretch>
        </p:blipFill>
        <p:spPr>
          <a:xfrm>
            <a:off x="2786050" y="214290"/>
            <a:ext cx="2087566" cy="2714644"/>
          </a:xfrm>
          <a:prstGeom prst="rect">
            <a:avLst/>
          </a:prstGeom>
        </p:spPr>
      </p:pic>
      <p:sp>
        <p:nvSpPr>
          <p:cNvPr id="7" name="Прямоугольник 6"/>
          <p:cNvSpPr/>
          <p:nvPr/>
        </p:nvSpPr>
        <p:spPr>
          <a:xfrm>
            <a:off x="2714612" y="3071810"/>
            <a:ext cx="2643190" cy="1938992"/>
          </a:xfrm>
          <a:prstGeom prst="rect">
            <a:avLst/>
          </a:prstGeom>
        </p:spPr>
        <p:txBody>
          <a:bodyPr wrap="square">
            <a:spAutoFit/>
          </a:bodyPr>
          <a:lstStyle/>
          <a:p>
            <a:r>
              <a:rPr lang="ru-RU" sz="2000" dirty="0">
                <a:latin typeface="Times New Roman" pitchFamily="18" charset="0"/>
                <a:cs typeface="Times New Roman" pitchFamily="18" charset="0"/>
              </a:rPr>
              <a:t>П. </a:t>
            </a:r>
            <a:r>
              <a:rPr lang="ru-RU" sz="2000" dirty="0" smtClean="0">
                <a:latin typeface="Times New Roman" pitchFamily="18" charset="0"/>
                <a:cs typeface="Times New Roman" pitchFamily="18" charset="0"/>
              </a:rPr>
              <a:t>Загребельний, автор </a:t>
            </a:r>
            <a:r>
              <a:rPr lang="ru-RU" sz="2000" dirty="0">
                <a:latin typeface="Times New Roman" pitchFamily="18" charset="0"/>
                <a:cs typeface="Times New Roman" pitchFamily="18" charset="0"/>
              </a:rPr>
              <a:t>ледь не перших вітчизняних «бестселерів» («Розгін», «Диво» та ін.),</a:t>
            </a:r>
          </a:p>
        </p:txBody>
      </p:sp>
      <p:sp>
        <p:nvSpPr>
          <p:cNvPr id="8" name="Прямоугольник 7"/>
          <p:cNvSpPr/>
          <p:nvPr/>
        </p:nvSpPr>
        <p:spPr>
          <a:xfrm>
            <a:off x="214282" y="3071810"/>
            <a:ext cx="2071702" cy="1631216"/>
          </a:xfrm>
          <a:prstGeom prst="rect">
            <a:avLst/>
          </a:prstGeom>
        </p:spPr>
        <p:txBody>
          <a:bodyPr wrap="square">
            <a:spAutoFit/>
          </a:bodyPr>
          <a:lstStyle/>
          <a:p>
            <a:pPr>
              <a:buNone/>
            </a:pPr>
            <a:r>
              <a:rPr lang="ru-RU" sz="2000" dirty="0" smtClean="0">
                <a:latin typeface="Times New Roman" pitchFamily="18" charset="0"/>
                <a:cs typeface="Times New Roman" pitchFamily="18" charset="0"/>
              </a:rPr>
              <a:t>М. Стельмах</a:t>
            </a:r>
          </a:p>
          <a:p>
            <a:pPr>
              <a:buNone/>
            </a:pPr>
            <a:r>
              <a:rPr lang="ru-RU" sz="2000" dirty="0" smtClean="0">
                <a:latin typeface="Times New Roman" pitchFamily="18" charset="0"/>
                <a:cs typeface="Times New Roman" pitchFamily="18" charset="0"/>
              </a:rPr>
              <a:t>(«Дума про тебе», «Правда і кривда», «Чотири броди»)</a:t>
            </a:r>
          </a:p>
        </p:txBody>
      </p:sp>
      <p:pic>
        <p:nvPicPr>
          <p:cNvPr id="10" name="Рисунок 9" descr="загружено.jpg"/>
          <p:cNvPicPr>
            <a:picLocks noChangeAspect="1"/>
          </p:cNvPicPr>
          <p:nvPr/>
        </p:nvPicPr>
        <p:blipFill>
          <a:blip r:embed="rId4"/>
          <a:stretch>
            <a:fillRect/>
          </a:stretch>
        </p:blipFill>
        <p:spPr>
          <a:xfrm>
            <a:off x="5715008" y="214290"/>
            <a:ext cx="2051766" cy="2786082"/>
          </a:xfrm>
          <a:prstGeom prst="rect">
            <a:avLst/>
          </a:prstGeom>
        </p:spPr>
      </p:pic>
      <p:sp>
        <p:nvSpPr>
          <p:cNvPr id="11" name="Прямоугольник 10"/>
          <p:cNvSpPr/>
          <p:nvPr/>
        </p:nvSpPr>
        <p:spPr>
          <a:xfrm>
            <a:off x="5715008" y="3143248"/>
            <a:ext cx="2428876" cy="1323439"/>
          </a:xfrm>
          <a:prstGeom prst="rect">
            <a:avLst/>
          </a:prstGeom>
        </p:spPr>
        <p:txBody>
          <a:bodyPr wrap="square">
            <a:spAutoFit/>
          </a:bodyPr>
          <a:lstStyle/>
          <a:p>
            <a:r>
              <a:rPr lang="ru-RU" sz="2000" dirty="0">
                <a:latin typeface="Times New Roman" pitchFamily="18" charset="0"/>
                <a:cs typeface="Times New Roman" pitchFamily="18" charset="0"/>
              </a:rPr>
              <a:t>В. </a:t>
            </a:r>
            <a:r>
              <a:rPr lang="ru-RU" sz="2000" dirty="0" smtClean="0">
                <a:latin typeface="Times New Roman" pitchFamily="18" charset="0"/>
                <a:cs typeface="Times New Roman" pitchFamily="18" charset="0"/>
              </a:rPr>
              <a:t>Земляк </a:t>
            </a:r>
            <a:r>
              <a:rPr lang="ru-RU" sz="2000" dirty="0">
                <a:latin typeface="Times New Roman" pitchFamily="18" charset="0"/>
                <a:cs typeface="Times New Roman" pitchFamily="18" charset="0"/>
              </a:rPr>
              <a:t>(«Лебедина зграя», «Зелені Млини») та ін</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357166"/>
            <a:ext cx="7929586" cy="5909310"/>
          </a:xfrm>
          <a:prstGeom prst="rect">
            <a:avLst/>
          </a:prstGeom>
        </p:spPr>
        <p:txBody>
          <a:bodyPr wrap="square">
            <a:spAutoFit/>
          </a:bodyPr>
          <a:lstStyle/>
          <a:p>
            <a:r>
              <a:rPr lang="uk-UA" dirty="0" smtClean="0">
                <a:latin typeface="Times New Roman" pitchFamily="18" charset="0"/>
                <a:cs typeface="Times New Roman" pitchFamily="18" charset="0"/>
              </a:rPr>
              <a:t>У другій половині 60-х — у 80-ті роки ЦК КПРС і ЦК КПУ ухвалили низку «літературних» постанов, якими партійні організації зобов’язувалися посилити боротьбу з будь-якими проявами «українського буржуазного націоналізму, національної обмеженості й місництва». Ці партійні «обіжники» стали знаряддям боротьби з «ухильниками» й «націоналістами» у літературі.</a:t>
            </a:r>
          </a:p>
          <a:p>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З інтересом громадськість зустрічала твори молодих поетів: В. Симоненка, Ліни Костенко, І. Драча, В. Коротича, В. Стуса, Б. Олійника, В. Коломійця, М. Вінграновського, Р. Лубківського, В. Лучука, В. Голобородька, Галини Гордасевич, Валентини Отрощенко та ін.</a:t>
            </a:r>
          </a:p>
          <a:p>
            <a:r>
              <a:rPr lang="uk-UA" dirty="0" smtClean="0">
                <a:latin typeface="Times New Roman" pitchFamily="18" charset="0"/>
                <a:cs typeface="Times New Roman" pitchFamily="18" charset="0"/>
              </a:rPr>
              <a:t>Атмосфера лібералізації сприяла поверненню в літературу несправедливо забутих та репресованих імен. Завдяки М. Рильському було посмертно реабілітовано поетів О. Олеся, М. Вороного. Також він домігся перевидання творів видатних українських композиторів XVIII— XIX ст. М. Березовського, Д. Бортнянського, А. Веделя.</a:t>
            </a:r>
          </a:p>
          <a:p>
            <a:endParaRPr lang="uk-UA" dirty="0" smtClean="0">
              <a:latin typeface="Times New Roman" pitchFamily="18" charset="0"/>
              <a:cs typeface="Times New Roman" pitchFamily="18" charset="0"/>
            </a:endParaRPr>
          </a:p>
          <a:p>
            <a:r>
              <a:rPr lang="ru-RU" dirty="0">
                <a:latin typeface="Times New Roman" pitchFamily="18" charset="0"/>
                <a:cs typeface="Times New Roman" pitchFamily="18" charset="0"/>
              </a:rPr>
              <a:t>На </a:t>
            </a:r>
            <a:r>
              <a:rPr lang="uk-UA" dirty="0" smtClean="0">
                <a:latin typeface="Times New Roman" pitchFamily="18" charset="0"/>
                <a:cs typeface="Times New Roman" pitchFamily="18" charset="0"/>
              </a:rPr>
              <a:t>громадське</a:t>
            </a:r>
            <a:r>
              <a:rPr lang="ru-RU"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життя</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в Україні помітно вплинуло нове покоління митців — шістдесятники. Серед зачинателів його були Ліна Костенко і В. Симоненко. Вони виступали проти фальші, єлейності у відбитті дійсності, відстоювали національно-культурне відродження України. </a:t>
            </a:r>
            <a:endParaRPr lang="uk-UA"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500042"/>
            <a:ext cx="7215238" cy="5632311"/>
          </a:xfrm>
          <a:prstGeom prst="rect">
            <a:avLst/>
          </a:prstGeom>
        </p:spPr>
        <p:txBody>
          <a:bodyPr wrap="square">
            <a:spAutoFit/>
          </a:bodyPr>
          <a:lstStyle/>
          <a:p>
            <a:r>
              <a:rPr lang="ru-RU" dirty="0">
                <a:latin typeface="Times New Roman" pitchFamily="18" charset="0"/>
                <a:cs typeface="Times New Roman" pitchFamily="18" charset="0"/>
              </a:rPr>
              <a:t>Великий резонанс у </a:t>
            </a:r>
            <a:r>
              <a:rPr lang="ru-RU" dirty="0" err="1">
                <a:latin typeface="Times New Roman" pitchFamily="18" charset="0"/>
                <a:cs typeface="Times New Roman" pitchFamily="18" charset="0"/>
              </a:rPr>
              <a:t>республіці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викликала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праця</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Дзюби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Інтернаціоналізм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русифікація</a:t>
            </a:r>
            <a:r>
              <a:rPr lang="ru-RU" dirty="0">
                <a:latin typeface="Times New Roman" pitchFamily="18" charset="0"/>
                <a:cs typeface="Times New Roman" pitchFamily="18" charset="0"/>
              </a:rPr>
              <a:t>?". На великому документальному </a:t>
            </a:r>
            <a:r>
              <a:rPr lang="ru-RU" dirty="0" err="1">
                <a:latin typeface="Times New Roman" pitchFamily="18" charset="0"/>
                <a:cs typeface="Times New Roman" pitchFamily="18" charset="0"/>
              </a:rPr>
              <a:t>матеріалі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обґрунтував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важливість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місце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національного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питання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повоєнну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добу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наголосив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воно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водночас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питанням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соціальним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загально-історичним</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Репресії</a:t>
            </a:r>
            <a:r>
              <a:rPr lang="ru-RU" dirty="0">
                <a:latin typeface="Times New Roman" pitchFamily="18" charset="0"/>
                <a:cs typeface="Times New Roman" pitchFamily="18" charset="0"/>
              </a:rPr>
              <a:t> 1965—1966 </a:t>
            </a:r>
            <a:r>
              <a:rPr lang="en-US" dirty="0">
                <a:latin typeface="Times New Roman" pitchFamily="18" charset="0"/>
                <a:cs typeface="Times New Roman" pitchFamily="18" charset="0"/>
              </a:rPr>
              <a:t>pp., </a:t>
            </a:r>
            <a:r>
              <a:rPr lang="ru-RU" dirty="0" err="1">
                <a:latin typeface="Times New Roman" pitchFamily="18" charset="0"/>
                <a:cs typeface="Times New Roman" pitchFamily="18" charset="0"/>
              </a:rPr>
              <a:t>посилення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тиску</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інтелігенцію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замість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бажаного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знищення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інакомислення</a:t>
            </a:r>
            <a:r>
              <a:rPr lang="ru-RU" dirty="0">
                <a:latin typeface="Times New Roman" pitchFamily="18" charset="0"/>
                <a:cs typeface="Times New Roman" pitchFamily="18" charset="0"/>
              </a:rPr>
              <a:t> дали </a:t>
            </a:r>
            <a:r>
              <a:rPr lang="ru-RU" dirty="0" err="1">
                <a:latin typeface="Times New Roman" pitchFamily="18" charset="0"/>
                <a:cs typeface="Times New Roman" pitchFamily="18" charset="0"/>
              </a:rPr>
              <a:t>зворотний</a:t>
            </a:r>
            <a:r>
              <a:rPr lang="ru-RU" dirty="0">
                <a:latin typeface="Times New Roman" pitchFamily="18" charset="0"/>
                <a:cs typeface="Times New Roman" pitchFamily="18" charset="0"/>
              </a:rPr>
              <a:t> результат: </a:t>
            </a:r>
            <a:r>
              <a:rPr lang="ru-RU" dirty="0" err="1">
                <a:latin typeface="Times New Roman" pitchFamily="18" charset="0"/>
                <a:cs typeface="Times New Roman" pitchFamily="18" charset="0"/>
              </a:rPr>
              <a:t>частина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шістдесятників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залишилися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волі</a:t>
            </a:r>
            <a:r>
              <a:rPr lang="ru-RU" dirty="0">
                <a:latin typeface="Times New Roman" pitchFamily="18" charset="0"/>
                <a:cs typeface="Times New Roman" pitchFamily="18" charset="0"/>
              </a:rPr>
              <a:t>, почали </a:t>
            </a:r>
            <a:r>
              <a:rPr lang="ru-RU" dirty="0" err="1">
                <a:latin typeface="Times New Roman" pitchFamily="18" charset="0"/>
                <a:cs typeface="Times New Roman" pitchFamily="18" charset="0"/>
              </a:rPr>
              <a:t>чинити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опір</a:t>
            </a:r>
            <a:r>
              <a:rPr lang="ru-RU" dirty="0">
                <a:latin typeface="Times New Roman" pitchFamily="18" charset="0"/>
                <a:cs typeface="Times New Roman" pitchFamily="18" charset="0"/>
              </a:rPr>
              <a:t> </a:t>
            </a:r>
            <a:r>
              <a:rPr lang="uk-UA" dirty="0" err="1" smtClean="0">
                <a:latin typeface="Times New Roman" pitchFamily="18" charset="0"/>
                <a:cs typeface="Times New Roman" pitchFamily="18" charset="0"/>
              </a:rPr>
              <a:t>неосталінізмові</a:t>
            </a:r>
            <a:r>
              <a:rPr lang="ru-RU" dirty="0" smtClean="0">
                <a:latin typeface="Times New Roman" pitchFamily="18" charset="0"/>
                <a:cs typeface="Times New Roman" pitchFamily="18" charset="0"/>
              </a:rPr>
              <a:t>.</a:t>
            </a:r>
          </a:p>
          <a:p>
            <a:endParaRPr lang="uk-UA" dirty="0">
              <a:latin typeface="Times New Roman" pitchFamily="18" charset="0"/>
              <a:cs typeface="Times New Roman" pitchFamily="18" charset="0"/>
            </a:endParaRPr>
          </a:p>
          <a:p>
            <a:r>
              <a:rPr lang="ru-RU" dirty="0" err="1">
                <a:latin typeface="Times New Roman" pitchFamily="18" charset="0"/>
                <a:cs typeface="Times New Roman" pitchFamily="18" charset="0"/>
              </a:rPr>
              <a:t>Хвиля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репресій</a:t>
            </a:r>
            <a:r>
              <a:rPr lang="ru-RU" dirty="0">
                <a:latin typeface="Times New Roman" pitchFamily="18" charset="0"/>
                <a:cs typeface="Times New Roman" pitchFamily="18" charset="0"/>
              </a:rPr>
              <a:t> у 1965—1966 </a:t>
            </a:r>
            <a:r>
              <a:rPr lang="en-US" dirty="0">
                <a:latin typeface="Times New Roman" pitchFamily="18" charset="0"/>
                <a:cs typeface="Times New Roman" pitchFamily="18" charset="0"/>
              </a:rPr>
              <a:t>pp. </a:t>
            </a:r>
            <a:r>
              <a:rPr lang="ru-RU" dirty="0" err="1">
                <a:latin typeface="Times New Roman" pitchFamily="18" charset="0"/>
                <a:cs typeface="Times New Roman" pitchFamily="18" charset="0"/>
              </a:rPr>
              <a:t>супроводжувалась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масштабним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ідеологічним</a:t>
            </a:r>
            <a:r>
              <a:rPr lang="ru-RU" dirty="0">
                <a:latin typeface="Times New Roman" pitchFamily="18" charset="0"/>
                <a:cs typeface="Times New Roman" pitchFamily="18" charset="0"/>
              </a:rPr>
              <a:t> поворотом. </a:t>
            </a:r>
            <a:r>
              <a:rPr lang="ru-RU" dirty="0" err="1">
                <a:latin typeface="Times New Roman" pitchFamily="18" charset="0"/>
                <a:cs typeface="Times New Roman" pitchFamily="18" charset="0"/>
              </a:rPr>
              <a:t>Газети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зарясніли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статтями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спрямованими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буржуазної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ідеології</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українського</a:t>
            </a:r>
            <a:r>
              <a:rPr lang="ru-RU" dirty="0">
                <a:latin typeface="Times New Roman" pitchFamily="18" charset="0"/>
                <a:cs typeface="Times New Roman" pitchFamily="18" charset="0"/>
              </a:rPr>
              <a:t> буржуазного </a:t>
            </a:r>
            <a:r>
              <a:rPr lang="ru-RU" dirty="0" err="1">
                <a:latin typeface="Times New Roman" pitchFamily="18" charset="0"/>
                <a:cs typeface="Times New Roman" pitchFamily="18" charset="0"/>
              </a:rPr>
              <a:t>націоналізму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Пожорстокішала</a:t>
            </a:r>
            <a:r>
              <a:rPr lang="ru-RU" dirty="0">
                <a:latin typeface="Times New Roman" pitchFamily="18" charset="0"/>
                <a:cs typeface="Times New Roman" pitchFamily="18" charset="0"/>
              </a:rPr>
              <a:t> цензура. ЦК КПУ </a:t>
            </a:r>
            <a:r>
              <a:rPr lang="ru-RU" dirty="0" err="1">
                <a:latin typeface="Times New Roman" pitchFamily="18" charset="0"/>
                <a:cs typeface="Times New Roman" pitchFamily="18" charset="0"/>
              </a:rPr>
              <a:t>ухвалив</a:t>
            </a:r>
            <a:r>
              <a:rPr lang="ru-RU" dirty="0">
                <a:latin typeface="Times New Roman" pitchFamily="18" charset="0"/>
                <a:cs typeface="Times New Roman" pitchFamily="18" charset="0"/>
              </a:rPr>
              <a:t> низку </a:t>
            </a:r>
            <a:r>
              <a:rPr lang="ru-RU" dirty="0" err="1">
                <a:latin typeface="Times New Roman" pitchFamily="18" charset="0"/>
                <a:cs typeface="Times New Roman" pitchFamily="18" charset="0"/>
              </a:rPr>
              <a:t>таємних</a:t>
            </a:r>
            <a:r>
              <a:rPr lang="ru-RU" dirty="0">
                <a:latin typeface="Times New Roman" pitchFamily="18" charset="0"/>
                <a:cs typeface="Times New Roman" pitchFamily="18" charset="0"/>
              </a:rPr>
              <a:t> постанов, </a:t>
            </a:r>
            <a:r>
              <a:rPr lang="ru-RU" dirty="0" err="1">
                <a:latin typeface="Times New Roman" pitchFamily="18" charset="0"/>
                <a:cs typeface="Times New Roman" pitchFamily="18" charset="0"/>
              </a:rPr>
              <a:t>стосовно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виправлення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помилок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роботі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журналів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Вітчизна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Жовтень</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кіностудії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ім</a:t>
            </a:r>
            <a:r>
              <a:rPr lang="ru-RU" dirty="0">
                <a:latin typeface="Times New Roman" pitchFamily="18" charset="0"/>
                <a:cs typeface="Times New Roman" pitchFamily="18" charset="0"/>
              </a:rPr>
              <a:t>. О. </a:t>
            </a:r>
            <a:r>
              <a:rPr lang="ru-RU" dirty="0" err="1">
                <a:latin typeface="Times New Roman" pitchFamily="18" charset="0"/>
                <a:cs typeface="Times New Roman" pitchFamily="18" charset="0"/>
              </a:rPr>
              <a:t>Довженка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прихована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ідеологічна</a:t>
            </a:r>
            <a:r>
              <a:rPr lang="ru-RU" dirty="0">
                <a:latin typeface="Times New Roman" pitchFamily="18" charset="0"/>
                <a:cs typeface="Times New Roman" pitchFamily="18" charset="0"/>
              </a:rPr>
              <a:t> "чистка" </a:t>
            </a:r>
            <a:r>
              <a:rPr lang="ru-RU" dirty="0" err="1">
                <a:latin typeface="Times New Roman" pitchFamily="18" charset="0"/>
                <a:cs typeface="Times New Roman" pitchFamily="18" charset="0"/>
              </a:rPr>
              <a:t>редакцій</a:t>
            </a:r>
            <a:r>
              <a:rPr lang="ru-RU" dirty="0">
                <a:latin typeface="Times New Roman" pitchFamily="18" charset="0"/>
                <a:cs typeface="Times New Roman" pitchFamily="18" charset="0"/>
              </a:rPr>
              <a:t> газет, </a:t>
            </a:r>
            <a:r>
              <a:rPr lang="ru-RU" dirty="0" err="1">
                <a:latin typeface="Times New Roman" pitchFamily="18" charset="0"/>
                <a:cs typeface="Times New Roman" pitchFamily="18" charset="0"/>
              </a:rPr>
              <a:t>журналів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видавництв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інститутів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гуманітарного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профілю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Академії</a:t>
            </a:r>
            <a:r>
              <a:rPr lang="ru-RU" dirty="0">
                <a:latin typeface="Times New Roman" pitchFamily="18" charset="0"/>
                <a:cs typeface="Times New Roman" pitchFamily="18" charset="0"/>
              </a:rPr>
              <a:t> наук УРСР. Усе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нагадувало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сталінські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ідеологічні</a:t>
            </a:r>
            <a:r>
              <a:rPr lang="ru-RU" dirty="0">
                <a:latin typeface="Times New Roman" pitchFamily="18" charset="0"/>
                <a:cs typeface="Times New Roman" pitchFamily="18" charset="0"/>
              </a:rPr>
              <a:t> "чистки" 40—50-х </a:t>
            </a:r>
            <a:r>
              <a:rPr lang="ru-RU" dirty="0" err="1">
                <a:latin typeface="Times New Roman" pitchFamily="18" charset="0"/>
                <a:cs typeface="Times New Roman" pitchFamily="18" charset="0"/>
              </a:rPr>
              <a:t>років</a:t>
            </a:r>
            <a:r>
              <a:rPr lang="ru-RU"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ru-RU" sz="6000" b="1" dirty="0" smtClean="0">
                <a:solidFill>
                  <a:schemeClr val="bg1"/>
                </a:solidFill>
              </a:rPr>
              <a:t>Кіно</a:t>
            </a:r>
            <a:endParaRPr lang="ru-RU" sz="6000" dirty="0">
              <a:solidFill>
                <a:schemeClr val="bg1"/>
              </a:solidFill>
            </a:endParaRPr>
          </a:p>
        </p:txBody>
      </p:sp>
      <p:sp>
        <p:nvSpPr>
          <p:cNvPr id="4" name="Содержимое 3"/>
          <p:cNvSpPr>
            <a:spLocks noGrp="1"/>
          </p:cNvSpPr>
          <p:nvPr>
            <p:ph sz="quarter" idx="1"/>
          </p:nvPr>
        </p:nvSpPr>
        <p:spPr/>
        <p:txBody>
          <a:bodyPr>
            <a:normAutofit/>
          </a:bodyPr>
          <a:lstStyle/>
          <a:p>
            <a:pPr>
              <a:buNone/>
            </a:pPr>
            <a:r>
              <a:rPr lang="ru-RU" dirty="0" smtClean="0">
                <a:solidFill>
                  <a:schemeClr val="bg1"/>
                </a:solidFill>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Важливою подією для українських </a:t>
            </a:r>
            <a:r>
              <a:rPr lang="uk-UA" dirty="0" err="1" smtClean="0">
                <a:solidFill>
                  <a:schemeClr val="bg1"/>
                </a:solidFill>
                <a:latin typeface="Times New Roman" pitchFamily="18" charset="0"/>
                <a:cs typeface="Times New Roman" pitchFamily="18" charset="0"/>
              </a:rPr>
              <a:t>кіномитців</a:t>
            </a:r>
            <a:r>
              <a:rPr lang="uk-UA" dirty="0" smtClean="0">
                <a:solidFill>
                  <a:schemeClr val="bg1"/>
                </a:solidFill>
                <a:latin typeface="Times New Roman" pitchFamily="18" charset="0"/>
                <a:cs typeface="Times New Roman" pitchFamily="18" charset="0"/>
              </a:rPr>
              <a:t> стало створення Спілки працівників кінематографії України, установчий з'їзд якої відбувся в січні 1963р.</a:t>
            </a:r>
          </a:p>
          <a:p>
            <a:pPr>
              <a:buNone/>
            </a:pPr>
            <a:r>
              <a:rPr lang="uk-UA" dirty="0" smtClean="0">
                <a:solidFill>
                  <a:schemeClr val="bg1"/>
                </a:solidFill>
                <a:latin typeface="Times New Roman" pitchFamily="18" charset="0"/>
                <a:cs typeface="Times New Roman" pitchFamily="18" charset="0"/>
              </a:rPr>
              <a:t>   Збільшилася кількість фільмів, випущених на екрани українськими кіностудіями. Якщо на початку 50-х виходило два-три фільми, то в наступні роки — 18—20. Про велику популярність кіно свідчить той факт, що щорічно кінотеатри відвідували в середньому близько 1 </a:t>
            </a:r>
            <a:r>
              <a:rPr lang="uk-UA" dirty="0" err="1" smtClean="0">
                <a:solidFill>
                  <a:schemeClr val="bg1"/>
                </a:solidFill>
                <a:latin typeface="Times New Roman" pitchFamily="18" charset="0"/>
                <a:cs typeface="Times New Roman" pitchFamily="18" charset="0"/>
              </a:rPr>
              <a:t>млн</a:t>
            </a:r>
            <a:r>
              <a:rPr lang="uk-UA" dirty="0" smtClean="0">
                <a:solidFill>
                  <a:schemeClr val="bg1"/>
                </a:solidFill>
                <a:latin typeface="Times New Roman" pitchFamily="18" charset="0"/>
                <a:cs typeface="Times New Roman" pitchFamily="18" charset="0"/>
              </a:rPr>
              <a:t> глядачів.</a:t>
            </a:r>
            <a:endParaRPr lang="uk-UA"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14348" y="357166"/>
            <a:ext cx="7467600" cy="5572164"/>
          </a:xfrm>
        </p:spPr>
        <p:txBody>
          <a:bodyPr>
            <a:normAutofit lnSpcReduction="10000"/>
          </a:bodyPr>
          <a:lstStyle/>
          <a:p>
            <a:r>
              <a:rPr lang="uk-UA" dirty="0" smtClean="0">
                <a:latin typeface="Times New Roman" pitchFamily="18" charset="0"/>
                <a:cs typeface="Times New Roman" pitchFamily="18" charset="0"/>
              </a:rPr>
              <a:t>Визначним явищем українського кіно стала творчість С. Параджанова, Ю. Іллєнка, Л. Осики, О. Фіалка, О. Савченка, Р. Сергієнка, К. Мур</a:t>
            </a:r>
            <a:r>
              <a:rPr lang="uk-UA" dirty="0" smtClean="0">
                <a:solidFill>
                  <a:schemeClr val="bg1"/>
                </a:solidFill>
                <a:latin typeface="Times New Roman" pitchFamily="18" charset="0"/>
                <a:cs typeface="Times New Roman" pitchFamily="18" charset="0"/>
              </a:rPr>
              <a:t>атової</a:t>
            </a:r>
            <a:r>
              <a:rPr lang="uk-UA" dirty="0" smtClean="0">
                <a:latin typeface="Times New Roman" pitchFamily="18" charset="0"/>
                <a:cs typeface="Times New Roman" pitchFamily="18" charset="0"/>
              </a:rPr>
              <a:t>, Л. Бикова. Скарбницю українського кіно поповнили такі тал</a:t>
            </a:r>
            <a:r>
              <a:rPr lang="uk-UA" dirty="0" smtClean="0">
                <a:solidFill>
                  <a:schemeClr val="bg1"/>
                </a:solidFill>
                <a:latin typeface="Times New Roman" pitchFamily="18" charset="0"/>
                <a:cs typeface="Times New Roman" pitchFamily="18" charset="0"/>
              </a:rPr>
              <a:t>ан</a:t>
            </a:r>
            <a:r>
              <a:rPr lang="uk-UA" dirty="0" smtClean="0">
                <a:latin typeface="Times New Roman" pitchFamily="18" charset="0"/>
                <a:cs typeface="Times New Roman" pitchFamily="18" charset="0"/>
              </a:rPr>
              <a:t>овиті стрічки, як "Т</a:t>
            </a:r>
            <a:r>
              <a:rPr lang="uk-UA" dirty="0" smtClean="0">
                <a:solidFill>
                  <a:schemeClr val="bg1"/>
                </a:solidFill>
                <a:latin typeface="Times New Roman" pitchFamily="18" charset="0"/>
                <a:cs typeface="Times New Roman" pitchFamily="18" charset="0"/>
              </a:rPr>
              <a:t>і</a:t>
            </a:r>
            <a:r>
              <a:rPr lang="uk-UA" dirty="0" smtClean="0">
                <a:latin typeface="Times New Roman" pitchFamily="18" charset="0"/>
                <a:cs typeface="Times New Roman" pitchFamily="18" charset="0"/>
              </a:rPr>
              <a:t>ні забутих предків", "К</a:t>
            </a:r>
            <a:r>
              <a:rPr lang="uk-UA" dirty="0" smtClean="0">
                <a:solidFill>
                  <a:schemeClr val="bg1"/>
                </a:solidFill>
                <a:latin typeface="Times New Roman" pitchFamily="18" charset="0"/>
                <a:cs typeface="Times New Roman" pitchFamily="18" charset="0"/>
              </a:rPr>
              <a:t>а</a:t>
            </a:r>
            <a:r>
              <a:rPr lang="uk-UA" dirty="0" smtClean="0">
                <a:latin typeface="Times New Roman" pitchFamily="18" charset="0"/>
                <a:cs typeface="Times New Roman" pitchFamily="18" charset="0"/>
              </a:rPr>
              <a:t>мінний хрест", </a:t>
            </a:r>
            <a:r>
              <a:rPr lang="uk-UA" dirty="0" smtClean="0">
                <a:solidFill>
                  <a:schemeClr val="bg1"/>
                </a:solidFill>
                <a:latin typeface="Times New Roman" pitchFamily="18" charset="0"/>
                <a:cs typeface="Times New Roman" pitchFamily="18" charset="0"/>
              </a:rPr>
              <a:t>"</a:t>
            </a:r>
            <a:r>
              <a:rPr lang="uk-UA" dirty="0" smtClean="0">
                <a:latin typeface="Times New Roman" pitchFamily="18" charset="0"/>
                <a:cs typeface="Times New Roman" pitchFamily="18" charset="0"/>
              </a:rPr>
              <a:t>Вечір на Івана Купа</a:t>
            </a:r>
            <a:r>
              <a:rPr lang="uk-UA" dirty="0" smtClean="0">
                <a:solidFill>
                  <a:schemeClr val="bg1"/>
                </a:solidFill>
                <a:latin typeface="Times New Roman" pitchFamily="18" charset="0"/>
                <a:cs typeface="Times New Roman" pitchFamily="18" charset="0"/>
              </a:rPr>
              <a:t>ла"</a:t>
            </a:r>
            <a:r>
              <a:rPr lang="uk-UA" dirty="0" smtClean="0">
                <a:latin typeface="Times New Roman" pitchFamily="18" charset="0"/>
                <a:cs typeface="Times New Roman" pitchFamily="18" charset="0"/>
              </a:rPr>
              <a:t>, "Білий пт</a:t>
            </a:r>
            <a:r>
              <a:rPr lang="uk-UA" dirty="0" smtClean="0">
                <a:solidFill>
                  <a:schemeClr val="bg1"/>
                </a:solidFill>
                <a:latin typeface="Times New Roman" pitchFamily="18" charset="0"/>
                <a:cs typeface="Times New Roman" pitchFamily="18" charset="0"/>
              </a:rPr>
              <a:t>а</a:t>
            </a:r>
            <a:r>
              <a:rPr lang="uk-UA" dirty="0" smtClean="0">
                <a:latin typeface="Times New Roman" pitchFamily="18" charset="0"/>
                <a:cs typeface="Times New Roman" pitchFamily="18" charset="0"/>
              </a:rPr>
              <a:t>х з чорною ознакою", "Криниця для спраглих", "Со</a:t>
            </a:r>
            <a:r>
              <a:rPr lang="uk-UA" dirty="0" smtClean="0">
                <a:solidFill>
                  <a:schemeClr val="bg1"/>
                </a:solidFill>
                <a:latin typeface="Times New Roman" pitchFamily="18" charset="0"/>
                <a:cs typeface="Times New Roman" pitchFamily="18" charset="0"/>
              </a:rPr>
              <a:t>л</a:t>
            </a:r>
            <a:r>
              <a:rPr lang="uk-UA" dirty="0" smtClean="0">
                <a:latin typeface="Times New Roman" pitchFamily="18" charset="0"/>
                <a:cs typeface="Times New Roman" pitchFamily="18" charset="0"/>
              </a:rPr>
              <a:t>омія Крушельницька", "Меланхолійний вальс", "Розпад", "Поріг", «В </a:t>
            </a:r>
            <a:r>
              <a:rPr lang="uk-UA" dirty="0" smtClean="0">
                <a:solidFill>
                  <a:schemeClr val="bg1"/>
                </a:solidFill>
                <a:latin typeface="Times New Roman" pitchFamily="18" charset="0"/>
                <a:cs typeface="Times New Roman" pitchFamily="18" charset="0"/>
              </a:rPr>
              <a:t>бій</a:t>
            </a:r>
            <a:r>
              <a:rPr lang="uk-UA" dirty="0" smtClean="0">
                <a:latin typeface="Times New Roman" pitchFamily="18" charset="0"/>
                <a:cs typeface="Times New Roman" pitchFamily="18" charset="0"/>
              </a:rPr>
              <a:t> ідуть тільки "ст</a:t>
            </a:r>
            <a:r>
              <a:rPr lang="uk-UA" dirty="0" smtClean="0">
                <a:solidFill>
                  <a:schemeClr val="bg1"/>
                </a:solidFill>
                <a:latin typeface="Times New Roman" pitchFamily="18" charset="0"/>
                <a:cs typeface="Times New Roman" pitchFamily="18" charset="0"/>
              </a:rPr>
              <a:t>а</a:t>
            </a:r>
            <a:r>
              <a:rPr lang="uk-UA" dirty="0" smtClean="0">
                <a:latin typeface="Times New Roman" pitchFamily="18" charset="0"/>
                <a:cs typeface="Times New Roman" pitchFamily="18" charset="0"/>
              </a:rPr>
              <a:t>рики"», "Ати-бати, йшли солдати" та ін.</a:t>
            </a:r>
          </a:p>
          <a:p>
            <a:r>
              <a:rPr lang="uk-UA" dirty="0" smtClean="0">
                <a:latin typeface="Times New Roman" pitchFamily="18" charset="0"/>
                <a:cs typeface="Times New Roman" pitchFamily="18" charset="0"/>
              </a:rPr>
              <a:t>Про зростання міжнародного авторитету українського кіно свідчить той факт, що в 1965 р. фільми "Тіні забутих предків" та "Білий птах з чорно</a:t>
            </a:r>
            <a:r>
              <a:rPr lang="uk-UA" dirty="0" smtClean="0">
                <a:solidFill>
                  <a:schemeClr val="bg1"/>
                </a:solidFill>
                <a:latin typeface="Times New Roman" pitchFamily="18" charset="0"/>
                <a:cs typeface="Times New Roman" pitchFamily="18" charset="0"/>
              </a:rPr>
              <a:t>ю</a:t>
            </a:r>
            <a:r>
              <a:rPr lang="uk-UA" dirty="0" smtClean="0">
                <a:latin typeface="Times New Roman" pitchFamily="18" charset="0"/>
                <a:cs typeface="Times New Roman" pitchFamily="18" charset="0"/>
              </a:rPr>
              <a:t> ознакою" одержали призи на міжнародни</a:t>
            </a:r>
            <a:r>
              <a:rPr lang="uk-UA" dirty="0" smtClean="0">
                <a:solidFill>
                  <a:schemeClr val="bg1"/>
                </a:solidFill>
                <a:latin typeface="Times New Roman" pitchFamily="18" charset="0"/>
                <a:cs typeface="Times New Roman" pitchFamily="18" charset="0"/>
              </a:rPr>
              <a:t>х </a:t>
            </a:r>
            <a:r>
              <a:rPr lang="uk-UA" dirty="0" smtClean="0">
                <a:latin typeface="Times New Roman" pitchFamily="18" charset="0"/>
                <a:cs typeface="Times New Roman" pitchFamily="18" charset="0"/>
              </a:rPr>
              <a:t>фестивалях, що утвердило високий професійний і мистецький рівень українського кінемато</a:t>
            </a:r>
            <a:r>
              <a:rPr lang="uk-UA" dirty="0" smtClean="0">
                <a:solidFill>
                  <a:schemeClr val="bg1"/>
                </a:solidFill>
                <a:latin typeface="Times New Roman" pitchFamily="18" charset="0"/>
                <a:cs typeface="Times New Roman" pitchFamily="18" charset="0"/>
              </a:rPr>
              <a:t>гр</a:t>
            </a:r>
            <a:r>
              <a:rPr lang="uk-UA" dirty="0" smtClean="0">
                <a:latin typeface="Times New Roman" pitchFamily="18" charset="0"/>
                <a:cs typeface="Times New Roman" pitchFamily="18" charset="0"/>
              </a:rPr>
              <a:t>афу.</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cap="all" dirty="0" smtClean="0">
                <a:solidFill>
                  <a:schemeClr val="bg1"/>
                </a:solidFill>
                <a:latin typeface="Times New Roman" pitchFamily="18" charset="0"/>
                <a:cs typeface="Times New Roman" pitchFamily="18" charset="0"/>
              </a:rPr>
              <a:t>Театр </a:t>
            </a:r>
            <a:endParaRPr lang="ru-RU" sz="4400" cap="all" dirty="0">
              <a:solidFill>
                <a:schemeClr val="bg1"/>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lnSpcReduction="10000"/>
          </a:bodyPr>
          <a:lstStyle/>
          <a:p>
            <a:r>
              <a:rPr lang="ru-RU" dirty="0" err="1" smtClean="0">
                <a:solidFill>
                  <a:schemeClr val="bg1"/>
                </a:solidFill>
                <a:latin typeface="Times New Roman" pitchFamily="18" charset="0"/>
                <a:cs typeface="Times New Roman" pitchFamily="18" charset="0"/>
              </a:rPr>
              <a:t>Пожвавлення</a:t>
            </a:r>
            <a:r>
              <a:rPr lang="ru-RU" dirty="0" smtClean="0">
                <a:solidFill>
                  <a:schemeClr val="bg1"/>
                </a:solidFill>
                <a:latin typeface="Times New Roman" pitchFamily="18" charset="0"/>
                <a:cs typeface="Times New Roman" pitchFamily="18" charset="0"/>
              </a:rPr>
              <a:t> в </a:t>
            </a:r>
            <a:r>
              <a:rPr lang="ru-RU" dirty="0" err="1" smtClean="0">
                <a:solidFill>
                  <a:schemeClr val="bg1"/>
                </a:solidFill>
                <a:latin typeface="Times New Roman" pitchFamily="18" charset="0"/>
                <a:cs typeface="Times New Roman" pitchFamily="18" charset="0"/>
              </a:rPr>
              <a:t>національно-культурному</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житті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активізувало</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інтерес</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суспільства</a:t>
            </a:r>
            <a:r>
              <a:rPr lang="ru-RU" dirty="0" smtClean="0">
                <a:solidFill>
                  <a:schemeClr val="bg1"/>
                </a:solidFill>
                <a:latin typeface="Times New Roman" pitchFamily="18" charset="0"/>
                <a:cs typeface="Times New Roman" pitchFamily="18" charset="0"/>
              </a:rPr>
              <a:t> до театрального </a:t>
            </a:r>
            <a:r>
              <a:rPr lang="ru-RU" dirty="0" err="1" smtClean="0">
                <a:solidFill>
                  <a:schemeClr val="bg1"/>
                </a:solidFill>
                <a:latin typeface="Times New Roman" pitchFamily="18" charset="0"/>
                <a:cs typeface="Times New Roman" pitchFamily="18" charset="0"/>
              </a:rPr>
              <a:t>мистецтва</a:t>
            </a:r>
            <a:r>
              <a:rPr lang="ru-RU" dirty="0" smtClean="0">
                <a:solidFill>
                  <a:schemeClr val="bg1"/>
                </a:solidFill>
                <a:latin typeface="Times New Roman" pitchFamily="18" charset="0"/>
                <a:cs typeface="Times New Roman" pitchFamily="18" charset="0"/>
              </a:rPr>
              <a:t>. В </a:t>
            </a:r>
            <a:r>
              <a:rPr lang="ru-RU" dirty="0" err="1" smtClean="0">
                <a:solidFill>
                  <a:schemeClr val="bg1"/>
                </a:solidFill>
                <a:latin typeface="Times New Roman" pitchFamily="18" charset="0"/>
                <a:cs typeface="Times New Roman" pitchFamily="18" charset="0"/>
              </a:rPr>
              <a:t>Україні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в</a:t>
            </a:r>
            <a:r>
              <a:rPr lang="ru-RU" dirty="0" smtClean="0">
                <a:solidFill>
                  <a:schemeClr val="bg1"/>
                </a:solidFill>
                <a:latin typeface="Times New Roman" pitchFamily="18" charset="0"/>
                <a:cs typeface="Times New Roman" pitchFamily="18" charset="0"/>
              </a:rPr>
              <a:t> 1965 р. </a:t>
            </a:r>
            <a:r>
              <a:rPr lang="ru-RU" dirty="0" err="1" smtClean="0">
                <a:solidFill>
                  <a:schemeClr val="bg1"/>
                </a:solidFill>
                <a:latin typeface="Times New Roman" pitchFamily="18" charset="0"/>
                <a:cs typeface="Times New Roman" pitchFamily="18" charset="0"/>
              </a:rPr>
              <a:t>працювало</a:t>
            </a:r>
            <a:r>
              <a:rPr lang="ru-RU" dirty="0" smtClean="0">
                <a:solidFill>
                  <a:schemeClr val="bg1"/>
                </a:solidFill>
                <a:latin typeface="Times New Roman" pitchFamily="18" charset="0"/>
                <a:cs typeface="Times New Roman" pitchFamily="18" charset="0"/>
              </a:rPr>
              <a:t> 60 </a:t>
            </a:r>
            <a:r>
              <a:rPr lang="ru-RU" dirty="0" err="1" smtClean="0">
                <a:solidFill>
                  <a:schemeClr val="bg1"/>
                </a:solidFill>
                <a:latin typeface="Times New Roman" pitchFamily="18" charset="0"/>
                <a:cs typeface="Times New Roman" pitchFamily="18" charset="0"/>
              </a:rPr>
              <a:t>театрів</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які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протягом</a:t>
            </a:r>
            <a:r>
              <a:rPr lang="ru-RU" dirty="0" smtClean="0">
                <a:solidFill>
                  <a:schemeClr val="bg1"/>
                </a:solidFill>
                <a:latin typeface="Times New Roman" pitchFamily="18" charset="0"/>
                <a:cs typeface="Times New Roman" pitchFamily="18" charset="0"/>
              </a:rPr>
              <a:t> року </a:t>
            </a:r>
            <a:r>
              <a:rPr lang="ru-RU" dirty="0" err="1" smtClean="0">
                <a:solidFill>
                  <a:schemeClr val="bg1"/>
                </a:solidFill>
                <a:latin typeface="Times New Roman" pitchFamily="18" charset="0"/>
                <a:cs typeface="Times New Roman" pitchFamily="18" charset="0"/>
              </a:rPr>
              <a:t>відвідували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близько</a:t>
            </a:r>
            <a:r>
              <a:rPr lang="ru-RU" dirty="0" smtClean="0">
                <a:solidFill>
                  <a:schemeClr val="bg1"/>
                </a:solidFill>
                <a:latin typeface="Times New Roman" pitchFamily="18" charset="0"/>
                <a:cs typeface="Times New Roman" pitchFamily="18" charset="0"/>
              </a:rPr>
              <a:t> 15,5 </a:t>
            </a:r>
            <a:r>
              <a:rPr lang="ru-RU" dirty="0" err="1" smtClean="0">
                <a:solidFill>
                  <a:schemeClr val="bg1"/>
                </a:solidFill>
                <a:latin typeface="Times New Roman" pitchFamily="18" charset="0"/>
                <a:cs typeface="Times New Roman" pitchFamily="18" charset="0"/>
              </a:rPr>
              <a:t>млн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глядачів</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Протягом</a:t>
            </a:r>
            <a:r>
              <a:rPr lang="ru-RU" dirty="0" smtClean="0">
                <a:solidFill>
                  <a:schemeClr val="bg1"/>
                </a:solidFill>
                <a:latin typeface="Times New Roman" pitchFamily="18" charset="0"/>
                <a:cs typeface="Times New Roman" pitchFamily="18" charset="0"/>
              </a:rPr>
              <a:t> 1958—1965 </a:t>
            </a:r>
            <a:r>
              <a:rPr lang="ru-RU" dirty="0" err="1" smtClean="0">
                <a:solidFill>
                  <a:schemeClr val="bg1"/>
                </a:solidFill>
                <a:latin typeface="Times New Roman" pitchFamily="18" charset="0"/>
                <a:cs typeface="Times New Roman" pitchFamily="18" charset="0"/>
              </a:rPr>
              <a:t>pp</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кількість</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глядачів</a:t>
            </a:r>
            <a:r>
              <a:rPr lang="ru-RU" dirty="0" smtClean="0">
                <a:solidFill>
                  <a:schemeClr val="bg1"/>
                </a:solidFill>
                <a:latin typeface="Times New Roman" pitchFamily="18" charset="0"/>
                <a:cs typeface="Times New Roman" pitchFamily="18" charset="0"/>
              </a:rPr>
              <a:t> у театрах </a:t>
            </a:r>
            <a:r>
              <a:rPr lang="ru-RU" dirty="0" err="1" smtClean="0">
                <a:solidFill>
                  <a:schemeClr val="bg1"/>
                </a:solidFill>
                <a:latin typeface="Times New Roman" pitchFamily="18" charset="0"/>
                <a:cs typeface="Times New Roman" pitchFamily="18" charset="0"/>
              </a:rPr>
              <a:t>республіки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збільшилася</a:t>
            </a:r>
            <a:r>
              <a:rPr lang="ru-RU" dirty="0" smtClean="0">
                <a:solidFill>
                  <a:schemeClr val="bg1"/>
                </a:solidFill>
                <a:latin typeface="Times New Roman" pitchFamily="18" charset="0"/>
                <a:cs typeface="Times New Roman" pitchFamily="18" charset="0"/>
              </a:rPr>
              <a:t> з 14,3 до 15,5 </a:t>
            </a:r>
            <a:r>
              <a:rPr lang="ru-RU" dirty="0" err="1" smtClean="0">
                <a:solidFill>
                  <a:schemeClr val="bg1"/>
                </a:solidFill>
                <a:latin typeface="Times New Roman" pitchFamily="18" charset="0"/>
                <a:cs typeface="Times New Roman" pitchFamily="18" charset="0"/>
              </a:rPr>
              <a:t>млн</a:t>
            </a:r>
            <a:r>
              <a:rPr lang="ru-RU" dirty="0" smtClean="0">
                <a:solidFill>
                  <a:schemeClr val="bg1"/>
                </a:solidFill>
                <a:latin typeface="Times New Roman" pitchFamily="18" charset="0"/>
                <a:cs typeface="Times New Roman" pitchFamily="18" charset="0"/>
              </a:rPr>
              <a:t> на </a:t>
            </a:r>
            <a:r>
              <a:rPr lang="ru-RU" dirty="0" err="1" smtClean="0">
                <a:solidFill>
                  <a:schemeClr val="bg1"/>
                </a:solidFill>
                <a:latin typeface="Times New Roman" pitchFamily="18" charset="0"/>
                <a:cs typeface="Times New Roman" pitchFamily="18" charset="0"/>
              </a:rPr>
              <a:t>рік</a:t>
            </a:r>
            <a:r>
              <a:rPr lang="ru-RU" dirty="0" smtClean="0">
                <a:solidFill>
                  <a:schemeClr val="bg1"/>
                </a:solidFill>
                <a:latin typeface="Times New Roman" pitchFamily="18" charset="0"/>
                <a:cs typeface="Times New Roman" pitchFamily="18" charset="0"/>
              </a:rPr>
              <a:t>.</a:t>
            </a:r>
          </a:p>
          <a:p>
            <a:r>
              <a:rPr lang="ru-RU" dirty="0" smtClean="0">
                <a:solidFill>
                  <a:schemeClr val="bg1"/>
                </a:solidFill>
                <a:latin typeface="Times New Roman" pitchFamily="18" charset="0"/>
                <a:cs typeface="Times New Roman" pitchFamily="18" charset="0"/>
              </a:rPr>
              <a:t>У </a:t>
            </a:r>
            <a:r>
              <a:rPr lang="ru-RU" dirty="0" err="1" smtClean="0">
                <a:solidFill>
                  <a:schemeClr val="bg1"/>
                </a:solidFill>
                <a:latin typeface="Times New Roman" pitchFamily="18" charset="0"/>
                <a:cs typeface="Times New Roman" pitchFamily="18" charset="0"/>
              </a:rPr>
              <a:t>співдружності</a:t>
            </a:r>
            <a:r>
              <a:rPr lang="ru-RU" dirty="0" smtClean="0">
                <a:solidFill>
                  <a:schemeClr val="bg1"/>
                </a:solidFill>
                <a:latin typeface="Times New Roman" pitchFamily="18" charset="0"/>
                <a:cs typeface="Times New Roman" pitchFamily="18" charset="0"/>
              </a:rPr>
              <a:t> з театрами </a:t>
            </a:r>
            <a:r>
              <a:rPr lang="ru-RU" dirty="0" err="1" smtClean="0">
                <a:solidFill>
                  <a:schemeClr val="bg1"/>
                </a:solidFill>
                <a:latin typeface="Times New Roman" pitchFamily="18" charset="0"/>
                <a:cs typeface="Times New Roman" pitchFamily="18" charset="0"/>
              </a:rPr>
              <a:t>плідно</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працюють</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українські</a:t>
            </a:r>
            <a:r>
              <a:rPr lang="ru-RU" dirty="0" smtClean="0">
                <a:solidFill>
                  <a:schemeClr val="bg1"/>
                </a:solidFill>
                <a:latin typeface="Times New Roman" pitchFamily="18" charset="0"/>
                <a:cs typeface="Times New Roman" pitchFamily="18" charset="0"/>
              </a:rPr>
              <a:t> драматурги. </a:t>
            </a:r>
            <a:r>
              <a:rPr lang="ru-RU" dirty="0" err="1" smtClean="0">
                <a:solidFill>
                  <a:schemeClr val="bg1"/>
                </a:solidFill>
                <a:latin typeface="Times New Roman" pitchFamily="18" charset="0"/>
                <a:cs typeface="Times New Roman" pitchFamily="18" charset="0"/>
              </a:rPr>
              <a:t>Лише</a:t>
            </a:r>
            <a:r>
              <a:rPr lang="ru-RU" dirty="0" smtClean="0">
                <a:solidFill>
                  <a:schemeClr val="bg1"/>
                </a:solidFill>
                <a:latin typeface="Times New Roman" pitchFamily="18" charset="0"/>
                <a:cs typeface="Times New Roman" pitchFamily="18" charset="0"/>
              </a:rPr>
              <a:t> за </a:t>
            </a:r>
            <a:r>
              <a:rPr lang="ru-RU" dirty="0" err="1" smtClean="0">
                <a:solidFill>
                  <a:schemeClr val="bg1"/>
                </a:solidFill>
                <a:latin typeface="Times New Roman" pitchFamily="18" charset="0"/>
                <a:cs typeface="Times New Roman" pitchFamily="18" charset="0"/>
              </a:rPr>
              <a:t>вказаний</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період</a:t>
            </a:r>
            <a:r>
              <a:rPr lang="ru-RU" dirty="0" smtClean="0">
                <a:solidFill>
                  <a:schemeClr val="bg1"/>
                </a:solidFill>
                <a:latin typeface="Times New Roman" pitchFamily="18" charset="0"/>
                <a:cs typeface="Times New Roman" pitchFamily="18" charset="0"/>
              </a:rPr>
              <a:t> у театрах поставлено 100 </a:t>
            </a:r>
            <a:r>
              <a:rPr lang="ru-RU" dirty="0" err="1" smtClean="0">
                <a:solidFill>
                  <a:schemeClr val="bg1"/>
                </a:solidFill>
                <a:latin typeface="Times New Roman" pitchFamily="18" charset="0"/>
                <a:cs typeface="Times New Roman" pitchFamily="18" charset="0"/>
              </a:rPr>
              <a:t>їхніх</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п'єс</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Схвалення</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громадськості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дістали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вистави</a:t>
            </a:r>
            <a:r>
              <a:rPr lang="ru-RU" dirty="0" smtClean="0">
                <a:solidFill>
                  <a:schemeClr val="bg1"/>
                </a:solidFill>
                <a:latin typeface="Times New Roman" pitchFamily="18" charset="0"/>
                <a:cs typeface="Times New Roman" pitchFamily="18" charset="0"/>
              </a:rPr>
              <a:t> "Фауст </a:t>
            </a:r>
            <a:r>
              <a:rPr lang="ru-RU" dirty="0" err="1" smtClean="0">
                <a:solidFill>
                  <a:schemeClr val="bg1"/>
                </a:solidFill>
                <a:latin typeface="Times New Roman" pitchFamily="18" charset="0"/>
                <a:cs typeface="Times New Roman" pitchFamily="18" charset="0"/>
              </a:rPr>
              <a:t>і</a:t>
            </a:r>
            <a:r>
              <a:rPr lang="ru-RU" dirty="0" smtClean="0">
                <a:solidFill>
                  <a:schemeClr val="bg1"/>
                </a:solidFill>
                <a:latin typeface="Times New Roman" pitchFamily="18" charset="0"/>
                <a:cs typeface="Times New Roman" pitchFamily="18" charset="0"/>
              </a:rPr>
              <a:t> смерть" О. </a:t>
            </a:r>
            <a:r>
              <a:rPr lang="ru-RU" dirty="0" err="1" smtClean="0">
                <a:solidFill>
                  <a:schemeClr val="bg1"/>
                </a:solidFill>
                <a:latin typeface="Times New Roman" pitchFamily="18" charset="0"/>
                <a:cs typeface="Times New Roman" pitchFamily="18" charset="0"/>
              </a:rPr>
              <a:t>Левади</a:t>
            </a:r>
            <a:r>
              <a:rPr lang="ru-RU" dirty="0" smtClean="0">
                <a:solidFill>
                  <a:schemeClr val="bg1"/>
                </a:solidFill>
                <a:latin typeface="Times New Roman" pitchFamily="18" charset="0"/>
                <a:cs typeface="Times New Roman" pitchFamily="18" charset="0"/>
              </a:rPr>
              <a:t>, "Веселка" М. Зарудного, "</a:t>
            </a:r>
            <a:r>
              <a:rPr lang="ru-RU" dirty="0" err="1" smtClean="0">
                <a:solidFill>
                  <a:schemeClr val="bg1"/>
                </a:solidFill>
                <a:latin typeface="Times New Roman" pitchFamily="18" charset="0"/>
                <a:cs typeface="Times New Roman" pitchFamily="18" charset="0"/>
              </a:rPr>
              <a:t>Нащадки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запорожців</a:t>
            </a:r>
            <a:r>
              <a:rPr lang="ru-RU" dirty="0" smtClean="0">
                <a:solidFill>
                  <a:schemeClr val="bg1"/>
                </a:solidFill>
                <a:latin typeface="Times New Roman" pitchFamily="18" charset="0"/>
                <a:cs typeface="Times New Roman" pitchFamily="18" charset="0"/>
              </a:rPr>
              <a:t>" О. </a:t>
            </a:r>
            <a:r>
              <a:rPr lang="ru-RU" dirty="0" err="1" smtClean="0">
                <a:solidFill>
                  <a:schemeClr val="bg1"/>
                </a:solidFill>
                <a:latin typeface="Times New Roman" pitchFamily="18" charset="0"/>
                <a:cs typeface="Times New Roman" pitchFamily="18" charset="0"/>
              </a:rPr>
              <a:t>Довженка</a:t>
            </a:r>
            <a:r>
              <a:rPr lang="ru-RU" dirty="0" smtClean="0">
                <a:solidFill>
                  <a:schemeClr val="bg1"/>
                </a:solidFill>
                <a:latin typeface="Times New Roman" pitchFamily="18" charset="0"/>
                <a:cs typeface="Times New Roman" pitchFamily="18" charset="0"/>
              </a:rPr>
              <a:t>, "Де </a:t>
            </a:r>
            <a:r>
              <a:rPr lang="ru-RU" dirty="0" err="1" smtClean="0">
                <a:solidFill>
                  <a:schemeClr val="bg1"/>
                </a:solidFill>
                <a:latin typeface="Times New Roman" pitchFamily="18" charset="0"/>
                <a:cs typeface="Times New Roman" pitchFamily="18" charset="0"/>
              </a:rPr>
              <a:t>твоє</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серце</a:t>
            </a:r>
            <a:r>
              <a:rPr lang="ru-RU" dirty="0" smtClean="0">
                <a:solidFill>
                  <a:schemeClr val="bg1"/>
                </a:solidFill>
                <a:latin typeface="Times New Roman" pitchFamily="18" charset="0"/>
                <a:cs typeface="Times New Roman" pitchFamily="18" charset="0"/>
              </a:rPr>
              <a:t>" О. </a:t>
            </a:r>
            <a:r>
              <a:rPr lang="ru-RU" dirty="0" err="1" smtClean="0">
                <a:solidFill>
                  <a:schemeClr val="bg1"/>
                </a:solidFill>
                <a:latin typeface="Times New Roman" pitchFamily="18" charset="0"/>
                <a:cs typeface="Times New Roman" pitchFamily="18" charset="0"/>
              </a:rPr>
              <a:t>Коломійця</a:t>
            </a:r>
            <a:r>
              <a:rPr lang="ru-RU" dirty="0" smtClean="0">
                <a:solidFill>
                  <a:schemeClr val="bg1"/>
                </a:solidFill>
                <a:latin typeface="Times New Roman" pitchFamily="18" charset="0"/>
                <a:cs typeface="Times New Roman" pitchFamily="18" charset="0"/>
              </a:rPr>
              <a:t> та </a:t>
            </a:r>
            <a:r>
              <a:rPr lang="ru-RU" dirty="0" err="1" smtClean="0">
                <a:solidFill>
                  <a:schemeClr val="bg1"/>
                </a:solidFill>
                <a:latin typeface="Times New Roman" pitchFamily="18" charset="0"/>
                <a:cs typeface="Times New Roman" pitchFamily="18" charset="0"/>
              </a:rPr>
              <a:t>ін</a:t>
            </a:r>
            <a:r>
              <a:rPr lang="ru-RU" dirty="0" smtClean="0">
                <a:solidFill>
                  <a:schemeClr val="bg1"/>
                </a:solidFill>
                <a:latin typeface="Times New Roman" pitchFamily="18" charset="0"/>
                <a:cs typeface="Times New Roman" pitchFamily="18" charset="0"/>
              </a:rPr>
              <a:t>.</a:t>
            </a:r>
          </a:p>
          <a:p>
            <a:pPr>
              <a:buNone/>
            </a:pPr>
            <a:endParaRPr lang="ru-RU"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130</TotalTime>
  <Words>980</Words>
  <Application>Microsoft Office PowerPoint</Application>
  <PresentationFormat>Экран (4:3)</PresentationFormat>
  <Paragraphs>30</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Розвиток Культури в 60- 80 рр. </vt:lpstr>
      <vt:lpstr>Слайд 2</vt:lpstr>
      <vt:lpstr>Слайд 3</vt:lpstr>
      <vt:lpstr>Слайд 4</vt:lpstr>
      <vt:lpstr>Слайд 5</vt:lpstr>
      <vt:lpstr>Слайд 6</vt:lpstr>
      <vt:lpstr>Кіно</vt:lpstr>
      <vt:lpstr>Слайд 8</vt:lpstr>
      <vt:lpstr>Театр </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Розвиток Культури в 60- 80 рр. </dc:title>
  <dc:creator>Admin</dc:creator>
  <cp:lastModifiedBy>Admin</cp:lastModifiedBy>
  <cp:revision>13</cp:revision>
  <dcterms:created xsi:type="dcterms:W3CDTF">2014-01-19T10:13:17Z</dcterms:created>
  <dcterms:modified xsi:type="dcterms:W3CDTF">2014-06-07T07:01:57Z</dcterms:modified>
</cp:coreProperties>
</file>