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4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9" r:id="rId9"/>
    <p:sldId id="270" r:id="rId10"/>
    <p:sldId id="271" r:id="rId11"/>
    <p:sldId id="290" r:id="rId12"/>
    <p:sldId id="291" r:id="rId13"/>
    <p:sldId id="292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DD8E49-6EDB-46FA-85D6-F13CEDC8ECAD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496287FB-A4D8-490D-9B9A-A99380B3CC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7464EA-D3F3-488F-99B7-091A3F482E9A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B00255-888F-4692-B96D-CCC1CAF2CB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B4C7C9-95F7-474C-B9E7-32B89F6AB9FC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7BC1FD-4851-4C94-8437-BAAD355E8F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DEFE42-2F81-4311-BF06-4D6BFD85AAE7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8D7E899C-8024-46E3-A0AA-0768B63A65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24253E-3224-4595-954B-42E1A3EAF5A2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5A66BC-0BCA-48F6-84EC-F241F93264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7F04C7-07BF-4E5E-9951-D84BCBA66B65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721C-A2A9-4F79-AA98-9E692B5882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DBEB94-7D38-4A7D-A3F5-69CAA56E716B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9C623708-5CF0-468F-905E-A5F6E212A6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E7CC3F-42D7-45A2-98D2-CB10533C75FE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2CF4FE-3F9A-4FD4-A08E-963A5F4E8C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2E0E11-3FF3-4522-AEDD-ABA11CD75228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6434A-5150-45BA-BBA0-65FE1E51ED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D5101-724F-466D-ACF4-0F1364061FD6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F414ED-D209-4548-9F6F-C280EDE8ED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DCE10D-7DC7-4449-963F-A23EF1C18455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9454B-F4D8-4D75-99C9-35F50E49E3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DE20F6A-A4AA-4E7E-BA49-45940D9F8443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A3742A1-BBC2-4813-B3D0-A0895FD7C4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980728"/>
            <a:ext cx="5119688" cy="3595688"/>
          </a:xfrm>
          <a:extLst/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600" b="1" i="1"/>
              <a:t>Видатні люди України</a:t>
            </a:r>
            <a:endParaRPr lang="ru-RU" sz="6600" b="1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994">
        <p:split orient="vert"/>
      </p:transition>
    </mc:Choice>
    <mc:Fallback xmlns="">
      <p:transition spd="slow" advTm="2994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2"/>
          <p:cNvSpPr>
            <a:spLocks noGrp="1"/>
          </p:cNvSpPr>
          <p:nvPr>
            <p:ph type="title"/>
          </p:nvPr>
        </p:nvSpPr>
        <p:spPr>
          <a:xfrm>
            <a:off x="107504" y="4149080"/>
            <a:ext cx="3312368" cy="1235447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b="1" smtClean="0">
                <a:solidFill>
                  <a:srgbClr val="7030A0"/>
                </a:solidFill>
                <a:cs typeface="Tunga" pitchFamily="34" charset="0"/>
              </a:rPr>
              <a:t>Володимир  Вернадський</a:t>
            </a:r>
          </a:p>
        </p:txBody>
      </p:sp>
      <p:pic>
        <p:nvPicPr>
          <p:cNvPr id="22531" name="Picture 4" descr="http://orenda.pl.ua/file/1712789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2482216" cy="339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47864" y="620688"/>
            <a:ext cx="568863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smtClean="0"/>
              <a:t>Український філософ, природознавець, мислитель, засновник геохімії, біогеохімії та радіогеології, космізму. Професор Московського університету. Один із засновників Української Академії наук; став дійсним членом Української АН та її першим президентом (з 1918). Засновник наукової бібліотеки в Києві З 1921 року знову у Росії. Збагатив науку глибокими ідеями, що лягли в основу нових провідних напрямків сучасної мінералогії, геології, гідрогеології, визначив роль організмів у геохімічних процесах. Організатор та директор Радієвого інституту (1922–1939), Біохімічної лабораторії.</a:t>
            </a:r>
            <a:endParaRPr lang="ru-RU" sz="2200" b="1" i="1"/>
          </a:p>
        </p:txBody>
      </p:sp>
    </p:spTree>
  </p:cSld>
  <p:clrMapOvr>
    <a:masterClrMapping/>
  </p:clrMapOvr>
  <p:transition spd="med" advTm="1664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293096"/>
            <a:ext cx="2448272" cy="1224135"/>
          </a:xfrm>
        </p:spPr>
        <p:txBody>
          <a:bodyPr>
            <a:normAutofit/>
          </a:bodyPr>
          <a:lstStyle/>
          <a:p>
            <a:r>
              <a:rPr lang="uk-UA" b="1" smtClean="0">
                <a:solidFill>
                  <a:srgbClr val="FF0000"/>
                </a:solidFill>
              </a:rPr>
              <a:t>Віталій Кличко</a:t>
            </a:r>
            <a:endParaRPr lang="ru-RU" b="1">
              <a:solidFill>
                <a:srgbClr val="FF0000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0605"/>
            <a:ext cx="2520280" cy="3683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05570" y="7571"/>
            <a:ext cx="601216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/>
              <a:t>У</a:t>
            </a:r>
            <a:r>
              <a:rPr lang="ru-RU" sz="2200" b="1" i="1" smtClean="0"/>
              <a:t>країнський боксер, політик, громадський діяч, меценат, учений-педагог, член громадської ради журналу «ЄвроАтлантика», Герой України. Шестиразовий чемпіон світу з кікбоксингу. Чемпіон світу з боксу у важкій ваговій категорії за версіями WBO. Чемпіон </a:t>
            </a:r>
            <a:r>
              <a:rPr lang="en-US" sz="2200" b="1" i="1" smtClean="0"/>
              <a:t>I </a:t>
            </a:r>
            <a:r>
              <a:rPr lang="ru-RU" sz="2200" b="1" i="1" smtClean="0"/>
              <a:t>Всесвітніх ігор військовослужбовців у важкій ваговій категорії (1995 рік). Старший брат професійного боксера, чемпіона світу за версіями </a:t>
            </a:r>
            <a:r>
              <a:rPr lang="en-US" sz="2200" b="1" i="1" smtClean="0"/>
              <a:t>IBF, IBO, WBO </a:t>
            </a:r>
            <a:r>
              <a:rPr lang="ru-RU" sz="2200" b="1" i="1" smtClean="0"/>
              <a:t>і </a:t>
            </a:r>
            <a:r>
              <a:rPr lang="en-US" sz="2200" b="1" i="1" smtClean="0"/>
              <a:t>WBA </a:t>
            </a:r>
            <a:r>
              <a:rPr lang="ru-RU" sz="2200" b="1" i="1" smtClean="0"/>
              <a:t>Володимира Кличка. Депутат Київської міської ради, голова фракції «УДАР Віталія Кличка». Кандидат наук з фізичного виховання і спорту, магістр Національної академії державного управління при Президентові України за спеціальністю «Управління суспільним розвитком».</a:t>
            </a:r>
          </a:p>
          <a:p>
            <a:endParaRPr lang="ru-RU" sz="2200" b="1" i="1"/>
          </a:p>
        </p:txBody>
      </p:sp>
    </p:spTree>
    <p:extLst>
      <p:ext uri="{BB962C8B-B14F-4D97-AF65-F5344CB8AC3E}">
        <p14:creationId xmlns:p14="http://schemas.microsoft.com/office/powerpoint/2010/main" val="66465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33"/>
    </mc:Choice>
    <mc:Fallback xmlns="">
      <p:transition spd="slow" advTm="177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5678"/>
            <a:ext cx="8591550" cy="792088"/>
          </a:xfrm>
        </p:spPr>
        <p:txBody>
          <a:bodyPr>
            <a:normAutofit/>
          </a:bodyPr>
          <a:lstStyle/>
          <a:p>
            <a:pPr algn="ctr"/>
            <a:r>
              <a:rPr lang="uk-UA" sz="4400" b="1" smtClean="0"/>
              <a:t>Запитання </a:t>
            </a:r>
            <a:endParaRPr lang="ru-RU" sz="4400" b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124744"/>
            <a:ext cx="9073008" cy="5616624"/>
          </a:xfrm>
        </p:spPr>
        <p:txBody>
          <a:bodyPr>
            <a:normAutofit/>
          </a:bodyPr>
          <a:lstStyle/>
          <a:p>
            <a:pPr marL="455612" indent="-457200">
              <a:buFont typeface="+mj-lt"/>
              <a:buAutoNum type="arabicParenR"/>
            </a:pPr>
            <a:r>
              <a:rPr lang="uk-UA" sz="2800" smtClean="0"/>
              <a:t>Що відбулося за Ярослава Мудрого?</a:t>
            </a:r>
          </a:p>
          <a:p>
            <a:pPr marL="455612" indent="-457200">
              <a:buFont typeface="+mj-lt"/>
              <a:buAutoNum type="arabicParenR"/>
            </a:pPr>
            <a:r>
              <a:rPr lang="uk-UA" sz="2800" smtClean="0"/>
              <a:t>Ким був Степан Бандера?</a:t>
            </a:r>
          </a:p>
          <a:p>
            <a:pPr marL="455612" indent="-457200">
              <a:buFont typeface="+mj-lt"/>
              <a:buAutoNum type="arabicParenR"/>
            </a:pPr>
            <a:r>
              <a:rPr lang="uk-UA" sz="2800" smtClean="0"/>
              <a:t>Скільки років прожив Тарас Шевченко?</a:t>
            </a:r>
          </a:p>
          <a:p>
            <a:pPr marL="455612" indent="-457200">
              <a:buFont typeface="+mj-lt"/>
              <a:buAutoNum type="arabicParenR"/>
            </a:pPr>
            <a:r>
              <a:rPr lang="uk-UA" sz="2800" smtClean="0"/>
              <a:t>За що був нагороджений орденом Лобановський?</a:t>
            </a:r>
          </a:p>
          <a:p>
            <a:pPr marL="455612" indent="-457200">
              <a:buFont typeface="+mj-lt"/>
              <a:buAutoNum type="arabicParenR"/>
            </a:pPr>
            <a:r>
              <a:rPr lang="uk-UA" sz="2800" smtClean="0"/>
              <a:t>Що заснував Б.Хмельницький?</a:t>
            </a:r>
          </a:p>
          <a:p>
            <a:pPr marL="455612" indent="-457200">
              <a:buFont typeface="+mj-lt"/>
              <a:buAutoNum type="arabicParenR"/>
            </a:pPr>
            <a:r>
              <a:rPr lang="uk-UA" sz="2800" smtClean="0"/>
              <a:t>Хто заснував </a:t>
            </a:r>
            <a:r>
              <a:rPr lang="ru-RU" sz="2800" b="1" i="1"/>
              <a:t>«Український вісник</a:t>
            </a:r>
            <a:r>
              <a:rPr lang="ru-RU" sz="2800" b="1" i="1" smtClean="0"/>
              <a:t>»?</a:t>
            </a:r>
          </a:p>
          <a:p>
            <a:pPr marL="455612" indent="-457200">
              <a:buFont typeface="+mj-lt"/>
              <a:buAutoNum type="arabicParenR"/>
            </a:pPr>
            <a:r>
              <a:rPr lang="uk-UA" sz="2800" smtClean="0"/>
              <a:t>Хто охрестив Київську Русь?</a:t>
            </a:r>
          </a:p>
          <a:p>
            <a:pPr marL="455612" indent="-457200">
              <a:buFont typeface="+mj-lt"/>
              <a:buAutoNum type="arabicParenR"/>
            </a:pPr>
            <a:r>
              <a:rPr lang="uk-UA" sz="2800" smtClean="0"/>
              <a:t>Чим займається Піддубний після повернення з Америки?</a:t>
            </a:r>
          </a:p>
          <a:p>
            <a:pPr marL="455612" indent="-457200">
              <a:buFont typeface="+mj-lt"/>
              <a:buAutoNum type="arabicParenR"/>
            </a:pPr>
            <a:r>
              <a:rPr lang="ru-RU" sz="2800" smtClean="0"/>
              <a:t>Український, природознавець, </a:t>
            </a:r>
            <a:r>
              <a:rPr lang="ru-RU" sz="2800"/>
              <a:t>засновник </a:t>
            </a:r>
            <a:r>
              <a:rPr lang="ru-RU" sz="2800" smtClean="0"/>
              <a:t>геохімії…?</a:t>
            </a:r>
          </a:p>
          <a:p>
            <a:pPr marL="455612" indent="-457200">
              <a:buFont typeface="+mj-lt"/>
              <a:buAutoNum type="arabicParenR"/>
            </a:pPr>
            <a:r>
              <a:rPr lang="ru-RU" sz="2800" smtClean="0"/>
              <a:t>Голова </a:t>
            </a:r>
            <a:r>
              <a:rPr lang="ru-RU" sz="2800"/>
              <a:t>фракції «</a:t>
            </a:r>
            <a:r>
              <a:rPr lang="ru-RU" sz="2800" smtClean="0"/>
              <a:t>УДАР» і Чемпіон з боксу…?</a:t>
            </a:r>
            <a:r>
              <a:rPr lang="ru-RU" sz="2800" b="1" i="1" smtClean="0"/>
              <a:t>  </a:t>
            </a:r>
            <a:endParaRPr lang="uk-UA" sz="2800" smtClean="0"/>
          </a:p>
          <a:p>
            <a:pPr marL="455612" indent="-457200">
              <a:buFont typeface="+mj-lt"/>
              <a:buAutoNum type="arabicParenR"/>
            </a:pPr>
            <a:endParaRPr lang="uk-UA" smtClean="0"/>
          </a:p>
        </p:txBody>
      </p:sp>
    </p:spTree>
    <p:extLst>
      <p:ext uri="{BB962C8B-B14F-4D97-AF65-F5344CB8AC3E}">
        <p14:creationId xmlns:p14="http://schemas.microsoft.com/office/powerpoint/2010/main" val="230097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37"/>
    </mc:Choice>
    <mc:Fallback xmlns="">
      <p:transition spd="slow" advTm="210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4106"/>
            <a:ext cx="8591550" cy="824136"/>
          </a:xfrm>
        </p:spPr>
        <p:txBody>
          <a:bodyPr>
            <a:normAutofit/>
          </a:bodyPr>
          <a:lstStyle/>
          <a:p>
            <a:pPr algn="ctr"/>
            <a:r>
              <a:rPr lang="uk-UA" sz="4400" b="1" smtClean="0"/>
              <a:t>Відповіді</a:t>
            </a:r>
            <a:endParaRPr lang="ru-RU" sz="4400" b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052736"/>
            <a:ext cx="9108504" cy="5805264"/>
          </a:xfrm>
        </p:spPr>
        <p:txBody>
          <a:bodyPr>
            <a:normAutofit/>
          </a:bodyPr>
          <a:lstStyle/>
          <a:p>
            <a:pPr marL="455612" indent="-457200">
              <a:buFont typeface="+mj-lt"/>
              <a:buAutoNum type="arabicParenR"/>
            </a:pPr>
            <a:r>
              <a:rPr lang="ru-RU" sz="2600" b="1" smtClean="0"/>
              <a:t>Поширилося </a:t>
            </a:r>
            <a:r>
              <a:rPr lang="ru-RU" sz="2600" b="1"/>
              <a:t>і зміцніло християнство в Київській </a:t>
            </a:r>
            <a:r>
              <a:rPr lang="ru-RU" sz="2600" b="1" smtClean="0"/>
              <a:t>Русі.</a:t>
            </a:r>
          </a:p>
          <a:p>
            <a:pPr marL="455612" indent="-457200">
              <a:buFont typeface="+mj-lt"/>
              <a:buAutoNum type="arabicParenR"/>
            </a:pPr>
            <a:r>
              <a:rPr lang="ru-RU" sz="2600" b="1"/>
              <a:t>І</a:t>
            </a:r>
            <a:r>
              <a:rPr lang="ru-RU" sz="2600" b="1" smtClean="0"/>
              <a:t>деолог </a:t>
            </a:r>
            <a:r>
              <a:rPr lang="ru-RU" sz="2600" b="1"/>
              <a:t>і теоретик українського націоналістичного руху ХХ </a:t>
            </a:r>
            <a:r>
              <a:rPr lang="ru-RU" sz="2600" b="1" smtClean="0"/>
              <a:t>століття.</a:t>
            </a:r>
          </a:p>
          <a:p>
            <a:pPr marL="455612" indent="-457200">
              <a:buFont typeface="+mj-lt"/>
              <a:buAutoNum type="arabicParenR"/>
            </a:pPr>
            <a:r>
              <a:rPr lang="uk-UA" sz="2600" b="1" smtClean="0"/>
              <a:t>Тарас Шевченко прожив 47 років.</a:t>
            </a:r>
          </a:p>
          <a:p>
            <a:pPr marL="455612" indent="-457200">
              <a:buFont typeface="+mj-lt"/>
              <a:buAutoNum type="arabicParenR"/>
            </a:pPr>
            <a:r>
              <a:rPr lang="ru-RU" sz="2600" b="1" smtClean="0"/>
              <a:t>За </a:t>
            </a:r>
            <a:r>
              <a:rPr lang="ru-RU" sz="2600" b="1"/>
              <a:t>внесок у розвиток </a:t>
            </a:r>
            <a:r>
              <a:rPr lang="ru-RU" sz="2600" b="1" smtClean="0"/>
              <a:t>футболу.</a:t>
            </a:r>
          </a:p>
          <a:p>
            <a:pPr marL="455612" indent="-457200">
              <a:buFont typeface="+mj-lt"/>
              <a:buAutoNum type="arabicParenR"/>
            </a:pPr>
            <a:r>
              <a:rPr lang="ru-RU" sz="2600" b="1"/>
              <a:t>Засновник козацької держави — Війська Запорозького, більш відомої як </a:t>
            </a:r>
            <a:r>
              <a:rPr lang="ru-RU" sz="2600" b="1" smtClean="0"/>
              <a:t>Гетьманщина.</a:t>
            </a:r>
          </a:p>
          <a:p>
            <a:pPr marL="455612" indent="-457200">
              <a:buFont typeface="+mj-lt"/>
              <a:buAutoNum type="arabicParenR"/>
            </a:pPr>
            <a:r>
              <a:rPr lang="ru-RU" sz="2600" b="1" smtClean="0"/>
              <a:t>Український політик, публіцист – В’ячеслав Чорновіл.</a:t>
            </a:r>
          </a:p>
          <a:p>
            <a:pPr marL="455612" indent="-457200">
              <a:buFont typeface="+mj-lt"/>
              <a:buAutoNum type="arabicParenR"/>
            </a:pPr>
            <a:r>
              <a:rPr lang="uk-UA" sz="2600" b="1" smtClean="0"/>
              <a:t>Київську Русь охрестив Володимир Великий.</a:t>
            </a:r>
          </a:p>
          <a:p>
            <a:pPr marL="455612" indent="-457200">
              <a:buFont typeface="+mj-lt"/>
              <a:buAutoNum type="arabicParenR"/>
            </a:pPr>
            <a:r>
              <a:rPr lang="ru-RU" sz="2600" b="1" smtClean="0"/>
              <a:t>Дванадцять </a:t>
            </a:r>
            <a:r>
              <a:rPr lang="ru-RU" sz="2600" b="1"/>
              <a:t>років виступає в цирках на змаганнях </a:t>
            </a:r>
            <a:r>
              <a:rPr lang="ru-RU" sz="2600" b="1" smtClean="0"/>
              <a:t>борців.</a:t>
            </a:r>
          </a:p>
          <a:p>
            <a:pPr marL="455612" indent="-457200">
              <a:buFont typeface="+mj-lt"/>
              <a:buAutoNum type="arabicParenR"/>
            </a:pPr>
            <a:r>
              <a:rPr lang="uk-UA" sz="2600" b="1" smtClean="0"/>
              <a:t>Володимир Вернадський.</a:t>
            </a:r>
          </a:p>
          <a:p>
            <a:pPr marL="455612" indent="-457200">
              <a:buFont typeface="+mj-lt"/>
              <a:buAutoNum type="arabicParenR"/>
            </a:pPr>
            <a:r>
              <a:rPr lang="uk-UA" sz="2600" b="1" smtClean="0"/>
              <a:t>Віталій Кличко.</a:t>
            </a:r>
          </a:p>
          <a:p>
            <a:pPr marL="455612" indent="-457200">
              <a:buFont typeface="+mj-lt"/>
              <a:buAutoNum type="arabicParenR"/>
            </a:pPr>
            <a:endParaRPr lang="ru-RU" sz="2600" smtClean="0"/>
          </a:p>
          <a:p>
            <a:pPr marL="455612" indent="-457200">
              <a:buFont typeface="+mj-lt"/>
              <a:buAutoNum type="arabicParenR"/>
            </a:pPr>
            <a:endParaRPr lang="uk-UA" sz="2600" smtClean="0"/>
          </a:p>
          <a:p>
            <a:pPr marL="455612" indent="-457200">
              <a:buFont typeface="+mj-lt"/>
              <a:buAutoNum type="arabicParenR"/>
            </a:pPr>
            <a:endParaRPr lang="ru-RU" sz="2600"/>
          </a:p>
        </p:txBody>
      </p:sp>
    </p:spTree>
    <p:extLst>
      <p:ext uri="{BB962C8B-B14F-4D97-AF65-F5344CB8AC3E}">
        <p14:creationId xmlns:p14="http://schemas.microsoft.com/office/powerpoint/2010/main" val="22581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199"/>
    </mc:Choice>
    <mc:Fallback xmlns="">
      <p:transition spd="slow" advTm="261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2"/>
          <p:cNvSpPr>
            <a:spLocks noGrp="1"/>
          </p:cNvSpPr>
          <p:nvPr>
            <p:ph type="title"/>
          </p:nvPr>
        </p:nvSpPr>
        <p:spPr>
          <a:xfrm>
            <a:off x="179389" y="3860800"/>
            <a:ext cx="3313112" cy="1224384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altLang="ru-RU" b="1" smtClean="0">
                <a:solidFill>
                  <a:srgbClr val="0070C0"/>
                </a:solidFill>
                <a:cs typeface="Tunga" pitchFamily="34" charset="0"/>
              </a:rPr>
              <a:t>Ярослав Мудрий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5621"/>
            <a:ext cx="2691135" cy="3242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Прямоугольник 1"/>
          <p:cNvSpPr>
            <a:spLocks noChangeArrowheads="1"/>
          </p:cNvSpPr>
          <p:nvPr/>
        </p:nvSpPr>
        <p:spPr bwMode="auto">
          <a:xfrm>
            <a:off x="3492500" y="333375"/>
            <a:ext cx="54356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600" b="1" i="1"/>
              <a:t>За Ярослава Мудрого поширилося і зміцніло християнство в Київській Русі, а також оформилася організаційна структура й церковна ієрархія: 1039 документально стверджено існування Київської митрополії, що перебувала в юрисдикції константинопільського патріарха. Ярослав устійнив церковний устав, яким визначалися права церкви і духівництва. </a:t>
            </a:r>
          </a:p>
        </p:txBody>
      </p:sp>
    </p:spTree>
  </p:cSld>
  <p:clrMapOvr>
    <a:masterClrMapping/>
  </p:clrMapOvr>
  <p:transition spd="slow" advTm="1058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2"/>
          <p:cNvSpPr>
            <a:spLocks noGrp="1"/>
          </p:cNvSpPr>
          <p:nvPr>
            <p:ph type="title"/>
          </p:nvPr>
        </p:nvSpPr>
        <p:spPr>
          <a:xfrm>
            <a:off x="474567" y="4509120"/>
            <a:ext cx="2232247" cy="102749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vi-VN" altLang="ru-RU" b="1" smtClean="0">
                <a:solidFill>
                  <a:srgbClr val="7030A0"/>
                </a:solidFill>
                <a:cs typeface="Tunga" pitchFamily="34" charset="0"/>
              </a:rPr>
              <a:t>Степа́н Банде́ра</a:t>
            </a:r>
            <a:endParaRPr lang="ru-RU" altLang="ru-RU" b="1" smtClean="0">
              <a:solidFill>
                <a:srgbClr val="7030A0"/>
              </a:solidFill>
              <a:cs typeface="Tunga" pitchFamily="34" charset="0"/>
            </a:endParaRP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46" y="620688"/>
            <a:ext cx="2705291" cy="367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Прямоугольник 1"/>
          <p:cNvSpPr>
            <a:spLocks noChangeArrowheads="1"/>
          </p:cNvSpPr>
          <p:nvPr/>
        </p:nvSpPr>
        <p:spPr bwMode="auto">
          <a:xfrm>
            <a:off x="3203848" y="115888"/>
            <a:ext cx="5760640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 i="1"/>
              <a:t>П</a:t>
            </a:r>
            <a:r>
              <a:rPr lang="ru-RU" altLang="ru-RU" sz="2000" b="1" i="1" smtClean="0"/>
              <a:t>ісля </a:t>
            </a:r>
            <a:r>
              <a:rPr lang="ru-RU" altLang="ru-RU" sz="2000" b="1" i="1"/>
              <a:t>розпаду СРСР для багатьох західних українців його ім'я стало символом боротьби за незалежність України. </a:t>
            </a:r>
            <a:endParaRPr lang="ru-RU" altLang="ru-RU" sz="2000" b="1" i="1" smtClean="0"/>
          </a:p>
          <a:p>
            <a:pPr eaLnBrk="1" hangingPunct="1"/>
            <a:r>
              <a:rPr lang="ru-RU" altLang="ru-RU" sz="2000" b="1" i="1" smtClean="0"/>
              <a:t>видатний український політичний діяч, ідеолог і теоретик українського націоналістичного руху ХХ століття, після розколу Організації українських націоналістів голова Проводу ОУН-Б. Степан Бандера і Ярослав Стецько були авторами Акту проголошення Української Держави 30 червня 1941 року. З початку 1942 року по серпень 1944 року перебував у концтаборі Заксенгаузен в бункері «Целленбау».У вересні 1944 року його звільнили і запропонували участь в керівництві антирадянського збройного руху в тилу Червоної армії, однак Бандера відхилив пропозицію і на співпрацю не погодився.</a:t>
            </a:r>
            <a:endParaRPr lang="ru-RU" altLang="ru-RU" sz="2000" b="1" i="1"/>
          </a:p>
        </p:txBody>
      </p:sp>
    </p:spTree>
  </p:cSld>
  <p:clrMapOvr>
    <a:masterClrMapping/>
  </p:clrMapOvr>
  <p:transition spd="slow" advTm="1491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2"/>
          <p:cNvSpPr>
            <a:spLocks noGrp="1"/>
          </p:cNvSpPr>
          <p:nvPr>
            <p:ph type="title"/>
          </p:nvPr>
        </p:nvSpPr>
        <p:spPr>
          <a:xfrm>
            <a:off x="179512" y="4077072"/>
            <a:ext cx="3296394" cy="1152351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b="1" smtClean="0">
                <a:cs typeface="Tunga" pitchFamily="34" charset="0"/>
              </a:rPr>
              <a:t>Тарас Шевченко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89" y="764704"/>
            <a:ext cx="2731553" cy="315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83050" y="116632"/>
            <a:ext cx="576064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i="1" smtClean="0"/>
              <a:t>В історичному розвитку України Шевченко — явище незвичайне як своєю обдарованістю, так і місцем у літературі, мистецтві, культурі. Походженням, становищем та популярністю Шевченко — виняткове явище також у світовій літературі. З 47 років життя поет пробув 24 роки у кріпацтві, 10 на засланні, а решту — під наглядом жандармів. Трагічно важкий шлях Шевченка до творчих висот визначив в образній формі І. Франко: «Він був сином мужика і став володарем у царстві духа. Він був кріпаком і став велетнем у царстві людської культури. Він був самоуком і вказав нові, свіжі і вільні шляхи професорам та книжним ученим». Революційна творчість Шевченка була одним із головних чинників формування національно-політичної свідомості народних мас України.</a:t>
            </a:r>
            <a:endParaRPr lang="ru-RU" sz="2100" b="1" i="1"/>
          </a:p>
        </p:txBody>
      </p:sp>
    </p:spTree>
  </p:cSld>
  <p:clrMapOvr>
    <a:masterClrMapping/>
  </p:clrMapOvr>
  <p:transition spd="slow" advTm="17017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2"/>
          <p:cNvSpPr>
            <a:spLocks noGrp="1"/>
          </p:cNvSpPr>
          <p:nvPr>
            <p:ph type="title"/>
          </p:nvPr>
        </p:nvSpPr>
        <p:spPr>
          <a:xfrm>
            <a:off x="0" y="4005064"/>
            <a:ext cx="2843808" cy="1440160"/>
          </a:xfrm>
        </p:spPr>
        <p:txBody>
          <a:bodyPr>
            <a:noAutofit/>
          </a:bodyPr>
          <a:lstStyle/>
          <a:p>
            <a:pPr algn="ctr" eaLnBrk="1" hangingPunct="1"/>
            <a:r>
              <a:rPr lang="vi-VN" altLang="ru-RU" sz="3200" b="1" smtClean="0">
                <a:solidFill>
                  <a:srgbClr val="002060"/>
                </a:solidFill>
                <a:cs typeface="Tunga" pitchFamily="34" charset="0"/>
              </a:rPr>
              <a:t>Вале́рій Лобано́вський</a:t>
            </a:r>
            <a:endParaRPr lang="ru-RU" altLang="ru-RU" sz="3200" b="1" smtClean="0">
              <a:solidFill>
                <a:srgbClr val="002060"/>
              </a:solidFill>
              <a:cs typeface="Tunga" pitchFamily="34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221548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99792" y="116632"/>
            <a:ext cx="6428498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i="1" smtClean="0"/>
              <a:t>Радянський та український футболіст і тренер. Багаторічний наставник «Динамо» (Київ), на чолі якого двічі вигравав Кубок володарів кубків. Тричі був наставником збірної СРСР, з якою став віце-чемпіоном Європи 1988. Тренер збірної України у 2000–2001 роках. Майстер спорту СРСР. Нагороджений радянськими орденами «Знак Пошани» і Трудового Червоного Прапора. Заслужений тренер СРСР та України. Герой України.</a:t>
            </a:r>
          </a:p>
          <a:p>
            <a:r>
              <a:rPr lang="ru-RU" sz="2100" b="1" i="1" smtClean="0"/>
              <a:t>Нагороджений орденом «За заслуги» ІІ ступеня». Посмертно нагороджений найвищим державним званням «Герой України» і Рубіновим Орденом УЄФА за внесок у розвиток футболу. У травні 2002 року його ім'я присвоїли київському стадіону «Динамо».</a:t>
            </a:r>
          </a:p>
          <a:p>
            <a:r>
              <a:rPr lang="ru-RU" sz="2100" b="1" i="1" smtClean="0"/>
              <a:t>У 2003 році нагороджений орденом ФІФА «За заслуги» за значний вклад у розвиток світового футболу.</a:t>
            </a:r>
          </a:p>
        </p:txBody>
      </p:sp>
    </p:spTree>
  </p:cSld>
  <p:clrMapOvr>
    <a:masterClrMapping/>
  </p:clrMapOvr>
  <p:transition spd="slow" advTm="14926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2"/>
          <p:cNvSpPr>
            <a:spLocks noGrp="1"/>
          </p:cNvSpPr>
          <p:nvPr>
            <p:ph type="title"/>
          </p:nvPr>
        </p:nvSpPr>
        <p:spPr>
          <a:xfrm>
            <a:off x="0" y="3861048"/>
            <a:ext cx="3563999" cy="1399679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700" b="1" smtClean="0">
                <a:solidFill>
                  <a:srgbClr val="C00000"/>
                </a:solidFill>
                <a:cs typeface="Tunga" pitchFamily="34" charset="0"/>
              </a:rPr>
              <a:t>Богдан Хмельницький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2706419" cy="33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19872" y="0"/>
            <a:ext cx="572412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smtClean="0"/>
              <a:t>Український військовий, політичний і державний діяч. Гетьман Війська Запорозького, очільник Українського гетьманату (1648–1657). Реєстровий козак, військовий писар, з 1648 року — гетьман Війська Запорозького. Організатор повстання проти панування шляхти в Україні, яке переросло у Національно-визвольну війну українського народу проти Речі Посполитої. Засновник козацької держави — Війська Запорозького, більш відомої як Гетьманщина. Протягом свого гетьманування укладав союзи зі Швецією, Московською державою, Османською Портою.</a:t>
            </a:r>
            <a:endParaRPr lang="ru-RU" sz="2400" b="1" i="1"/>
          </a:p>
        </p:txBody>
      </p:sp>
    </p:spTree>
  </p:cSld>
  <p:clrMapOvr>
    <a:masterClrMapping/>
  </p:clrMapOvr>
  <p:transition spd="slow" advTm="1454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2"/>
          <p:cNvSpPr>
            <a:spLocks noGrp="1"/>
          </p:cNvSpPr>
          <p:nvPr>
            <p:ph type="title"/>
          </p:nvPr>
        </p:nvSpPr>
        <p:spPr>
          <a:xfrm>
            <a:off x="107504" y="4221088"/>
            <a:ext cx="2546459" cy="1440160"/>
          </a:xfrm>
        </p:spPr>
        <p:txBody>
          <a:bodyPr>
            <a:noAutofit/>
          </a:bodyPr>
          <a:lstStyle/>
          <a:p>
            <a:pPr eaLnBrk="1" hangingPunct="1"/>
            <a:r>
              <a:rPr lang="vi-VN" altLang="ru-RU" sz="3100" b="1" smtClean="0">
                <a:solidFill>
                  <a:srgbClr val="FF0000"/>
                </a:solidFill>
                <a:cs typeface="Tunga" pitchFamily="34" charset="0"/>
              </a:rPr>
              <a:t>В'ячесла́в Чорнові́л </a:t>
            </a:r>
            <a:endParaRPr lang="ru-RU" altLang="ru-RU" sz="3100" b="1" smtClean="0">
              <a:solidFill>
                <a:srgbClr val="FF0000"/>
              </a:solidFill>
              <a:cs typeface="Tunga" pitchFamily="34" charset="0"/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93813"/>
            <a:ext cx="2217261" cy="310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116632"/>
            <a:ext cx="655272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smtClean="0"/>
              <a:t>Український політик, публіцист, літературний критик, діяч руху опору проти русифікації та національної дискримінації українського народу, політичний в'язень СРСР. Провідник українського національно-демократичного визвольного руху кінця 80-х — 90-х років; Герой України (2000, посмертно). Лауреат Міжнародної журналістської премії ім. Ніколаса Томаліна (1975).</a:t>
            </a:r>
          </a:p>
          <a:p>
            <a:r>
              <a:rPr lang="ru-RU" sz="2200" b="1" i="1" smtClean="0"/>
              <a:t>Ініціатор проголошення Декларації про державний суверенітет України 16 липня 1990 р. та Акту проголошення Незалежності України 24 серпня 1991 р.</a:t>
            </a:r>
          </a:p>
          <a:p>
            <a:r>
              <a:rPr lang="ru-RU" sz="2200" b="1" i="1" smtClean="0"/>
              <a:t>Разом із іншими видатними діячами започаткував в Україні національно-визвольний рух шістдесятників та дисидентів. Засновник та головний редактор підпільного українського часопису «Український вісник». </a:t>
            </a:r>
            <a:endParaRPr lang="ru-RU" sz="2200" b="1" i="1"/>
          </a:p>
        </p:txBody>
      </p:sp>
    </p:spTree>
  </p:cSld>
  <p:clrMapOvr>
    <a:masterClrMapping/>
  </p:clrMapOvr>
  <p:transition spd="slow" advTm="1653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2"/>
          <p:cNvSpPr>
            <a:spLocks noGrp="1"/>
          </p:cNvSpPr>
          <p:nvPr>
            <p:ph type="title"/>
          </p:nvPr>
        </p:nvSpPr>
        <p:spPr>
          <a:xfrm>
            <a:off x="40685" y="3861048"/>
            <a:ext cx="3072541" cy="122413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b="1" smtClean="0">
                <a:solidFill>
                  <a:srgbClr val="0070C0"/>
                </a:solidFill>
                <a:cs typeface="Tunga" pitchFamily="34" charset="0"/>
              </a:rPr>
              <a:t>Володимир Великий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1544"/>
            <a:ext cx="2650872" cy="3296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87824" y="44624"/>
            <a:ext cx="608416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smtClean="0"/>
              <a:t>Руський державний і політичний діяч з варязької династії Рюриковичів, князьновгородський (970–977), великий князь Київський( 980-1015). Наймолодший та незаконнонароджений син Святослава </a:t>
            </a:r>
            <a:r>
              <a:rPr lang="en-US" sz="2400" b="1" i="1" smtClean="0"/>
              <a:t>I </a:t>
            </a:r>
            <a:r>
              <a:rPr lang="ru-RU" sz="2400" b="1" i="1" smtClean="0"/>
              <a:t>Хороброго, великого князя Київського, та його коханки — ключниці його матері княгині Ольги Малуші. 988-го року охрестив Русь, першим з руських князів розпочав карбувати власну монету. Канонізований Католицькою і Православною церквами як Святий рівноапостольний князь Володимир. Відомий також як Володимир Великий, Володимир Святий, Володимир І.</a:t>
            </a:r>
            <a:endParaRPr lang="ru-RU" sz="2400" b="1" i="1"/>
          </a:p>
        </p:txBody>
      </p:sp>
    </p:spTree>
  </p:cSld>
  <p:clrMapOvr>
    <a:masterClrMapping/>
  </p:clrMapOvr>
  <p:transition spd="slow" advTm="1568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2"/>
          <p:cNvSpPr>
            <a:spLocks noGrp="1"/>
          </p:cNvSpPr>
          <p:nvPr>
            <p:ph type="title"/>
          </p:nvPr>
        </p:nvSpPr>
        <p:spPr>
          <a:xfrm>
            <a:off x="100859" y="3933056"/>
            <a:ext cx="2897012" cy="100947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b="1" smtClean="0">
                <a:solidFill>
                  <a:srgbClr val="00B050"/>
                </a:solidFill>
                <a:cs typeface="Tunga" pitchFamily="34" charset="0"/>
              </a:rPr>
              <a:t>Іван</a:t>
            </a:r>
            <a:r>
              <a:rPr lang="ru-RU" altLang="ru-RU" smtClean="0">
                <a:solidFill>
                  <a:srgbClr val="00B050"/>
                </a:solidFill>
                <a:cs typeface="Tunga" pitchFamily="34" charset="0"/>
              </a:rPr>
              <a:t> </a:t>
            </a:r>
            <a:r>
              <a:rPr lang="ru-RU" altLang="ru-RU" b="1" smtClean="0">
                <a:solidFill>
                  <a:srgbClr val="00B050"/>
                </a:solidFill>
                <a:cs typeface="Tunga" pitchFamily="34" charset="0"/>
              </a:rPr>
              <a:t>Піддубний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0079"/>
            <a:ext cx="2561630" cy="324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15816" y="116632"/>
            <a:ext cx="6120680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i="1" smtClean="0"/>
              <a:t>Український спортсмен-борець. Шестиразовий чемпіон світу з боротьби (Париж, Мілан, Франкфурт, Нью-Йорк).</a:t>
            </a:r>
          </a:p>
          <a:p>
            <a:r>
              <a:rPr lang="ru-RU" sz="2100" b="1" i="1" smtClean="0"/>
              <a:t>1925 року переміг у міжнародному чемпіонаті в Нью-Йорку, затим переможно виступив у Чикаго, Філадельфії, Лос-Анджелесі, Сан-Франциско та інших містах США. Наприкінці гастролей в Америці зустрівся в Нью-Йорку з чемпіоном світу з вільної боротьби Джо Стечером, якому судді, підтасувавши результат, віддали перемогу по очках. Після повернення з Америки Піддубний дванадцять років виступає в цирках на змаганнях борців.</a:t>
            </a:r>
          </a:p>
          <a:p>
            <a:r>
              <a:rPr lang="ru-RU" sz="2100" b="1" i="1" smtClean="0"/>
              <a:t>Іван Піддубний як всесвітньо відомий борець відрізнявся від інших майстрів боротьби не тільки винятковою силою, витривалістю.</a:t>
            </a:r>
          </a:p>
          <a:p>
            <a:r>
              <a:rPr lang="ru-RU" sz="2100" b="1" i="1" smtClean="0"/>
              <a:t>Іван Піддубний був тривалий час не лише найкращим борцем світу, а й пристрасним пропагандистом чесності у спорті.</a:t>
            </a:r>
            <a:endParaRPr lang="ru-RU" sz="2100" b="1" i="1"/>
          </a:p>
        </p:txBody>
      </p:sp>
    </p:spTree>
  </p:cSld>
  <p:clrMapOvr>
    <a:masterClrMapping/>
  </p:clrMapOvr>
  <p:transition spd="slow" advTm="1602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318</TotalTime>
  <Words>845</Words>
  <Application>Microsoft Office PowerPoint</Application>
  <PresentationFormat>Экран (4:3)</PresentationFormat>
  <Paragraphs>52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Видатні люди України</vt:lpstr>
      <vt:lpstr>Ярослав Мудрий</vt:lpstr>
      <vt:lpstr>Степа́н Банде́ра</vt:lpstr>
      <vt:lpstr>Тарас Шевченко</vt:lpstr>
      <vt:lpstr>Вале́рій Лобано́вський</vt:lpstr>
      <vt:lpstr>Богдан Хмельницький</vt:lpstr>
      <vt:lpstr>В'ячесла́в Чорнові́л </vt:lpstr>
      <vt:lpstr>Володимир Великий</vt:lpstr>
      <vt:lpstr>Іван Піддубний</vt:lpstr>
      <vt:lpstr>Володимир  Вернадський</vt:lpstr>
      <vt:lpstr>Віталій Кличко</vt:lpstr>
      <vt:lpstr>Запитання </vt:lpstr>
      <vt:lpstr>Відповіді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BySprint</dc:creator>
  <cp:lastModifiedBy>VLAD</cp:lastModifiedBy>
  <cp:revision>67</cp:revision>
  <dcterms:created xsi:type="dcterms:W3CDTF">2013-12-21T20:57:25Z</dcterms:created>
  <dcterms:modified xsi:type="dcterms:W3CDTF">2014-06-02T16:05:13Z</dcterms:modified>
</cp:coreProperties>
</file>