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04"/>
  </p:notesMasterIdLst>
  <p:sldIdLst>
    <p:sldId id="256" r:id="rId2"/>
    <p:sldId id="36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6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8741B-6C92-4944-AB82-53464A20B4D7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74054-AF12-4F4D-AE01-48479A8F66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4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54B5D31-1896-4A09-A56D-35E729B13FA0}" type="slidenum">
              <a:rPr lang="ru-RU"/>
              <a:pPr eaLnBrk="1" hangingPunct="1"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08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FE4B1A0-C761-4031-B812-F7E28B8DE570}" type="slidenum">
              <a:rPr lang="ru-RU"/>
              <a:pPr eaLnBrk="1" hangingPunct="1"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734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0C7B02D-34D8-4702-ADA2-FFBD4BBB4C60}" type="slidenum">
              <a:rPr lang="ru-RU"/>
              <a:pPr eaLnBrk="1" hangingPunct="1"/>
              <a:t>58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062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C219F38-BB73-4A76-B7D1-A5AA8241D23E}" type="slidenum">
              <a:rPr lang="ru-RU"/>
              <a:pPr eaLnBrk="1" hangingPunct="1"/>
              <a:t>65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450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AFC81C4-0610-4850-84BB-1F5C10F1000F}" type="slidenum">
              <a:rPr lang="ru-RU"/>
              <a:pPr eaLnBrk="1" hangingPunct="1"/>
              <a:t>74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871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9187F54-FA74-45E0-86E3-55B73CC8C8B5}" type="slidenum">
              <a:rPr lang="ru-RU"/>
              <a:pPr eaLnBrk="1" hangingPunct="1"/>
              <a:t>78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100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736D-7C31-47E5-A28B-DE7F7CF1860D}" type="datetime1">
              <a:rPr lang="en-US" smtClean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8012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pPr/>
              <a:t>3/4/2015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7.jpeg"/><Relationship Id="rId7" Type="http://schemas.openxmlformats.org/officeDocument/2006/relationships/image" Target="../media/image112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80.jpeg"/><Relationship Id="rId4" Type="http://schemas.openxmlformats.org/officeDocument/2006/relationships/image" Target="../media/image198.jpeg"/><Relationship Id="rId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A%D1%83%D0%B9%D0%B1%D1%8B%D1%88%D0%B5%D0%B2%D1%81%D0%BA%D0%B0%D1%8F_%D0%B6%D0%B5%D0%BB%D0%B5%D0%B7%D0%BD%D0%B0%D1%8F_%D0%B4%D0%BE%D1%80%D0%BE%D0%B3%D0%B0" TargetMode="External"/><Relationship Id="rId5" Type="http://schemas.openxmlformats.org/officeDocument/2006/relationships/hyperlink" Target="http://ru.wikipedia.org/wiki/%D0%9C%D0%BE%D1%81%D0%BA%D0%BE%D0%B2%D1%81%D0%BA%D0%B8%D0%B9_%D0%BC%D0%B5%D1%82%D1%80%D0%BE%D0%BF%D0%BE%D0%BB%D0%B8%D1%82%D0%B5%D0%BD" TargetMode="External"/><Relationship Id="rId4" Type="http://schemas.openxmlformats.org/officeDocument/2006/relationships/image" Target="../media/image21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jpeg"/><Relationship Id="rId4" Type="http://schemas.openxmlformats.org/officeDocument/2006/relationships/image" Target="../media/image2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png"/><Relationship Id="rId4" Type="http://schemas.openxmlformats.org/officeDocument/2006/relationships/image" Target="../media/image25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7" Type="http://schemas.openxmlformats.org/officeDocument/2006/relationships/image" Target="../media/image291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В. і. </a:t>
            </a:r>
            <a:r>
              <a:rPr lang="uk-UA" dirty="0" smtClean="0"/>
              <a:t>Вернадський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Аюрведическая музыка - Красивая и немного грустная мелоди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344214" y="199627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9848" y="4568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Виконала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smtClean="0"/>
              <a:t>Студентка </a:t>
            </a:r>
            <a:r>
              <a:rPr lang="ru-RU" dirty="0"/>
              <a:t>І курсу </a:t>
            </a:r>
            <a:endParaRPr lang="ru-RU" dirty="0" smtClean="0"/>
          </a:p>
          <a:p>
            <a:r>
              <a:rPr lang="ru-RU" dirty="0" err="1"/>
              <a:t>К</a:t>
            </a:r>
            <a:r>
              <a:rPr lang="ru-RU" dirty="0" err="1" smtClean="0"/>
              <a:t>оледжу</a:t>
            </a:r>
            <a:r>
              <a:rPr lang="ru-RU" dirty="0" smtClean="0"/>
              <a:t> КНУТД </a:t>
            </a:r>
          </a:p>
          <a:p>
            <a:r>
              <a:rPr lang="ru-RU" dirty="0" smtClean="0"/>
              <a:t>Тарасюк </a:t>
            </a:r>
            <a:r>
              <a:rPr lang="ru-RU" dirty="0" err="1"/>
              <a:t>Мар</a:t>
            </a:r>
            <a:r>
              <a:rPr lang="uk-UA" dirty="0" err="1"/>
              <a:t>ія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dirty="0"/>
              <a:t>Г</a:t>
            </a:r>
            <a:r>
              <a:rPr lang="uk-UA" dirty="0" smtClean="0"/>
              <a:t>рупа </a:t>
            </a:r>
            <a:r>
              <a:rPr lang="uk-UA" dirty="0"/>
              <a:t>Б9-4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6339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66875" y="1032184"/>
            <a:ext cx="88582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Страшенно </a:t>
            </a:r>
            <a:r>
              <a:rPr lang="uk-UA" sz="3200" b="1" dirty="0" err="1">
                <a:solidFill>
                  <a:schemeClr val="accent1">
                    <a:lumMod val="75000"/>
                  </a:schemeClr>
                </a:solidFill>
              </a:rPr>
              <a:t>притісняють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українців. Драгоманову навіть в Австрії не дозволили видавати газету українською мовою. У Росії зовсім заборонено друкувати книги моєю рідною мовою. На канікулах я з усією ретельністю візьмуся за неї. В Києві, коли в якомусь домі побачать портрет Шевченка, то його відбирають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</a:p>
          <a:p>
            <a:pPr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			     В.І. Вернадський, </a:t>
            </a:r>
          </a:p>
          <a:p>
            <a:pPr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			     29 березня 1978 р. </a:t>
            </a:r>
          </a:p>
        </p:txBody>
      </p:sp>
      <p:pic>
        <p:nvPicPr>
          <p:cNvPr id="20483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380038"/>
            <a:ext cx="20335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2750" y="142876"/>
            <a:ext cx="62865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048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4DA9D97-655C-429E-8079-E3744E667951}" type="slidenum">
              <a:rPr lang="ru-RU"/>
              <a:pPr eaLnBrk="1" hangingPunct="1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99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2644" name="Picture 6" descr="G:\Вернадський\Фото В-го1\На Полтавщинi вiдновлять садибу академiка Вер-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868614"/>
            <a:ext cx="48196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Прямоугольник 10"/>
          <p:cNvSpPr>
            <a:spLocks noChangeArrowheads="1"/>
          </p:cNvSpPr>
          <p:nvPr/>
        </p:nvSpPr>
        <p:spPr bwMode="auto">
          <a:xfrm>
            <a:off x="6381751" y="6000751"/>
            <a:ext cx="414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 Полтавщинi вiдновлять садибу академiка В.І.Вернадського</a:t>
            </a:r>
          </a:p>
        </p:txBody>
      </p:sp>
      <p:pic>
        <p:nvPicPr>
          <p:cNvPr id="112646" name="Picture 10" descr="http://uklon.com.ua/MapImages/14528/images/122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85814"/>
            <a:ext cx="2990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Прямоугольник 9"/>
          <p:cNvSpPr>
            <a:spLocks noChangeArrowheads="1"/>
          </p:cNvSpPr>
          <p:nvPr/>
        </p:nvSpPr>
        <p:spPr bwMode="auto">
          <a:xfrm rot="10800000" flipV="1">
            <a:off x="1524001" y="5305425"/>
            <a:ext cx="3286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В.І.Вернадському. Відкрито в 1981 р. на честь першого президента АН</a:t>
            </a:r>
          </a:p>
        </p:txBody>
      </p:sp>
      <p:pic>
        <p:nvPicPr>
          <p:cNvPr id="112648" name="Picture 12" descr="http://www.shukach.com/sites/default/files/imagecache/node-gallery-display/post_images/14/P11301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85725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9" name="Прямоугольник 11"/>
          <p:cNvSpPr>
            <a:spLocks noChangeArrowheads="1"/>
          </p:cNvSpPr>
          <p:nvPr/>
        </p:nvSpPr>
        <p:spPr bwMode="auto">
          <a:xfrm>
            <a:off x="8310564" y="1285876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В.І.Вернадському в Кременчуці</a:t>
            </a:r>
          </a:p>
        </p:txBody>
      </p:sp>
      <p:sp>
        <p:nvSpPr>
          <p:cNvPr id="112650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1D94F7A-6AB3-460B-9A00-4DEEE50A4F9B}" type="slidenum">
              <a:rPr lang="ru-RU"/>
              <a:pPr eaLnBrk="1" hangingPunct="1"/>
              <a:t>100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2917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3668" name="Picture 3" descr="G:\Вернадський\Фото В-го1\v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857250"/>
            <a:ext cx="4116387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4" descr="G:\Вернадський\Фото В-го1\Могила 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857250"/>
            <a:ext cx="3500438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Прямоугольник 6"/>
          <p:cNvSpPr>
            <a:spLocks noChangeArrowheads="1"/>
          </p:cNvSpPr>
          <p:nvPr/>
        </p:nvSpPr>
        <p:spPr bwMode="auto">
          <a:xfrm>
            <a:off x="1952626" y="5857876"/>
            <a:ext cx="8215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на могилі В.І.Вернадського роботи З.М.Вілленського. Мрамор.1953. Новодівочий цвинтар, Москва</a:t>
            </a:r>
          </a:p>
        </p:txBody>
      </p:sp>
      <p:sp>
        <p:nvSpPr>
          <p:cNvPr id="113671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8CF295B-4000-4223-8E68-4CA61464510B}" type="slidenum">
              <a:rPr lang="ru-RU"/>
              <a:pPr eaLnBrk="1" hangingPunct="1"/>
              <a:t>101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36664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1000126"/>
            <a:ext cx="5715000" cy="47085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 </a:t>
            </a:r>
            <a:r>
              <a:rPr lang="uk-UA" sz="2000" b="1" dirty="0"/>
              <a:t>Рабіндранат Тагор </a:t>
            </a:r>
          </a:p>
          <a:p>
            <a:pPr>
              <a:defRPr/>
            </a:pPr>
            <a:r>
              <a:rPr lang="uk-UA" sz="2000" b="1" dirty="0"/>
              <a:t>(переклад Б.</a:t>
            </a:r>
            <a:r>
              <a:rPr lang="uk-UA" sz="2000" b="1" dirty="0" err="1"/>
              <a:t>Пастернака</a:t>
            </a:r>
            <a:r>
              <a:rPr lang="uk-UA" sz="2000" b="1" dirty="0"/>
              <a:t>):</a:t>
            </a:r>
            <a:endParaRPr lang="ru-RU" sz="2000" b="1" dirty="0"/>
          </a:p>
          <a:p>
            <a:pPr>
              <a:defRPr/>
            </a:pPr>
            <a:r>
              <a:rPr lang="ru-RU" sz="2000" b="1" dirty="0"/>
              <a:t>      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/>
              <a:t>Прекрасен материи тайный состав </a:t>
            </a:r>
            <a:br>
              <a:rPr lang="ru-RU" sz="2000" b="1" dirty="0"/>
            </a:br>
            <a:r>
              <a:rPr lang="ru-RU" sz="2000" b="1" dirty="0"/>
              <a:t>И участь земного тлена: </a:t>
            </a:r>
            <a:br>
              <a:rPr lang="ru-RU" sz="2000" b="1" dirty="0"/>
            </a:br>
            <a:r>
              <a:rPr lang="ru-RU" sz="2000" b="1" dirty="0"/>
              <a:t>Распавшись на части и тайною став, </a:t>
            </a:r>
            <a:br>
              <a:rPr lang="ru-RU" sz="2000" b="1" dirty="0"/>
            </a:br>
            <a:r>
              <a:rPr lang="ru-RU" sz="2000" b="1" dirty="0"/>
              <a:t>Смешаться со всей Вселенной. </a:t>
            </a:r>
            <a:br>
              <a:rPr lang="ru-RU" sz="2000" b="1" dirty="0"/>
            </a:br>
            <a:r>
              <a:rPr lang="ru-RU" sz="2000" b="1" dirty="0"/>
              <a:t>Я счастлив и рад, что от жизни былой </a:t>
            </a:r>
            <a:br>
              <a:rPr lang="ru-RU" sz="2000" b="1" dirty="0"/>
            </a:br>
            <a:r>
              <a:rPr lang="ru-RU" sz="2000" b="1" dirty="0"/>
              <a:t>Останется главная истина в силе: </a:t>
            </a:r>
            <a:br>
              <a:rPr lang="ru-RU" sz="2000" b="1" dirty="0"/>
            </a:br>
            <a:r>
              <a:rPr lang="ru-RU" sz="2000" b="1" dirty="0"/>
              <a:t>Я вечностью стану, я стану землей. </a:t>
            </a:r>
            <a:br>
              <a:rPr lang="ru-RU" sz="2000" b="1" dirty="0"/>
            </a:br>
            <a:r>
              <a:rPr lang="ru-RU" sz="2000" b="1" dirty="0"/>
              <a:t>Земной драгоценною жизнью.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4693" name="Picture 6" descr="D:\Алла\Разное\Открытки\Для песен\Вернадський\Фото В-го\Vernandskyi и звез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4" y="857251"/>
            <a:ext cx="38004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5" descr="http://alexlat.ucoz.ru/_pu/10/s986643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5000625"/>
            <a:ext cx="1785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522453F-6970-42C8-8036-DA02AA26DC7A}" type="slidenum">
              <a:rPr lang="ru-RU"/>
              <a:pPr eaLnBrk="1" hangingPunct="1"/>
              <a:t>102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1398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1738314" y="3000376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Московський університет, в якому навчався В.І.Вернадський</a:t>
            </a:r>
          </a:p>
        </p:txBody>
      </p:sp>
      <p:pic>
        <p:nvPicPr>
          <p:cNvPr id="21507" name="Picture 2" descr="&amp;Zcy;&amp;dcy;&amp;acy;&amp;ncy;&amp;icy;&amp;iecy; &amp;Scy;.-&amp;Pcy;&amp;iecy;&amp;tcy;&amp;iecy;&amp;rcy;&amp;bcy;&amp;ucy;&amp;rcy;&amp;gcy;&amp;scy;&amp;kcy;&amp;ocy;&amp;gcy;&amp;ocy; &amp;ucy;&amp;ncy;&amp;icy;&amp;vcy;&amp;iecy;&amp;rcy;&amp;scy;&amp;icy;&amp;tcy;&amp;iecy;&amp;t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643313"/>
            <a:ext cx="5286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Здание С.-Петербургского университ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14314"/>
            <a:ext cx="52149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D:\Алла\Разное\Открытки\Для песен\Вернадський\Фото В-го1\Вернадский 1878 г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214314"/>
            <a:ext cx="27320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7"/>
          <p:cNvSpPr>
            <a:spLocks noChangeArrowheads="1"/>
          </p:cNvSpPr>
          <p:nvPr/>
        </p:nvSpPr>
        <p:spPr bwMode="auto">
          <a:xfrm>
            <a:off x="7596188" y="3714750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</a:t>
            </a:r>
            <a:r>
              <a:rPr lang="ru-RU"/>
              <a:t>, 1878 р.</a:t>
            </a:r>
          </a:p>
        </p:txBody>
      </p:sp>
      <p:sp>
        <p:nvSpPr>
          <p:cNvPr id="21511" name="Прямоугольник 8"/>
          <p:cNvSpPr>
            <a:spLocks noChangeArrowheads="1"/>
          </p:cNvSpPr>
          <p:nvPr/>
        </p:nvSpPr>
        <p:spPr bwMode="auto">
          <a:xfrm>
            <a:off x="1666876" y="6215063"/>
            <a:ext cx="528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Петербурзький університет, в якому  продовжив навчання В.І.Вернадський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4689" y="4429125"/>
            <a:ext cx="3500437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151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4D4A46D-BEEE-4291-B420-C96B2FCB9E0D}" type="slidenum">
              <a:rPr lang="ru-RU"/>
              <a:pPr eaLnBrk="1" hangingPunct="1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9168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5"/>
          <p:cNvSpPr>
            <a:spLocks noChangeArrowheads="1"/>
          </p:cNvSpPr>
          <p:nvPr/>
        </p:nvSpPr>
        <p:spPr bwMode="auto">
          <a:xfrm>
            <a:off x="1524000" y="3929063"/>
            <a:ext cx="314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В.В.Докучаєв</a:t>
            </a:r>
            <a:r>
              <a:rPr lang="ru-RU"/>
              <a:t> </a:t>
            </a:r>
          </a:p>
          <a:p>
            <a:pPr algn="ctr" eaLnBrk="1" hangingPunct="1"/>
            <a:r>
              <a:rPr lang="ru-RU"/>
              <a:t>(</a:t>
            </a:r>
            <a:r>
              <a:rPr lang="uk-UA"/>
              <a:t>засновник грунтознавства</a:t>
            </a:r>
            <a:r>
              <a:rPr lang="ru-RU"/>
              <a:t>) </a:t>
            </a:r>
            <a:endParaRPr lang="uk-UA"/>
          </a:p>
        </p:txBody>
      </p:sp>
      <p:sp>
        <p:nvSpPr>
          <p:cNvPr id="22531" name="Прямоугольник 7"/>
          <p:cNvSpPr>
            <a:spLocks noChangeArrowheads="1"/>
          </p:cNvSpPr>
          <p:nvPr/>
        </p:nvSpPr>
        <p:spPr bwMode="auto">
          <a:xfrm>
            <a:off x="7810500" y="3929064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Д.І.Менделєєв (творець періодичної системи хімічних елементів)</a:t>
            </a:r>
            <a:endParaRPr lang="ru-RU"/>
          </a:p>
        </p:txBody>
      </p:sp>
      <p:pic>
        <p:nvPicPr>
          <p:cNvPr id="22532" name="Picture 2" descr="http://www.tstu.ru/win/kultur/kul_img/nauk_img/vern_img/v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857251"/>
            <a:ext cx="2571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tstu.ru/win/kultur/kul_img/nauk_img/vern_img/v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4" y="928689"/>
            <a:ext cx="22875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38313" y="5286376"/>
            <a:ext cx="8786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Вже при самому початку свого зародження науковий світогляд поставив одним із своїх завдань оволодіти силами природи для користі людства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В.І. Вернадський</a:t>
            </a:r>
          </a:p>
        </p:txBody>
      </p:sp>
      <p:pic>
        <p:nvPicPr>
          <p:cNvPr id="22536" name="Picture 10" descr="&amp;Scy;&amp;tcy;&amp;ucy;&amp;dcy;&amp;iecy;&amp;ncy;&amp;tcy;&amp;ycy;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857250"/>
            <a:ext cx="2214562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Прямоугольник 9"/>
          <p:cNvSpPr>
            <a:spLocks noChangeArrowheads="1"/>
          </p:cNvSpPr>
          <p:nvPr/>
        </p:nvSpPr>
        <p:spPr bwMode="auto">
          <a:xfrm>
            <a:off x="4595813" y="3929063"/>
            <a:ext cx="335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Студенти А.Краснов, В.Вернадський, Є.Ремезов після здачі іспиту Д.І. Менделєєву</a:t>
            </a:r>
          </a:p>
        </p:txBody>
      </p:sp>
      <p:sp>
        <p:nvSpPr>
          <p:cNvPr id="2253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47B8C68-1F6B-4A48-9A0F-FACFFB064D2D}" type="slidenum">
              <a:rPr lang="ru-RU"/>
              <a:pPr eaLnBrk="1" hangingPunct="1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2968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5"/>
          <p:cNvSpPr>
            <a:spLocks noChangeArrowheads="1"/>
          </p:cNvSpPr>
          <p:nvPr/>
        </p:nvSpPr>
        <p:spPr bwMode="auto">
          <a:xfrm>
            <a:off x="7810500" y="3857625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</a:t>
            </a:r>
            <a:r>
              <a:rPr lang="ru-RU"/>
              <a:t>, 1886 р.</a:t>
            </a:r>
          </a:p>
        </p:txBody>
      </p:sp>
      <p:sp>
        <p:nvSpPr>
          <p:cNvPr id="23555" name="Прямоугольник 13"/>
          <p:cNvSpPr>
            <a:spLocks noChangeArrowheads="1"/>
          </p:cNvSpPr>
          <p:nvPr/>
        </p:nvSpPr>
        <p:spPr bwMode="auto">
          <a:xfrm>
            <a:off x="1524000" y="3714751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Наталія Єгорівна Старицька - дружина В.І.Вернадського, 1886 р.</a:t>
            </a:r>
            <a:endParaRPr lang="ru-RU"/>
          </a:p>
        </p:txBody>
      </p:sp>
      <p:sp>
        <p:nvSpPr>
          <p:cNvPr id="23556" name="Прямоугольник 46"/>
          <p:cNvSpPr>
            <a:spLocks noChangeArrowheads="1"/>
          </p:cNvSpPr>
          <p:nvPr/>
        </p:nvSpPr>
        <p:spPr bwMode="auto">
          <a:xfrm>
            <a:off x="4381501" y="4143376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Георгій і Ніна Вернадські – діти В.І.Вернадського</a:t>
            </a:r>
          </a:p>
        </p:txBody>
      </p:sp>
      <p:pic>
        <p:nvPicPr>
          <p:cNvPr id="23557" name="Picture 2" descr="D:\Алла\Разное\Открытки\Для песен\Вернадський\Фото В-го1\Наталья Старицкая 1886 год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22939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D:\Алла\Разное\Открытки\Для песен\Вернадський\Фото В-го1\В.И. Вернадский 1886 год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571500"/>
            <a:ext cx="23272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http://www.tstu.ru/win/kultur/kul_img/nauk_img/vern_img/v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57188"/>
            <a:ext cx="3543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66876" y="4714875"/>
            <a:ext cx="9001125" cy="2185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 1886 році Володимир Вернадський одружується з Наталією Єгорівною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Старицькою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(1841-1942)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, з якою познайомився у 1885 році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1887 року у Вернадських народився син Георгій (1887-1973). Пізніше став професором російської історії Єльського університету в США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uk-UA" dirty="0"/>
              <a:t>      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1898 року у Вернадських народжується донька Ніна (1898-1985). Згодом вона стане лікарем-психіатром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dirty="0"/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Обидва померли в еміграції в США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95500" y="1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356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8C2C8BB-9DC8-48B7-912D-64C34104BAE4}" type="slidenum">
              <a:rPr lang="ru-RU"/>
              <a:pPr eaLnBrk="1" hangingPunct="1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3083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2881313" y="5929313"/>
            <a:ext cx="4000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в рік 25-річчя подружнього життя</a:t>
            </a:r>
            <a:endParaRPr lang="ru-RU"/>
          </a:p>
        </p:txBody>
      </p:sp>
      <p:sp>
        <p:nvSpPr>
          <p:cNvPr id="24579" name="Прямоугольник 13"/>
          <p:cNvSpPr>
            <a:spLocks noChangeArrowheads="1"/>
          </p:cNvSpPr>
          <p:nvPr/>
        </p:nvSpPr>
        <p:spPr bwMode="auto">
          <a:xfrm>
            <a:off x="1524000" y="37147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Наталія Єгорівна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7001" y="142876"/>
            <a:ext cx="6429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pic>
        <p:nvPicPr>
          <p:cNvPr id="24581" name="Picture 2" descr="http://www.tstu.ru/win/kultur/kul_img/nauk_img/vern_img/v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071563"/>
            <a:ext cx="326707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www.tstu.ru/win/kultur/kul_img/nauk_img/vern_img/v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2000250"/>
            <a:ext cx="370522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Прямоугольник 11"/>
          <p:cNvSpPr>
            <a:spLocks noChangeArrowheads="1"/>
          </p:cNvSpPr>
          <p:nvPr/>
        </p:nvSpPr>
        <p:spPr bwMode="auto">
          <a:xfrm>
            <a:off x="6667500" y="6143626"/>
            <a:ext cx="4000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дочкою Ніною. Полтава, 1910-ті р.</a:t>
            </a:r>
          </a:p>
        </p:txBody>
      </p:sp>
      <p:pic>
        <p:nvPicPr>
          <p:cNvPr id="24584" name="Picture 5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85814"/>
            <a:ext cx="27717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BEA3231-F56A-4155-BBEE-98B6A549F713}" type="slidenum">
              <a:rPr lang="ru-RU"/>
              <a:pPr eaLnBrk="1" hangingPunct="1"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1307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524000" y="6143626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 Шишаках, 1913 р. (зліва направо): Георгій Вернадський, Павло Єгорович Старицький, Наталія Єгорівна Вернадська, Ніна, Володимир Іванович Вернадський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24063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pic>
        <p:nvPicPr>
          <p:cNvPr id="25604" name="Picture 4" descr="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785813"/>
            <a:ext cx="80010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C3B61F8-CC47-4AC1-9918-24859F3ACEA4}" type="slidenum">
              <a:rPr lang="ru-RU"/>
              <a:pPr eaLnBrk="1" hangingPunct="1"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9480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6627" name="Прямоугольник 11"/>
          <p:cNvSpPr>
            <a:spLocks noChangeArrowheads="1"/>
          </p:cNvSpPr>
          <p:nvPr/>
        </p:nvSpPr>
        <p:spPr bwMode="auto">
          <a:xfrm>
            <a:off x="1738313" y="5143501"/>
            <a:ext cx="5929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дружиною та дочкою. </a:t>
            </a:r>
          </a:p>
          <a:p>
            <a:pPr algn="ctr" eaLnBrk="1" hangingPunct="1"/>
            <a:r>
              <a:rPr lang="ru-RU"/>
              <a:t>Петроград, 1921 р.</a:t>
            </a:r>
            <a:endParaRPr lang="uk-UA"/>
          </a:p>
        </p:txBody>
      </p:sp>
      <p:pic>
        <p:nvPicPr>
          <p:cNvPr id="26628" name="Picture 2" descr="http://www.tstu.ru/win/kultur/kul_img/nauk_img/vern_img/v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9"/>
            <a:ext cx="59753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tstu.ru/win/kultur/kul_img/nauk_img/vern_img/v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928689"/>
            <a:ext cx="250031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Прямоугольник 9"/>
          <p:cNvSpPr>
            <a:spLocks noChangeArrowheads="1"/>
          </p:cNvSpPr>
          <p:nvPr/>
        </p:nvSpPr>
        <p:spPr bwMode="auto">
          <a:xfrm>
            <a:off x="7667626" y="5143501"/>
            <a:ext cx="3000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дочкою та онукою</a:t>
            </a:r>
          </a:p>
        </p:txBody>
      </p:sp>
      <p:sp>
        <p:nvSpPr>
          <p:cNvPr id="26631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5221364-B1DC-49EC-8BB0-5DF9C40EB0C1}" type="slidenum">
              <a:rPr lang="ru-RU"/>
              <a:pPr eaLnBrk="1" hangingPunct="1"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383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7651" name="Прямоугольник 11"/>
          <p:cNvSpPr>
            <a:spLocks noChangeArrowheads="1"/>
          </p:cNvSpPr>
          <p:nvPr/>
        </p:nvSpPr>
        <p:spPr bwMode="auto">
          <a:xfrm>
            <a:off x="7096126" y="5667375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Н.Є. І </a:t>
            </a:r>
            <a:r>
              <a:rPr lang="uk-UA"/>
              <a:t>В.І.Вернадські</a:t>
            </a:r>
            <a:r>
              <a:rPr lang="ru-RU"/>
              <a:t> 1940 р.</a:t>
            </a:r>
            <a:endParaRPr lang="uk-UA"/>
          </a:p>
        </p:txBody>
      </p:sp>
      <p:pic>
        <p:nvPicPr>
          <p:cNvPr id="27652" name="Picture 2" descr="http://www.tstu.ru/win/kultur/kul_img/nauk_img/vern_img/v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1857375"/>
            <a:ext cx="4657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Прямоугольник 10"/>
          <p:cNvSpPr>
            <a:spLocks noChangeArrowheads="1"/>
          </p:cNvSpPr>
          <p:nvPr/>
        </p:nvSpPr>
        <p:spPr bwMode="auto">
          <a:xfrm>
            <a:off x="1524000" y="6143626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Родина В. І. Вернадського (зліва направо): Георгій Вернадський (стоїть), Ніна Вернадська, Наталія Вернадська, Володимир Вернадський, Ніна Вернадська-Толль</a:t>
            </a:r>
          </a:p>
        </p:txBody>
      </p:sp>
      <p:pic>
        <p:nvPicPr>
          <p:cNvPr id="27654" name="Picture 8" descr="D:\Alla\Конференцii 2005-2012\Конференции 2013\Вернадський\Фото В-го1\сНиной Владимировной В-й Голь, 1930г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714376"/>
            <a:ext cx="36433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1" descr="http://upload.wikimedia.org/wikipedia/uk/thumb/4/40/Vernadskiy_v.i.-family.jpg/250px-Vernadskiy_v.i.-fami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643314"/>
            <a:ext cx="3714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10"/>
          <p:cNvSpPr>
            <a:spLocks noChangeArrowheads="1"/>
          </p:cNvSpPr>
          <p:nvPr/>
        </p:nvSpPr>
        <p:spPr bwMode="auto">
          <a:xfrm>
            <a:off x="5453064" y="785814"/>
            <a:ext cx="4357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Володимир Вернадський з Ніною Володимирівною Вернадською-Толль, 1930-і роки</a:t>
            </a:r>
          </a:p>
        </p:txBody>
      </p:sp>
      <p:sp>
        <p:nvSpPr>
          <p:cNvPr id="27657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D7A8A69-330B-4D67-BD04-5C70F32598EC}" type="slidenum">
              <a:rPr lang="ru-RU"/>
              <a:pPr eaLnBrk="1" hangingPunct="1"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16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1524000" y="3500438"/>
            <a:ext cx="2857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В.І.Вернадський в Мюнхені, 1888 р.</a:t>
            </a:r>
            <a:endParaRPr lang="uk-UA"/>
          </a:p>
        </p:txBody>
      </p:sp>
      <p:sp>
        <p:nvSpPr>
          <p:cNvPr id="28675" name="Прямоугольник 7"/>
          <p:cNvSpPr>
            <a:spLocks noChangeArrowheads="1"/>
          </p:cNvSpPr>
          <p:nvPr/>
        </p:nvSpPr>
        <p:spPr bwMode="auto">
          <a:xfrm>
            <a:off x="7739064" y="357187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1890 р.</a:t>
            </a: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4310063" y="3571875"/>
            <a:ext cx="335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1890 р.</a:t>
            </a:r>
          </a:p>
        </p:txBody>
      </p:sp>
      <p:sp>
        <p:nvSpPr>
          <p:cNvPr id="28677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8679" name="Picture 3" descr="D:\Алла\Разное\Открытки\Для песен\Вернадський\Фото В-го 2\v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6" y="793750"/>
            <a:ext cx="1960563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 descr="D:\Алла\Разное\Открытки\Для песен\Вернадський\Фото В-го 2\v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714375"/>
            <a:ext cx="21431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66875" y="4214813"/>
            <a:ext cx="8858250" cy="2324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Володимир Вернадський їде на два роки у закордонне відрядження (Італія, Німеччина, Франція, Англія, Швейцарія)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Він працює в хімічних і кристалографічних лабораторіях, здійснює геологічні експедиції, знайомиться з новітньою науковою і філософською літературою, бере участь в Лондонському геологічному конгресі, стає членом-кореспондентом Британської асоціації наук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82" name="Picture 5" descr="D:\Алла\Разное\Открытки\Для песен\Вернадський\Фото В-го 2\v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14375"/>
            <a:ext cx="221456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13DFA9F-7529-4835-90FA-E9653FE34B42}" type="slidenum">
              <a:rPr lang="ru-RU"/>
              <a:pPr eaLnBrk="1" hangingPunct="1"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6276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5"/>
          <p:cNvSpPr>
            <a:spLocks noChangeArrowheads="1"/>
          </p:cNvSpPr>
          <p:nvPr/>
        </p:nvSpPr>
        <p:spPr bwMode="auto">
          <a:xfrm>
            <a:off x="1524001" y="3357564"/>
            <a:ext cx="250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В.В.Докучаєв</a:t>
            </a:r>
            <a:endParaRPr lang="uk-UA"/>
          </a:p>
        </p:txBody>
      </p:sp>
      <p:sp>
        <p:nvSpPr>
          <p:cNvPr id="29699" name="Прямоугольник 7"/>
          <p:cNvSpPr>
            <a:spLocks noChangeArrowheads="1"/>
          </p:cNvSpPr>
          <p:nvPr/>
        </p:nvSpPr>
        <p:spPr bwMode="auto">
          <a:xfrm>
            <a:off x="7310438" y="2000251"/>
            <a:ext cx="3357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Сметатичний поперечний розріз річкової долини</a:t>
            </a:r>
          </a:p>
        </p:txBody>
      </p:sp>
      <p:sp>
        <p:nvSpPr>
          <p:cNvPr id="29700" name="Прямоугольник 8"/>
          <p:cNvSpPr>
            <a:spLocks noChangeArrowheads="1"/>
          </p:cNvSpPr>
          <p:nvPr/>
        </p:nvSpPr>
        <p:spPr bwMode="auto">
          <a:xfrm>
            <a:off x="7239000" y="928689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Геолого-геоморфологічний розріз похованої річкової долини</a:t>
            </a:r>
          </a:p>
        </p:txBody>
      </p:sp>
      <p:sp>
        <p:nvSpPr>
          <p:cNvPr id="29701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9703" name="Picture 10" descr="Doc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1816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http://upload.wikimedia.org/wikipedia/uk/thumb/4/45/%D0%9F%D0%BE%D1%85%D0%BE%D0%B2%D0%B0%D0%BD%D0%B0_%D0%B4%D0%BE%D0%BB%D0%B8%D0%BD%D0%B0.png/300px-%D0%9F%D0%BE%D1%85%D0%BE%D0%B2%D0%B0%D0%BD%D0%B0_%D0%B4%D0%BE%D0%BB%D0%B8%D0%BD%D0%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000250"/>
            <a:ext cx="354488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4" descr="http://upload.wikimedia.org/wikipedia/uk/thumb/3/3c/Cross-section_of_fluvial_velley.png/300px-Cross-section_of_fluvial_vell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00126"/>
            <a:ext cx="32146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6" descr="http://upload.wikimedia.org/wikipedia/commons/thumb/2/20/%D0%91%D1%83%D0%B4%D0%B8%D0%BD%D0%BE%D0%BA_%D0%9F%D0%BE%D0%BB%D1%82%D0%B0%D0%B2%D1%81%D1%8C%D0%BA%D0%BE%D0%B3%D0%BE_%D0%B3%D1%83%D0%B1%D0%B5%D1%80%D0%BD%D1%81%D1%8C%D0%BA%D0%BE%D0%B3%D0%BE_%D0%B7%D0%B5%D0%BC%D1%81%D1%82%D0%B2%D0%B0._%D0%9F%D0%B5%D1%80%D0%B5%D0%B4%D0%BD%D1%96%D0%B9_%D1%84%D0%B0%D1%81%D0%B0%D0%B4.jpg/260px-%D0%91%D1%83%D0%B4%D0%B8%D0%BD%D0%BE%D0%BA_%D0%9F%D0%BE%D0%BB%D1%82%D0%B0%D0%B2%D1%81%D1%8C%D0%BA%D0%BE%D0%B3%D0%BE_%D0%B3%D1%83%D0%B1%D0%B5%D1%80%D0%BD%D1%81%D1%8C%D0%BA%D0%BE%D0%B3%D0%BE_%D0%B7%D0%B5%D0%BC%D1%81%D1%82%D0%B2%D0%B0._%D0%9F%D0%B5%D1%80%D0%B5%D0%B4%D0%BD%D1%96%D0%B9_%D1%84%D0%B0%D1%81%D0%B0%D0%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744913"/>
            <a:ext cx="3143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Прямоугольник 13"/>
          <p:cNvSpPr>
            <a:spLocks noChangeArrowheads="1"/>
          </p:cNvSpPr>
          <p:nvPr/>
        </p:nvSpPr>
        <p:spPr bwMode="auto">
          <a:xfrm>
            <a:off x="1524001" y="6211889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Полтавське губернське земство</a:t>
            </a:r>
            <a:endParaRPr lang="uk-UA"/>
          </a:p>
        </p:txBody>
      </p:sp>
      <p:pic>
        <p:nvPicPr>
          <p:cNvPr id="29708" name="Picture 20" descr="&amp;Fcy;&amp;acy;&amp;jcy;&amp;lcy;:Coat of Arms of Poltava Gubernij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857626"/>
            <a:ext cx="12906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22" descr="http://upload.wikimedia.org/wikipedia/commons/thumb/1/16/Poltavska_gubernia_povity_stany_1859.jpg/260px-Poltavska_gubernia_povity_stany_18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3357563"/>
            <a:ext cx="3827463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Прямоугольник 18"/>
          <p:cNvSpPr>
            <a:spLocks noChangeArrowheads="1"/>
          </p:cNvSpPr>
          <p:nvPr/>
        </p:nvSpPr>
        <p:spPr bwMode="auto">
          <a:xfrm>
            <a:off x="6167438" y="6215063"/>
            <a:ext cx="450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Полтавська губернія з поділом на повіти і стани у 1860-х роках.</a:t>
            </a:r>
          </a:p>
        </p:txBody>
      </p:sp>
      <p:sp>
        <p:nvSpPr>
          <p:cNvPr id="29711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19A7AF4-B673-48A1-9AEA-B755835BCD53}" type="slidenum">
              <a:rPr lang="ru-RU"/>
              <a:pPr eaLnBrk="1" hangingPunct="1"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0175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8484363" cy="281618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 наук, філософ, природознавець,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мислитель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47764" y="4162817"/>
            <a:ext cx="5369464" cy="14478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вірю у велике майбуття і України, і Української академії наук…" </a:t>
            </a:r>
          </a:p>
          <a:p>
            <a:pPr>
              <a:defRPr/>
            </a:pP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В.І. Вернадський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8" descr="D:\Алла\Разное\Открытки\Для песен\Вернадський\Фото В-го\2262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29" y="3171422"/>
            <a:ext cx="2176462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" descr="http://upload.wikimedia.org/wikipedia/commons/b/b7/Vernads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26" y="73838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3"/>
          <p:cNvSpPr>
            <a:spLocks noChangeArrowheads="1"/>
          </p:cNvSpPr>
          <p:nvPr/>
        </p:nvSpPr>
        <p:spPr bwMode="auto">
          <a:xfrm>
            <a:off x="7392474" y="6333142"/>
            <a:ext cx="102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44826" y="6271587"/>
            <a:ext cx="519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2618088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5"/>
          <p:cNvSpPr>
            <a:spLocks noChangeArrowheads="1"/>
          </p:cNvSpPr>
          <p:nvPr/>
        </p:nvSpPr>
        <p:spPr bwMode="auto">
          <a:xfrm>
            <a:off x="1666876" y="3571875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М.П.Драгоманов</a:t>
            </a:r>
            <a:endParaRPr lang="uk-UA"/>
          </a:p>
        </p:txBody>
      </p:sp>
      <p:sp>
        <p:nvSpPr>
          <p:cNvPr id="29700" name="Прямоугольник 8"/>
          <p:cNvSpPr>
            <a:spLocks noChangeArrowheads="1"/>
          </p:cNvSpPr>
          <p:nvPr/>
        </p:nvSpPr>
        <p:spPr bwMode="auto">
          <a:xfrm>
            <a:off x="5167313" y="3571875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err="1"/>
              <a:t>Пам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'</a:t>
            </a:r>
            <a:r>
              <a:rPr lang="ru-RU" dirty="0" err="1"/>
              <a:t>ятна</a:t>
            </a:r>
            <a:r>
              <a:rPr lang="ru-RU" dirty="0"/>
              <a:t> </a:t>
            </a:r>
            <a:r>
              <a:rPr lang="ru-RU" dirty="0" err="1"/>
              <a:t>плоча</a:t>
            </a:r>
            <a:r>
              <a:rPr lang="ru-RU" dirty="0"/>
              <a:t> </a:t>
            </a:r>
            <a:r>
              <a:rPr lang="ru-RU" dirty="0" err="1"/>
              <a:t>М.П.Драгоманова</a:t>
            </a:r>
            <a:r>
              <a:rPr lang="ru-RU" dirty="0"/>
              <a:t> </a:t>
            </a:r>
          </a:p>
        </p:txBody>
      </p:sp>
      <p:sp>
        <p:nvSpPr>
          <p:cNvPr id="3072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214814"/>
            <a:ext cx="885825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Велика дружба зв'язувала Володимира Вернадського з Михайлом Драгомановим - українським публіцистом, істориком, літературознавцем, економістом, філософом і громадським діячем, борцем проти царизму, політемігрантом. </a:t>
            </a:r>
          </a:p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Вернадський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називав Драгоманова "великою людиною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істориком побуту і народних мас", а його праці кваліфікував як видатні. </a:t>
            </a:r>
          </a:p>
          <a:p>
            <a:pPr algn="just">
              <a:spcAft>
                <a:spcPts val="600"/>
              </a:spcAft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7" name="Picture 10" descr="&amp;Dcy;&amp;rcy;&amp;acy;&amp;gcy;&amp;ocy;&amp;mcy;&amp;acy;&amp;ncy;&amp;ocy;&amp;vcy; &amp;Mcy;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28688"/>
            <a:ext cx="190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2" descr="http://upload.wikimedia.org/wikipedia/commons/thumb/0/03/MDragomanov.jpg/250px-MDragom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1071564"/>
            <a:ext cx="50260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F229333-C0C9-4250-A319-159192F617F9}" type="slidenum">
              <a:rPr lang="ru-RU"/>
              <a:pPr eaLnBrk="1" hangingPunct="1"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8190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1524000" y="3571875"/>
            <a:ext cx="3143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Робоче місце В.І.Вернадського в Мінералогічному кабінеті Московського університету</a:t>
            </a:r>
          </a:p>
        </p:txBody>
      </p:sp>
      <p:sp>
        <p:nvSpPr>
          <p:cNvPr id="31747" name="Прямоугольник 7"/>
          <p:cNvSpPr>
            <a:spLocks noChangeArrowheads="1"/>
          </p:cNvSpPr>
          <p:nvPr/>
        </p:nvSpPr>
        <p:spPr bwMode="auto">
          <a:xfrm>
            <a:off x="8239126" y="3571876"/>
            <a:ext cx="242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</a:t>
            </a:r>
            <a:r>
              <a:rPr lang="uk-UA"/>
              <a:t>. Вернадський на початку 1900-х р</a:t>
            </a:r>
            <a:r>
              <a:rPr lang="ru-RU"/>
              <a:t>.</a:t>
            </a:r>
          </a:p>
        </p:txBody>
      </p:sp>
      <p:sp>
        <p:nvSpPr>
          <p:cNvPr id="31748" name="Прямоугольник 8"/>
          <p:cNvSpPr>
            <a:spLocks noChangeArrowheads="1"/>
          </p:cNvSpPr>
          <p:nvPr/>
        </p:nvSpPr>
        <p:spPr bwMode="auto">
          <a:xfrm>
            <a:off x="4667251" y="3571875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зі своїми асистентами. Зліва направо: В.В.Карандєєв, Г.І.Касперовіч, А.Е.Ферсман, П.К.Алексат</a:t>
            </a:r>
          </a:p>
        </p:txBody>
      </p:sp>
      <p:sp>
        <p:nvSpPr>
          <p:cNvPr id="31749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4929188"/>
            <a:ext cx="67151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Після захисту докторської дисертації у 1897 році Вернадський стає професором Московського  університету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751" name="Picture 3" descr="D:\Алла\Разное\Открытки\Для песен\Вернадський\Фото В-го 2\v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3"/>
            <a:ext cx="3643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D:\Алла\Разное\Открытки\Для песен\Вернадський\Фото В-го 2\v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785813"/>
            <a:ext cx="2019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 descr="D:\Алла\Разное\Открытки\Для песен\Вернадський\Фото В-го 2\v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28336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2_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4214814"/>
            <a:ext cx="19605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1756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623802D-B3AA-4FE5-945A-E6B889186800}" type="slidenum">
              <a:rPr lang="ru-RU"/>
              <a:pPr eaLnBrk="1" hangingPunct="1"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5733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8"/>
          <p:cNvSpPr>
            <a:spLocks noChangeArrowheads="1"/>
          </p:cNvSpPr>
          <p:nvPr/>
        </p:nvSpPr>
        <p:spPr bwMode="auto">
          <a:xfrm>
            <a:off x="1524001" y="5429250"/>
            <a:ext cx="642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працював в МГУ</a:t>
            </a:r>
          </a:p>
        </p:txBody>
      </p:sp>
      <p:pic>
        <p:nvPicPr>
          <p:cNvPr id="32771" name="Picture 7" descr="H:\Вернадський\800px-Vladimir_Vernadsky_Plaque_on_Wall_of_Moscow_State_Universit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85814"/>
            <a:ext cx="619125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8314" y="5857875"/>
            <a:ext cx="86439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Більше 20 років, з 1890 по 1911 рік Вернадський викладав в Московському університеті, де складалися його наукові інтереси.</a:t>
            </a:r>
          </a:p>
        </p:txBody>
      </p:sp>
      <p:pic>
        <p:nvPicPr>
          <p:cNvPr id="32774" name="Picture 8" descr="http://www.tstu.ru/win/kultur/kul_img/nauk_img/vern_img/v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9" y="714375"/>
            <a:ext cx="2105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Прямоугольник 7"/>
          <p:cNvSpPr>
            <a:spLocks noChangeArrowheads="1"/>
          </p:cNvSpPr>
          <p:nvPr/>
        </p:nvSpPr>
        <p:spPr bwMode="auto">
          <a:xfrm>
            <a:off x="7739064" y="4572001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</a:t>
            </a:r>
            <a:r>
              <a:rPr lang="ru-RU"/>
              <a:t>– </a:t>
            </a:r>
            <a:r>
              <a:rPr lang="uk-UA"/>
              <a:t>професор Московського університету</a:t>
            </a:r>
          </a:p>
        </p:txBody>
      </p:sp>
      <p:sp>
        <p:nvSpPr>
          <p:cNvPr id="3277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5FAB78C-F646-4E53-AB63-2755F917E820}" type="slidenum">
              <a:rPr lang="ru-RU"/>
              <a:pPr eaLnBrk="1" hangingPunct="1"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409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5072064"/>
            <a:ext cx="8786813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“…зусиллями народу буде покладено кінець пануванню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насильників”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 algn="just">
              <a:spcAft>
                <a:spcPts val="600"/>
              </a:spcAft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3797" name="Picture 10" descr="http://www.tstu.ru/win/kultur/kul_img/nauk_img/vern_img/v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14376"/>
            <a:ext cx="27765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Прямоугольник 10"/>
          <p:cNvSpPr>
            <a:spLocks noChangeArrowheads="1"/>
          </p:cNvSpPr>
          <p:nvPr/>
        </p:nvSpPr>
        <p:spPr bwMode="auto">
          <a:xfrm>
            <a:off x="1524000" y="42862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1905 р.</a:t>
            </a:r>
          </a:p>
        </p:txBody>
      </p:sp>
      <p:pic>
        <p:nvPicPr>
          <p:cNvPr id="33799" name="Picture 12" descr="http://www.tstu.ru/win/kultur/kul_img/nauk_img/vern_img/v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785813"/>
            <a:ext cx="20986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4" descr="http://www.tstu.ru/win/kultur/kul_img/nauk_img/vern_img/v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714375"/>
            <a:ext cx="42354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Прямоугольник 14"/>
          <p:cNvSpPr>
            <a:spLocks noChangeArrowheads="1"/>
          </p:cNvSpPr>
          <p:nvPr/>
        </p:nvSpPr>
        <p:spPr bwMode="auto">
          <a:xfrm>
            <a:off x="4435475" y="4214813"/>
            <a:ext cx="3875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 серед членів Державної Ради</a:t>
            </a:r>
          </a:p>
        </p:txBody>
      </p:sp>
      <p:sp>
        <p:nvSpPr>
          <p:cNvPr id="33802" name="Прямоугольник 15"/>
          <p:cNvSpPr>
            <a:spLocks noChangeArrowheads="1"/>
          </p:cNvSpPr>
          <p:nvPr/>
        </p:nvSpPr>
        <p:spPr bwMode="auto">
          <a:xfrm>
            <a:off x="8382000" y="42148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1905 р.</a:t>
            </a:r>
          </a:p>
        </p:txBody>
      </p:sp>
      <p:sp>
        <p:nvSpPr>
          <p:cNvPr id="33803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A12EA3-E708-4E19-BBB0-93C82180C9F9}" type="slidenum">
              <a:rPr lang="ru-RU"/>
              <a:pPr eaLnBrk="1" hangingPunct="1"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6439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214314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4820" name="Picture 2" descr="&amp;Ecy;&amp;rcy;&amp;ncy;&amp;iecy;&amp;scy;&amp;tcy; &amp;Rcy;&amp;iecy;&amp;zcy;&amp;iecy;&amp;rcy;&amp;fcy;&amp;ocy;&amp;rcy;&amp;d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00125"/>
            <a:ext cx="19764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Прямоугольник 11"/>
          <p:cNvSpPr>
            <a:spLocks noChangeArrowheads="1"/>
          </p:cNvSpPr>
          <p:nvPr/>
        </p:nvSpPr>
        <p:spPr bwMode="auto">
          <a:xfrm>
            <a:off x="1524000" y="3786188"/>
            <a:ext cx="2286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b="1"/>
              <a:t>Резерфорд </a:t>
            </a:r>
            <a:r>
              <a:rPr lang="uk-UA"/>
              <a:t>(Rutherford) </a:t>
            </a:r>
            <a:r>
              <a:rPr lang="uk-UA" b="1"/>
              <a:t>Ернест</a:t>
            </a:r>
            <a:r>
              <a:rPr lang="uk-UA"/>
              <a:t>,</a:t>
            </a:r>
            <a:br>
              <a:rPr lang="uk-UA"/>
            </a:br>
            <a:r>
              <a:rPr lang="uk-UA"/>
              <a:t>1871-1937 рр., англійський фізик</a:t>
            </a:r>
          </a:p>
        </p:txBody>
      </p:sp>
      <p:pic>
        <p:nvPicPr>
          <p:cNvPr id="34822" name="Picture 4" descr="http://upload.wikimedia.org/wikipedia/commons/thumb/a/ad/James_Dewar.jpg/200px-James_Dew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1000125"/>
            <a:ext cx="24161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Прямоугольник 14"/>
          <p:cNvSpPr>
            <a:spLocks noChangeArrowheads="1"/>
          </p:cNvSpPr>
          <p:nvPr/>
        </p:nvSpPr>
        <p:spPr bwMode="auto">
          <a:xfrm>
            <a:off x="3810001" y="3786188"/>
            <a:ext cx="22145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b="1"/>
              <a:t>Джеймс Д</a:t>
            </a:r>
            <a:r>
              <a:rPr lang="uk-UA" b="1"/>
              <a:t>’</a:t>
            </a:r>
            <a:r>
              <a:rPr lang="ru-RU" b="1"/>
              <a:t>юар </a:t>
            </a:r>
            <a:r>
              <a:rPr lang="ru-RU"/>
              <a:t>(</a:t>
            </a:r>
            <a:r>
              <a:rPr lang="ru-RU" i="1"/>
              <a:t>James Dewar),</a:t>
            </a:r>
            <a:r>
              <a:rPr lang="ru-RU"/>
              <a:t> 1842-1923 рр., шотландский </a:t>
            </a:r>
            <a:r>
              <a:rPr lang="uk-UA"/>
              <a:t>фізик</a:t>
            </a:r>
            <a:r>
              <a:rPr lang="ru-RU"/>
              <a:t> і </a:t>
            </a:r>
            <a:r>
              <a:rPr lang="uk-UA"/>
              <a:t>хімік</a:t>
            </a:r>
          </a:p>
        </p:txBody>
      </p:sp>
      <p:sp>
        <p:nvSpPr>
          <p:cNvPr id="34824" name="Прямоугольник 15"/>
          <p:cNvSpPr>
            <a:spLocks noChangeArrowheads="1"/>
          </p:cNvSpPr>
          <p:nvPr/>
        </p:nvSpPr>
        <p:spPr bwMode="auto">
          <a:xfrm>
            <a:off x="6096000" y="3786188"/>
            <a:ext cx="235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b="1"/>
              <a:t>Джозеф Джон Томсон, </a:t>
            </a:r>
          </a:p>
          <a:p>
            <a:pPr algn="ctr" eaLnBrk="1" hangingPunct="1"/>
            <a:r>
              <a:rPr lang="uk-UA"/>
              <a:t>1856-1940 рр., англійський фізик  </a:t>
            </a:r>
          </a:p>
        </p:txBody>
      </p:sp>
      <p:pic>
        <p:nvPicPr>
          <p:cNvPr id="34825" name="Picture 8" descr="http://www.ziranbula.com/fotograf/joseph-john-thomson_4971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000125"/>
            <a:ext cx="24765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Прямоугольник 18"/>
          <p:cNvSpPr>
            <a:spLocks noChangeArrowheads="1"/>
          </p:cNvSpPr>
          <p:nvPr/>
        </p:nvSpPr>
        <p:spPr bwMode="auto">
          <a:xfrm>
            <a:off x="8453438" y="3786188"/>
            <a:ext cx="22145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b="1"/>
              <a:t>Релей </a:t>
            </a:r>
            <a:r>
              <a:rPr lang="ru-RU"/>
              <a:t>, Рейлі (</a:t>
            </a:r>
            <a:r>
              <a:rPr lang="en-AU"/>
              <a:t>Rayleigh) </a:t>
            </a:r>
            <a:r>
              <a:rPr lang="ru-RU" b="1"/>
              <a:t>Джон Уїльям, </a:t>
            </a:r>
          </a:p>
          <a:p>
            <a:pPr algn="ctr" eaLnBrk="1" hangingPunct="1"/>
            <a:r>
              <a:rPr lang="ru-RU"/>
              <a:t>1842-1919 рр., англійський фізик</a:t>
            </a:r>
            <a:endParaRPr lang="uk-UA"/>
          </a:p>
        </p:txBody>
      </p:sp>
      <p:pic>
        <p:nvPicPr>
          <p:cNvPr id="34827" name="Picture 12" descr="http://www.netschools.ru/sch758/2005/himiya/object/rel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1000126"/>
            <a:ext cx="19732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4" descr="http://rudocs.exdat.com/pars_docs/tw_refs/252/251674/251674_html_24e94f7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000625"/>
            <a:ext cx="21542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6" descr="http://www.skycontent.ru/cont/news/2012/2-24_SKYnews_44f473c7a4290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6" y="5322889"/>
            <a:ext cx="185737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668B6F8-887C-4A12-AD6D-A415C7234F09}" type="slidenum">
              <a:rPr lang="ru-RU"/>
              <a:pPr eaLnBrk="1" hangingPunct="1"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7531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5844" name="Picture 2" descr="http://vernadsky.name/wp-content/uploads/2012/12/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928688"/>
            <a:ext cx="87153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Прямоугольник 11"/>
          <p:cNvSpPr>
            <a:spLocks noChangeArrowheads="1"/>
          </p:cNvSpPr>
          <p:nvPr/>
        </p:nvSpPr>
        <p:spPr bwMode="auto">
          <a:xfrm>
            <a:off x="1524000" y="3500438"/>
            <a:ext cx="657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Перша радіологічна лабораторія, </a:t>
            </a:r>
          </a:p>
          <a:p>
            <a:pPr algn="ctr" eaLnBrk="1" hangingPunct="1"/>
            <a:r>
              <a:rPr lang="uk-UA"/>
              <a:t>створена В.І.Вернадським у 1909 р. </a:t>
            </a:r>
          </a:p>
        </p:txBody>
      </p:sp>
      <p:pic>
        <p:nvPicPr>
          <p:cNvPr id="35846" name="Picture 4" descr="http://www.ras.ru/FStorage/download.aspx?id=4c58c36f-7c77-4542-bb3e-3f798bc731c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571875"/>
            <a:ext cx="2209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66875" y="4357688"/>
            <a:ext cx="62865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Перед нами відкрилися джерела енергії, перед якими по силі і значенню блідне сила пара, сила електрики, сила вибухових хімічних процесів. З надією і побоюванням вдивляємося ми в нового союзника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".</a:t>
            </a:r>
          </a:p>
          <a:p>
            <a:pPr algn="just">
              <a:defRPr/>
            </a:pP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84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E845B2A-C002-4FB5-AB74-FA9EF2C3F174}" type="slidenum">
              <a:rPr lang="ru-RU"/>
              <a:pPr eaLnBrk="1" hangingPunct="1"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4811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6868" name="Прямоугольник 15"/>
          <p:cNvSpPr>
            <a:spLocks noChangeArrowheads="1"/>
          </p:cNvSpPr>
          <p:nvPr/>
        </p:nvSpPr>
        <p:spPr bwMode="auto">
          <a:xfrm>
            <a:off x="2452689" y="5857875"/>
            <a:ext cx="728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 </a:t>
            </a:r>
            <a:r>
              <a:rPr lang="uk-UA"/>
              <a:t>з селянами, Тамбовська губернія, 1910 р.</a:t>
            </a:r>
            <a:endParaRPr lang="ru-RU"/>
          </a:p>
        </p:txBody>
      </p:sp>
      <p:pic>
        <p:nvPicPr>
          <p:cNvPr id="36869" name="Picture 2" descr="v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714375"/>
            <a:ext cx="7197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1756815-4DA1-43F0-88BB-DD6EAB6AFCD3}" type="slidenum">
              <a:rPr lang="ru-RU"/>
              <a:pPr eaLnBrk="1" hangingPunct="1"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3743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4810126" y="4643438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 в експедиції</a:t>
            </a:r>
            <a:r>
              <a:rPr lang="ru-RU"/>
              <a:t>, 1910-і р.</a:t>
            </a:r>
          </a:p>
        </p:txBody>
      </p:sp>
      <p:sp>
        <p:nvSpPr>
          <p:cNvPr id="37893" name="Прямоугольник 15"/>
          <p:cNvSpPr>
            <a:spLocks noChangeArrowheads="1"/>
          </p:cNvSpPr>
          <p:nvPr/>
        </p:nvSpPr>
        <p:spPr bwMode="auto">
          <a:xfrm>
            <a:off x="1666876" y="4643439"/>
            <a:ext cx="307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1910 р.</a:t>
            </a:r>
          </a:p>
        </p:txBody>
      </p:sp>
      <p:pic>
        <p:nvPicPr>
          <p:cNvPr id="37894" name="Picture 2" descr="http://www.tstu.ru/win/kultur/kul_img/nauk_img/vern_img/v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57250"/>
            <a:ext cx="2590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4" descr="http://www.tstu.ru/win/kultur/kul_img/nauk_img/vern_img/v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0"/>
            <a:ext cx="2790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http://www.tstu.ru/win/kultur/kul_img/nauk_img/vern_img/v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857250"/>
            <a:ext cx="250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Прямоугольник 19"/>
          <p:cNvSpPr>
            <a:spLocks noChangeArrowheads="1"/>
          </p:cNvSpPr>
          <p:nvPr/>
        </p:nvSpPr>
        <p:spPr bwMode="auto">
          <a:xfrm>
            <a:off x="7667626" y="4643439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1910 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38314" y="5357814"/>
            <a:ext cx="8715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1910 році Вернадський першим у світі зрозумів, що відкритий подружжям Кюрі радій дозволить перетворювати радіоактивні елементи і створювати такі, розпад яких призведе до появи гігантської енергії.</a:t>
            </a:r>
          </a:p>
        </p:txBody>
      </p:sp>
      <p:sp>
        <p:nvSpPr>
          <p:cNvPr id="37899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4029AFD-F895-4359-8A7E-5F5BFA29F3BC}" type="slidenum">
              <a:rPr lang="ru-RU"/>
              <a:pPr eaLnBrk="1" hangingPunct="1"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0827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6875" y="785814"/>
            <a:ext cx="8858250" cy="6073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Смерть неминуча, раз є зростання. Якщо збільшуються одні особини, наприклад, людина, домашні тварини і рослини, повинні зменшуватися інші, тобто загальна кількість живої речовини залишається постійною, постійною протягом всього, доступного нашому вивченню, геологічного часу. Це дійсно справжній Закон ощадливості природи. Хімічний елемент не випускається з чіпких обіймів біосфери. Незліченно використовується він в лабіринтах живого, переходить з організму в організм. Але як?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endParaRPr lang="uk-UA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</a:rPr>
              <a:t>В.І. Вернадський </a:t>
            </a:r>
            <a:endParaRPr lang="uk-UA" sz="2400" dirty="0"/>
          </a:p>
        </p:txBody>
      </p:sp>
      <p:pic>
        <p:nvPicPr>
          <p:cNvPr id="38917" name="Picture 6" descr="http://a.gallery.ukrhome.net/deps/news_personal2/71376_38fff788b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929314"/>
            <a:ext cx="18875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DDDB6F2-5206-4604-BF7F-79AC8D01A892}" type="slidenum">
              <a:rPr lang="ru-RU"/>
              <a:pPr eaLnBrk="1" hangingPunct="1"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4427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66875" y="857251"/>
            <a:ext cx="8858250" cy="58939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Біогеохімія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розділ геохімії; вивчає хімічний склад живої речовини та геохімічні процеси, що протікають в біосфері Землі за участі живих організмів; включає також органічну геохімію.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В.І.Вернадський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є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її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засновником.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Під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його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керівництвом була  створена перша біогеохімічна лабораторія (нині Інститут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геохімії та аналітичної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хімії ім. В.І.Вернадського РАН).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Все, що існує в морських глибинах, на поверхні землі і прилеглих до неї шарах атмосфери, абсолютно всі породи, відкладення та мінерали – все, так чи інакше, пов’язане з життєдіяльністю живої речовини. Сліди життя виявляються в найдавніших шарах земної оболонки. Але й сама жива речовина прямо залежить від накопиченого неживого багатства. Весь цей кругообіг є єдине ціле і будь-яке порушення в будь-якій ланці загрожує непоправними втратами.</a:t>
            </a:r>
            <a:endParaRPr lang="ru-RU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9941" name="Picture 5" descr="http://alexlat.ucoz.ru/_pu/10/s986643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2000251"/>
            <a:ext cx="16430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1E1797B-6BA4-4B76-8995-91CB5CC048BD}" type="slidenum">
              <a:rPr lang="ru-RU"/>
              <a:pPr eaLnBrk="1" hangingPunct="1"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1450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24496" y="785795"/>
            <a:ext cx="4643470" cy="446789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900" b="1" dirty="0"/>
              <a:t>Невозмутимый строй во всем,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Созвучье полное в природе,-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Лишь в нашей призрачной свободе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sz="1900" b="1" dirty="0"/>
              <a:t>Разлад мы с нею сознаем. 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Откуда, как разлад возник?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И отчего же в общем хоре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Душа не то поет, что море,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И ропщет мыслящий тростник?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i="1" dirty="0"/>
              <a:t>		           </a:t>
            </a:r>
            <a:r>
              <a:rPr lang="uk-UA" b="1" i="1" dirty="0"/>
              <a:t>Ф.І.Тютчев</a:t>
            </a:r>
            <a:r>
              <a:rPr lang="ru-RU" b="1" i="1" dirty="0"/>
              <a:t>, </a:t>
            </a:r>
          </a:p>
          <a:p>
            <a:pPr algn="r">
              <a:defRPr/>
            </a:pPr>
            <a:r>
              <a:rPr lang="ru-RU" b="1" i="1" dirty="0"/>
              <a:t>11 </a:t>
            </a:r>
            <a:r>
              <a:rPr lang="uk-UA" b="1" i="1" dirty="0"/>
              <a:t>травня</a:t>
            </a:r>
            <a:r>
              <a:rPr lang="ru-RU" b="1" i="1" dirty="0"/>
              <a:t> 1865 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ВОЛОДИМИР ІВАНОВИЧ ВЕРНАДСЬКИЙ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66875" y="5286375"/>
            <a:ext cx="88582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Людина творчо мисляча може не реалізуватися, може не зробити всього того, що вона повинна була зробити, але в кінцевому підсумку – не це головне! Головне для суспільства – сам факт існування творчої особистості!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</a:p>
          <a:p>
            <a:pPr algn="r"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pic>
        <p:nvPicPr>
          <p:cNvPr id="12296" name="Picture 1" descr="D:\Alla\Новини\Новина на сайт, 25.04.13\Vernadsky_pam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785814"/>
            <a:ext cx="3000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89385DB-C0C0-4558-8FD9-A1F7D28BA3DD}" type="slidenum">
              <a:rPr lang="ru-RU"/>
              <a:pPr eaLnBrk="1" hangingPunct="1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4882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1214438"/>
            <a:ext cx="8786813" cy="417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Біосфе́ра</a:t>
            </a:r>
            <a:r>
              <a:rPr lang="vi-VN" dirty="0"/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(дав.-гр.</a:t>
            </a:r>
            <a:r>
              <a:rPr lang="uk-UA" sz="2100" b="1" dirty="0" err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βιος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життя та 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σφαῖρα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куля)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природна підсистема географічної оболонки, що є собою глобальну планетарну екосистему (населена живими організмами).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Маса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біосфери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близько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0,05% маси Землі.</a:t>
            </a:r>
            <a:endParaRPr lang="uk-UA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В. І. Вернадський розробив детально вчення про біосферу. У його  наукових  працях  термін  «біосфера» </a:t>
            </a:r>
          </a:p>
          <a:p>
            <a:pPr algn="just">
              <a:spcAft>
                <a:spcPts val="600"/>
              </a:spcAft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вперше  з'явився у  1911  році.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У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1926  році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він  видав  книгу  «Біосфера»,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якій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виклав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 вчення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про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біосферу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як 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Особливу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Сферу  Землі,  що  включає  сферу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поширення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живої речовини.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З тих пір книга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витримала 5 видань.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24250" y="857250"/>
            <a:ext cx="4929188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Книга В.І.Вернадського «Біосфера»</a:t>
            </a:r>
          </a:p>
        </p:txBody>
      </p:sp>
      <p:pic>
        <p:nvPicPr>
          <p:cNvPr id="40966" name="Picture 4" descr="http://books.art-buro.com/system/files/images/jpg_1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3143250"/>
            <a:ext cx="2278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http://www.ecololife.ru/images/books/580/image025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5000626"/>
            <a:ext cx="20891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B496D4A-69D8-46BB-AC93-30A0485BF0EC}" type="slidenum">
              <a:rPr lang="ru-RU"/>
              <a:pPr eaLnBrk="1" hangingPunct="1"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594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67188" y="1143000"/>
            <a:ext cx="4286250" cy="584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Украина, родная моя сторона,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Века ты уже погибаешь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борешься, бьешься, бедняжка, одна,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 этой борьбе изнываешь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 минуту погибели крайней твоей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Детей твоих дух пробуждался,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Старались свободу найти от цепей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ум их тобой восхищался.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дела вести до конца не могли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вновь начинались раздоры ...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Врагам твоим снова они помогли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вновь появлялись кондоры.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Кондоры - враги разрывали тебя,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дети врагами являлись,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Не многие, верно до гроба любя,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Течению волн покорялись.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в этих немногих вся сила твоя -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Они втихомолку старались,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 годину бедствий, родная моя,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Враги твои вновь изгонялись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Опять начались раздоры, борьба,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Враги твои снова являлись.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Такая, родная, Твоя уж судьба ...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Судьбе мы всегда покорялись. </a:t>
            </a:r>
          </a:p>
          <a:p>
            <a:pPr>
              <a:defRPr/>
            </a:pPr>
            <a:endParaRPr lang="uk-UA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09939" y="785814"/>
            <a:ext cx="5286375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Украина, родная моя сторона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39064" y="6286500"/>
            <a:ext cx="23574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В.І. 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</a:rPr>
              <a:t>Вернадський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18 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</a:rPr>
              <a:t>жовтня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 1880 р.</a:t>
            </a:r>
            <a:endParaRPr lang="uk-UA" sz="1600" i="1" dirty="0"/>
          </a:p>
        </p:txBody>
      </p:sp>
      <p:pic>
        <p:nvPicPr>
          <p:cNvPr id="41991" name="Picture 10" descr="http://img218.imageshack.us/img218/1109/podoliabar5g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714751"/>
            <a:ext cx="28130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4" descr="http://ili.com.ua/wp-content/uploads/2011/09/Novyiy-risunok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285876"/>
            <a:ext cx="2478088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2" descr="http://p-p.com.ua/-/uploads/articles/019/157/original-6ba89daf0c56ce9e74f036c47cee525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928939"/>
            <a:ext cx="250031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6" descr="http://drbinoy.com/animation/book2.gif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072064"/>
            <a:ext cx="16970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9219422-4A02-4E01-B63E-291DBDF8E149}" type="slidenum">
              <a:rPr lang="ru-RU"/>
              <a:pPr eaLnBrk="1" hangingPunct="1"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2643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43011" name="Прямоугольник 16"/>
          <p:cNvSpPr>
            <a:spLocks noChangeArrowheads="1"/>
          </p:cNvSpPr>
          <p:nvPr/>
        </p:nvSpPr>
        <p:spPr bwMode="auto">
          <a:xfrm>
            <a:off x="6238876" y="4214813"/>
            <a:ext cx="442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– перший президент Національної академії наук України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43013" name="Прямоугольник 8"/>
          <p:cNvSpPr>
            <a:spLocks noChangeArrowheads="1"/>
          </p:cNvSpPr>
          <p:nvPr/>
        </p:nvSpPr>
        <p:spPr bwMode="auto">
          <a:xfrm>
            <a:off x="1666875" y="4214814"/>
            <a:ext cx="464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Національна академія наук України</a:t>
            </a:r>
          </a:p>
        </p:txBody>
      </p:sp>
      <p:pic>
        <p:nvPicPr>
          <p:cNvPr id="43014" name="Picture 6" descr="http://www.pharmencyclopedia.com.ua/wp-content/uploads/2011/12/4625688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28688"/>
            <a:ext cx="40719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http://uateka.com/uploads/article/2011/07/26/7c38c2299649a40af6288356f8dc24d3d2cb8f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4714876"/>
            <a:ext cx="1571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" descr="http://s47.radikal.ru/i117/0901/d4/8062b8ee2bd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6" y="928689"/>
            <a:ext cx="255746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95688" y="5286375"/>
            <a:ext cx="6858000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 вірю у велике майбуття і України, і Української академії наук…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sp>
        <p:nvSpPr>
          <p:cNvPr id="4301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D6B235C-99EB-4296-BEA3-7146CC6EBD87}" type="slidenum">
              <a:rPr lang="ru-RU"/>
              <a:pPr eaLnBrk="1" hangingPunct="1"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3407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214814"/>
            <a:ext cx="885825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Важливо створити сильний центр наукових досліджень українського народу, його історії, його мови, природи України. Звичайно, треба вести ці дослідження в найширшому загальнолюдському масштабі. Треба якнайшвидше створювати кафедри і лабораторії, інститути, які спочатку, можливо, й будуть зайняті росіянами. Але становище скоро зміниться, бо посади в академії виборні. Дуже скоро заявлять про себе місцеві сили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					   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 algn="just">
              <a:spcAft>
                <a:spcPts val="600"/>
              </a:spcAft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44037" name="Прямоугольник 11"/>
          <p:cNvSpPr>
            <a:spLocks noChangeArrowheads="1"/>
          </p:cNvSpPr>
          <p:nvPr/>
        </p:nvSpPr>
        <p:spPr bwMode="auto">
          <a:xfrm>
            <a:off x="4310064" y="928688"/>
            <a:ext cx="63579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vi-VN" b="1"/>
              <a:t>Миха́йло Сергі́йович Груше́вський</a:t>
            </a:r>
            <a:r>
              <a:rPr lang="vi-VN"/>
              <a:t> (1866</a:t>
            </a:r>
            <a:r>
              <a:rPr lang="en-US"/>
              <a:t>-</a:t>
            </a:r>
            <a:r>
              <a:rPr lang="vi-VN"/>
              <a:t>1934</a:t>
            </a:r>
            <a:r>
              <a:rPr lang="en-US"/>
              <a:t> </a:t>
            </a:r>
            <a:r>
              <a:rPr lang="ru-RU"/>
              <a:t>рр.</a:t>
            </a:r>
            <a:r>
              <a:rPr lang="vi-VN"/>
              <a:t>) </a:t>
            </a:r>
            <a:r>
              <a:rPr lang="uk-UA"/>
              <a:t>–</a:t>
            </a:r>
            <a:r>
              <a:rPr lang="vi-VN"/>
              <a:t> професор історії, організатор української науки, політичний діяч і публіцист, голова Центральної Ради (1917–1918), дійсний член Чеської АН (1914), ВУАН (1923) та АН СРСР (1929), </a:t>
            </a:r>
            <a:endParaRPr lang="ru-RU"/>
          </a:p>
          <a:p>
            <a:pPr algn="ctr" eaLnBrk="1" hangingPunct="1"/>
            <a:r>
              <a:rPr lang="vi-VN"/>
              <a:t>автор понад 2000 наукових праць</a:t>
            </a:r>
            <a:endParaRPr lang="uk-UA"/>
          </a:p>
        </p:txBody>
      </p:sp>
      <p:pic>
        <p:nvPicPr>
          <p:cNvPr id="44038" name="Picture 10" descr="&amp;Mcy;&amp;icy;&amp;khcy;&amp;acy;́&amp;jcy;&amp;lcy;&amp;ocy; &amp;Scy;&amp;iecy;&amp;rcy;&amp;gcy;&amp;iukcy;́&amp;jcy;&amp;ocy;&amp;vcy;&amp;icy;&amp;chcy; &amp;Gcy;&amp;rcy;&amp;ucy;&amp;shcy;&amp;iecy;́&amp;vcy;&amp;scy;&amp;softcy;&amp;kcy;&amp;icy;&amp;j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785813"/>
            <a:ext cx="2381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http://ukrhatka.narod.ru/Grushev_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264318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http://cs411919.userapi.com/v411919230/42d6/KNR15_Cuak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2928938"/>
            <a:ext cx="2498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1E5B29-C0B3-4AD0-A586-33D9A094D74E}" type="slidenum">
              <a:rPr lang="ru-RU"/>
              <a:pPr eaLnBrk="1" hangingPunct="1"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6619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5060" name="Picture 1" descr="http://www.igic.org.ua/images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071563"/>
            <a:ext cx="36734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Прямоугольник 8"/>
          <p:cNvSpPr>
            <a:spLocks noChangeArrowheads="1"/>
          </p:cNvSpPr>
          <p:nvPr/>
        </p:nvSpPr>
        <p:spPr bwMode="auto">
          <a:xfrm>
            <a:off x="6096000" y="4429126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Інститут загальної та неорганічної хімії ім. В.І.Вернадського </a:t>
            </a:r>
          </a:p>
          <a:p>
            <a:pPr algn="ctr" eaLnBrk="1" hangingPunct="1"/>
            <a:r>
              <a:rPr lang="uk-UA"/>
              <a:t>Національної Академії наук України</a:t>
            </a:r>
          </a:p>
        </p:txBody>
      </p:sp>
      <p:pic>
        <p:nvPicPr>
          <p:cNvPr id="45062" name="Picture 5" descr="http://www.jiklond.ru/images/2012-12-26/v-rossii-est-horoshaja-podderzhka-i-finansirovanie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71875"/>
            <a:ext cx="441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http://zaimok.ru/uploads/000b/e3/ad/353-1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57813"/>
            <a:ext cx="19288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" descr="http://www.nanonewsnet.ru/files/u282/2008/Inst_Ob_NO_xim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857251"/>
            <a:ext cx="47148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26C6AEB-1F40-4955-8A1A-544CA38F8782}" type="slidenum">
              <a:rPr lang="ru-RU"/>
              <a:pPr eaLnBrk="1" hangingPunct="1"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1385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214314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6084" name="Picture 2" descr="572296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3786189"/>
            <a:ext cx="37798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1285783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21456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 descr="1337119732_biblioteka-vernadsk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000125"/>
            <a:ext cx="38227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 descr="nacion_libr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000126"/>
            <a:ext cx="4714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84DC368-4A0A-4314-B73C-7E033B9560DA}" type="slidenum">
              <a:rPr lang="ru-RU"/>
              <a:pPr eaLnBrk="1" hangingPunct="1"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8076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285751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7108" name="Picture 2" descr="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00439"/>
            <a:ext cx="31432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e04d2903388d8d2d9b082e8f9d6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143000"/>
            <a:ext cx="28257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Vernadskii_li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143001"/>
            <a:ext cx="58181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 descr="1911038c3a5973a5890d5a00fad8c0e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2428875"/>
            <a:ext cx="60293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3310BF8-60BC-4468-973A-2D98625DD99E}" type="slidenum">
              <a:rPr lang="ru-RU"/>
              <a:pPr eaLnBrk="1" hangingPunct="1"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6225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8132" name="Picture 2" descr="Ukraina-iev-2941-300x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143001"/>
            <a:ext cx="30718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 descr="Ukraina-iev-2951-300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500188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G:\Вернадський\Фото В-го1\v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2008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Прямоугольник 7"/>
          <p:cNvSpPr>
            <a:spLocks noChangeArrowheads="1"/>
          </p:cNvSpPr>
          <p:nvPr/>
        </p:nvSpPr>
        <p:spPr bwMode="auto">
          <a:xfrm>
            <a:off x="1524001" y="5286376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Бюст В.І.Вернадського роботи З.М.Вілленського. Мармур. 1953.Станція метро "Проспект Вернадського"​​, Москва</a:t>
            </a:r>
          </a:p>
        </p:txBody>
      </p:sp>
      <p:sp>
        <p:nvSpPr>
          <p:cNvPr id="48136" name="Прямоугольник 8"/>
          <p:cNvSpPr>
            <a:spLocks noChangeArrowheads="1"/>
          </p:cNvSpPr>
          <p:nvPr/>
        </p:nvSpPr>
        <p:spPr bwMode="auto">
          <a:xfrm>
            <a:off x="4167188" y="6072189"/>
            <a:ext cx="628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Бюст В.І.Вернадського в Національній бібліотеці України</a:t>
            </a:r>
          </a:p>
        </p:txBody>
      </p:sp>
      <p:sp>
        <p:nvSpPr>
          <p:cNvPr id="48137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69B6CF9-2212-47FE-9673-594058785418}" type="slidenum">
              <a:rPr lang="ru-RU"/>
              <a:pPr eaLnBrk="1" hangingPunct="1"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0578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24064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9156" name="Picture 2" descr="conf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929188"/>
            <a:ext cx="26908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G:\Вернадський\Фото В-го\ТНУ iм.В.I.Вернадськог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85814"/>
            <a:ext cx="828198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Прямоугольник 5"/>
          <p:cNvSpPr>
            <a:spLocks noChangeArrowheads="1"/>
          </p:cNvSpPr>
          <p:nvPr/>
        </p:nvSpPr>
        <p:spPr bwMode="auto">
          <a:xfrm>
            <a:off x="3381376" y="4929189"/>
            <a:ext cx="4214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Таврійський національний університет </a:t>
            </a:r>
          </a:p>
          <a:p>
            <a:pPr algn="ctr" eaLnBrk="1" hangingPunct="1"/>
            <a:r>
              <a:rPr lang="uk-UA"/>
              <a:t>ім. В.І.Вернадського в Сімферополі</a:t>
            </a:r>
          </a:p>
        </p:txBody>
      </p:sp>
      <p:pic>
        <p:nvPicPr>
          <p:cNvPr id="49159" name="Picture 11" descr="http://im2-tub-ua.yandex.net/i?id=205363421-53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5072064"/>
            <a:ext cx="16494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2D0C072-4F4C-4987-AEEC-BB268C18254E}" type="slidenum">
              <a:rPr lang="ru-RU"/>
              <a:pPr eaLnBrk="1" hangingPunct="1"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0345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072063"/>
            <a:ext cx="8858250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Все є скрізь, але в різних кількостях. І в піщинці і в космічному тілі містяться всі хімічні елементи. А це дозволяє порівнювати і великі тіла і малі. І дає вченим створити якусь загальну картину Світобудови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0181" name="Прямоугольник 11"/>
          <p:cNvSpPr>
            <a:spLocks noChangeArrowheads="1"/>
          </p:cNvSpPr>
          <p:nvPr/>
        </p:nvSpPr>
        <p:spPr bwMode="auto">
          <a:xfrm>
            <a:off x="4738689" y="47148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Хімічна мінералогія</a:t>
            </a:r>
          </a:p>
        </p:txBody>
      </p:sp>
      <p:pic>
        <p:nvPicPr>
          <p:cNvPr id="50182" name="Picture 16" descr="http://mirmineralov.ru/images/com_sobi2/gallery/35/35_image_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357314"/>
            <a:ext cx="27082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0" descr="http://www.computerra.ru/upload/atuchin-i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1428750"/>
            <a:ext cx="30003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1" descr="1532095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3"/>
            <a:ext cx="2690813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63001FC-D16B-4386-A2FF-D8DCA11FD78C}" type="slidenum">
              <a:rPr lang="ru-RU"/>
              <a:pPr eaLnBrk="1" hangingPunct="1"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70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796996"/>
            <a:ext cx="90011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Геніальний  вчений-природознавець  і  мислитель,         видатний філософ, засновник генетичної мінералогії,   біогеохімії,  радіогеології, вчення про наукознавство,    біосферу  і ноосферу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Організатор  і  перший президент  Української   академії  наук (1918-1921), Державного радієвого інституту (1922), Лабораторії живої речовини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(1927,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нині Інституту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геохімії і аналітичної хімії ім.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В.І.Вернадського РАН), Комісії з вивчення важкої води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1934),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Міжнародної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комісії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визначення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віку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пород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радіоактивними методами (1937), Метеоритного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комітету  і  Комісії  по  ізотопах (1938) та багато ін.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Доктор мінералогії і геогнозії (1897), професор (1898), академік Петербурзької академії наук (1909, від 1917 – Російської академії наук), академік Української академії наук (1918), лауреат Сталінської премії 1-го ступеня (1943)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Засновник першої наукової бібліотеки в Україні (нині названої його ім’ям)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Дійсний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член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Наукового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товариства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імені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Шевченка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та ряду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Паризької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Чеської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"/>
            <a:ext cx="75009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Володимир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Іванович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Вернадський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1863-1945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38314" y="785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38314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38314" y="41433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38314" y="5357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38314" y="60007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1" name="Picture 6" descr="D:\Алла\Разное\Открытки\Для песен\Вернадський\Фото В-го\Vernandskyi и звезды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6" y="35720"/>
            <a:ext cx="1357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09DFCFF-0864-4554-8F16-66510BBE6155}" type="slidenum">
              <a:rPr lang="ru-RU"/>
              <a:pPr eaLnBrk="1" hangingPunct="1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561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214938"/>
            <a:ext cx="8858250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 ясно усвідомлюю значення цієї роботи і неминучий переворот у житті людства при вирішенні проблем атомної енергії та її практичного використання. Це не усвідомлюється ще громадською думкою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1205" name="Прямоугольник 11"/>
          <p:cNvSpPr>
            <a:spLocks noChangeArrowheads="1"/>
          </p:cNvSpPr>
          <p:nvPr/>
        </p:nvSpPr>
        <p:spPr bwMode="auto">
          <a:xfrm>
            <a:off x="1666875" y="4214814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Радієвий інститут ім. В.Г.Хлопіна</a:t>
            </a:r>
            <a:r>
              <a:rPr lang="ru-RU"/>
              <a:t>,</a:t>
            </a:r>
            <a:r>
              <a:rPr lang="uk-UA"/>
              <a:t> заснований в 1922 р. </a:t>
            </a:r>
          </a:p>
          <a:p>
            <a:pPr algn="ctr" eaLnBrk="1" hangingPunct="1"/>
            <a:r>
              <a:rPr lang="uk-UA"/>
              <a:t>академіком В.І.Вернадським</a:t>
            </a:r>
          </a:p>
        </p:txBody>
      </p:sp>
      <p:sp>
        <p:nvSpPr>
          <p:cNvPr id="51206" name="Прямоугольник 9"/>
          <p:cNvSpPr>
            <a:spLocks noChangeArrowheads="1"/>
          </p:cNvSpPr>
          <p:nvPr/>
        </p:nvSpPr>
        <p:spPr bwMode="auto">
          <a:xfrm>
            <a:off x="5810250" y="4214813"/>
            <a:ext cx="4643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Робочий стіл В.І.Вернадського </a:t>
            </a:r>
          </a:p>
          <a:p>
            <a:pPr algn="ctr" eaLnBrk="1" hangingPunct="1"/>
            <a:r>
              <a:rPr lang="uk-UA"/>
              <a:t>в Радієвому інституті</a:t>
            </a:r>
          </a:p>
        </p:txBody>
      </p:sp>
      <p:pic>
        <p:nvPicPr>
          <p:cNvPr id="51207" name="Picture 2" descr="http://worldmystic.ru/uploads/posts/2012-01/1326722095_1326725538_cfc92ddd2f55734696ab0577762aa4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45751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4" descr="http://vernadsky.name/wp-content/uploads/2012/12/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643064"/>
            <a:ext cx="55419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5719814-54B3-4A6C-A578-DC154AEBC57E}" type="slidenum">
              <a:rPr lang="ru-RU"/>
              <a:pPr eaLnBrk="1" hangingPunct="1"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9572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643563"/>
            <a:ext cx="8858250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Вперше в історії вчення про радіоактивність наша країна стоїть на рівні століття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1939 р.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2229" name="Прямоугольник 11"/>
          <p:cNvSpPr>
            <a:spLocks noChangeArrowheads="1"/>
          </p:cNvSpPr>
          <p:nvPr/>
        </p:nvSpPr>
        <p:spPr bwMode="auto">
          <a:xfrm>
            <a:off x="1738313" y="4929188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Марія Кюрі </a:t>
            </a:r>
          </a:p>
          <a:p>
            <a:pPr algn="ctr" eaLnBrk="1" hangingPunct="1"/>
            <a:r>
              <a:rPr lang="uk-UA"/>
              <a:t>(1867 - 1934). Париж</a:t>
            </a:r>
          </a:p>
        </p:txBody>
      </p:sp>
      <p:sp>
        <p:nvSpPr>
          <p:cNvPr id="52230" name="Прямоугольник 9"/>
          <p:cNvSpPr>
            <a:spLocks noChangeArrowheads="1"/>
          </p:cNvSpPr>
          <p:nvPr/>
        </p:nvSpPr>
        <p:spPr bwMode="auto">
          <a:xfrm>
            <a:off x="4810126" y="5000625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Париж, 1922 р.</a:t>
            </a:r>
          </a:p>
        </p:txBody>
      </p:sp>
      <p:pic>
        <p:nvPicPr>
          <p:cNvPr id="52231" name="Picture 2" descr="&amp;Mcy;&amp;acy;&amp;rcy;&amp;icy;&amp;yacy; &amp;Kcy;&amp;yucy;&amp;rcy;&amp;icy; &amp;pcy;&amp;ocy;&amp;rcy;&amp;tcy;&amp;rcy;&amp;iecy;&amp;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928688"/>
            <a:ext cx="28400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4" descr="http://www.photosapiens.com/IMG/jpg/Image14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928689"/>
            <a:ext cx="5672138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F7B7E62-5B09-4D99-825E-0B1DE76226EE}" type="slidenum">
              <a:rPr lang="ru-RU"/>
              <a:pPr eaLnBrk="1" hangingPunct="1"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0031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3252" name="Прямоугольник 9"/>
          <p:cNvSpPr>
            <a:spLocks noChangeArrowheads="1"/>
          </p:cNvSpPr>
          <p:nvPr/>
        </p:nvSpPr>
        <p:spPr bwMode="auto">
          <a:xfrm>
            <a:off x="1738314" y="5929314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Париж, 1922 р.</a:t>
            </a:r>
          </a:p>
        </p:txBody>
      </p:sp>
      <p:pic>
        <p:nvPicPr>
          <p:cNvPr id="53253" name="Picture 12" descr="http://elementy.ru/images/eltpub/minerals_1_4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857251"/>
            <a:ext cx="32146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Прямоугольник 12"/>
          <p:cNvSpPr>
            <a:spLocks noChangeArrowheads="1"/>
          </p:cNvSpPr>
          <p:nvPr/>
        </p:nvSpPr>
        <p:spPr bwMode="auto">
          <a:xfrm>
            <a:off x="7381876" y="5929314"/>
            <a:ext cx="307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Мінерал кюріт</a:t>
            </a:r>
          </a:p>
        </p:txBody>
      </p:sp>
      <p:pic>
        <p:nvPicPr>
          <p:cNvPr id="53255" name="Picture 10" descr="http://fenixclub.com/uploads/43482/img-239219-639fad71d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857251"/>
            <a:ext cx="64293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4" descr="http://wiki.web.ru/images/thumb/0/03/Curite-Kasolite-Metatorb.jpg/300px-Curite-Kasolite-Metator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929063"/>
            <a:ext cx="3143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Прямоугольник 17"/>
          <p:cNvSpPr>
            <a:spLocks noChangeArrowheads="1"/>
          </p:cNvSpPr>
          <p:nvPr/>
        </p:nvSpPr>
        <p:spPr bwMode="auto">
          <a:xfrm>
            <a:off x="6667500" y="6429376"/>
            <a:ext cx="4000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        ІІТЗН НАПН України</a:t>
            </a:r>
          </a:p>
        </p:txBody>
      </p:sp>
      <p:sp>
        <p:nvSpPr>
          <p:cNvPr id="5325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1982A33-80F8-460B-907F-667549D170FA}" type="slidenum">
              <a:rPr lang="ru-RU"/>
              <a:pPr eaLnBrk="1" hangingPunct="1"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3683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54275" name="Прямоугольник 16"/>
          <p:cNvSpPr>
            <a:spLocks noChangeArrowheads="1"/>
          </p:cNvSpPr>
          <p:nvPr/>
        </p:nvSpPr>
        <p:spPr bwMode="auto">
          <a:xfrm>
            <a:off x="6667500" y="6500813"/>
            <a:ext cx="4000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        ІІТЗН НАПН України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4277" name="Picture 4" descr="http://www.tstu.ru/win/kultur/kul_img/nauk_img/vern_img/v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0"/>
            <a:ext cx="2867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Прямоугольник 11"/>
          <p:cNvSpPr>
            <a:spLocks noChangeArrowheads="1"/>
          </p:cNvSpPr>
          <p:nvPr/>
        </p:nvSpPr>
        <p:spPr bwMode="auto">
          <a:xfrm>
            <a:off x="1809750" y="4714876"/>
            <a:ext cx="28575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</a:t>
            </a:r>
          </a:p>
          <a:p>
            <a:pPr algn="ctr" eaLnBrk="1" hangingPunct="1"/>
            <a:r>
              <a:rPr lang="uk-UA"/>
              <a:t>Париж, 1923 р.</a:t>
            </a:r>
          </a:p>
        </p:txBody>
      </p:sp>
      <p:pic>
        <p:nvPicPr>
          <p:cNvPr id="54279" name="Picture 2" descr="http://www.tstu.ru/win/kultur/kul_img/nauk_img/vern_img/v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857250"/>
            <a:ext cx="5476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Прямоугольник 9"/>
          <p:cNvSpPr>
            <a:spLocks noChangeArrowheads="1"/>
          </p:cNvSpPr>
          <p:nvPr/>
        </p:nvSpPr>
        <p:spPr bwMode="auto">
          <a:xfrm>
            <a:off x="4953000" y="4714876"/>
            <a:ext cx="5500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на зборах Академії наук. Ленінград, кінець 1920-х р.</a:t>
            </a:r>
          </a:p>
        </p:txBody>
      </p:sp>
      <p:pic>
        <p:nvPicPr>
          <p:cNvPr id="54281" name="Picture 9" descr="http://media.otkritka.com/pictures/0fd5e6730ca03132c5cabed3010c5e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5116513"/>
            <a:ext cx="16430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3359B93-84B1-4C21-9ECB-ACF1E2BC9571}" type="slidenum">
              <a:rPr lang="ru-RU"/>
              <a:pPr eaLnBrk="1" hangingPunct="1"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9696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1" y="5143501"/>
            <a:ext cx="9001125" cy="1400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Людина – таке ж породження біосфери як і все інше, але головне в людині – її розум. А розум – це вже космічне явище, він не обмежений рамками природи, він вільний від пут матерії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 В.І.Вернадський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5301" name="Прямоугольник 11"/>
          <p:cNvSpPr>
            <a:spLocks noChangeArrowheads="1"/>
          </p:cNvSpPr>
          <p:nvPr/>
        </p:nvSpPr>
        <p:spPr bwMode="auto">
          <a:xfrm>
            <a:off x="1524000" y="3714751"/>
            <a:ext cx="1785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Ноосфера в минулому і майбутньому</a:t>
            </a:r>
          </a:p>
        </p:txBody>
      </p:sp>
      <p:pic>
        <p:nvPicPr>
          <p:cNvPr id="55302" name="Picture 10" descr="http://www.nkj.ru/upload/iblock/120bab55ba143a94a59cc735c1cce9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48910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http://glucus.narod.ru/ist/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838201"/>
            <a:ext cx="36433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Прямоугольник 12"/>
          <p:cNvSpPr>
            <a:spLocks noChangeArrowheads="1"/>
          </p:cNvSpPr>
          <p:nvPr/>
        </p:nvSpPr>
        <p:spPr bwMode="auto">
          <a:xfrm>
            <a:off x="6524626" y="421481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Його звали Володимир Вернадський, він ввів термін "ноосфера"</a:t>
            </a:r>
          </a:p>
        </p:txBody>
      </p:sp>
      <p:pic>
        <p:nvPicPr>
          <p:cNvPr id="55305" name="Picture 11" descr="http://www.opamur.ru/wp-content/uploads/2012/07/service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50043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9481640-25A6-4087-8F87-E93432482F3B}" type="slidenum">
              <a:rPr lang="ru-RU"/>
              <a:pPr eaLnBrk="1" hangingPunct="1"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6622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643564"/>
            <a:ext cx="8858250" cy="1277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Чим могутніше стає людство, тим сильніше його вплив на планету. Цей вплив вже можна порівняти з геологічними процесами, що відбуваються в надрах, тільки протікають вони незрівнянно швидше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6325" name="Picture 10" descr="http://www.mukachevo.net/Content/img/news/p_39649_1_galleryb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785813"/>
            <a:ext cx="38576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2" descr="http://img11.nnm.ru/c/b/0/d/4/d4568214cbf28e84981889612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3143251"/>
            <a:ext cx="35718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4" descr="http://www.hullumaja.com/files/pictures/2008/10/08/VUoE2Xj9Z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9" y="785814"/>
            <a:ext cx="39639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6" descr="http://d1.dvinainform.ru/data/files/bd/23/000023b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3214688"/>
            <a:ext cx="35718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AD7D795-47B0-40EA-9E37-60A8EDABEDAC}" type="slidenum">
              <a:rPr lang="ru-RU"/>
              <a:pPr eaLnBrk="1" hangingPunct="1"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337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715000"/>
            <a:ext cx="88582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Всі свої головні роботи Вернадський написав у 20-30-ті роки, коли життя в країні Рад день від дня ставало все краще, все оптимістичніше.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7349" name="Прямоугольник 15"/>
          <p:cNvSpPr>
            <a:spLocks noChangeArrowheads="1"/>
          </p:cNvSpPr>
          <p:nvPr/>
        </p:nvSpPr>
        <p:spPr bwMode="auto">
          <a:xfrm>
            <a:off x="7667626" y="51435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1934 р.</a:t>
            </a:r>
          </a:p>
        </p:txBody>
      </p:sp>
      <p:sp>
        <p:nvSpPr>
          <p:cNvPr id="57350" name="Прямоугольник 11"/>
          <p:cNvSpPr>
            <a:spLocks noChangeArrowheads="1"/>
          </p:cNvSpPr>
          <p:nvPr/>
        </p:nvSpPr>
        <p:spPr bwMode="auto">
          <a:xfrm>
            <a:off x="1738313" y="5143500"/>
            <a:ext cx="592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на відпочинку в Петергофі, 1931 р.</a:t>
            </a:r>
          </a:p>
        </p:txBody>
      </p:sp>
      <p:pic>
        <p:nvPicPr>
          <p:cNvPr id="57351" name="Picture 6" descr="http://www.tstu.ru/win/kultur/kul_img/nauk_img/vern_img/v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58737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http://www.tstu.ru/win/kultur/kul_img/nauk_img/vern_img/v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1000125"/>
            <a:ext cx="236061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4ADCB8-1DA2-4953-80D0-5613C451A624}" type="slidenum">
              <a:rPr lang="ru-RU"/>
              <a:pPr eaLnBrk="1" hangingPunct="1"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822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8372" name="Picture 2" descr="http://www.pravmir.ru/wp-content/uploads/2013/02/48ff19c63bb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714376"/>
            <a:ext cx="48482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http://img-fotki.yandex.ru/get/5103/shokaku-lesin.e/0_40805_4eca2bd1_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714376"/>
            <a:ext cx="23812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http://img-fotki.yandex.ru/get/5820/38428361.17c/0_69968_289a22ad_X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143375"/>
            <a:ext cx="36306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 descr="http://img01.chitalnya.ru/upload2/361/9733808082528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116388"/>
            <a:ext cx="407193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57549C3-EF41-45AC-AEE6-2C1D592D2FDC}" type="slidenum">
              <a:rPr lang="ru-RU"/>
              <a:pPr eaLnBrk="1" hangingPunct="1"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4508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dooi.com.ua/wp-content/uploads/2011/10/clip_image00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714750"/>
            <a:ext cx="44259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9" descr="http://static.freepik.com/free-photo/st-peter-s_210456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857250"/>
            <a:ext cx="4429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1" descr="http://yandex.st/lego/_/La6qi18Z8LwgnZdsAr1qy1GwCw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3" descr="http://yandex.st/lego/_/La6qi18Z8LwgnZdsAr1qy1GwCw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 descr="http://lib.ru/MEMUARY/MALINOWSKIJ/image1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3500439"/>
            <a:ext cx="51101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9400" name="Picture 13" descr="G:\Вернадський\Фото В-го\2cfc4e4b-04b6-4322-b305-1e25276e008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336">
            <a:off x="6072189" y="960439"/>
            <a:ext cx="23447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 descr="Vernadsk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24876" y="785813"/>
            <a:ext cx="1890713" cy="25590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940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E80F4D2-ABD0-43B6-9ED8-D0B98634CB26}" type="slidenum">
              <a:rPr lang="ru-RU"/>
              <a:pPr eaLnBrk="1" hangingPunct="1"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6530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0420" name="Picture 7" descr="http://www.cirota.ru/forum/images/68/681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714751"/>
            <a:ext cx="46910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1" descr="http://www.pickchur.com/wp-content/uploads/2011/02/hiroshima_chil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143375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3" descr="http://heavenawaits.files.wordpress.com/2012/02/clip_image002_thum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14376"/>
            <a:ext cx="27543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5" descr="http://www.massimomelica.net/wp-content/uploads/2011/08/Hiroshima_massimo_melica_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785814"/>
            <a:ext cx="17113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7" descr="http://img191.imageshack.us/img191/6937/64164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1000126"/>
            <a:ext cx="18430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9" descr="http://www.puppstheories.com/forum/images/iraqdubab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642939"/>
            <a:ext cx="257968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3" descr="http://www.nucleardarkness.org/include/nucleardarkness/images/pictures/hiroshima/big/people_hiroshima_2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4071938"/>
            <a:ext cx="37449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453439" y="2143125"/>
            <a:ext cx="2071687" cy="17541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Атомні бомбардування Хіросіми і Нагасакі, </a:t>
            </a:r>
          </a:p>
          <a:p>
            <a:pPr algn="ctr">
              <a:defRPr/>
            </a:pPr>
            <a:r>
              <a:rPr lang="uk-UA" dirty="0"/>
              <a:t>6 і 9 серпня 1945 р.</a:t>
            </a:r>
          </a:p>
        </p:txBody>
      </p:sp>
      <p:sp>
        <p:nvSpPr>
          <p:cNvPr id="6042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A215044-456D-4B58-A616-385DBE4A29C9}" type="slidenum">
              <a:rPr lang="ru-RU"/>
              <a:pPr eaLnBrk="1" hangingPunct="1"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5470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66876" y="389266"/>
            <a:ext cx="8786813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Ми живемо на переломі історії людства. Ніколи ще ідеї і відчуття єдиного  цілого, причинні  зв'язки всіх явищ не мали тієї глибини, гостроти і ясності, якої вони досягли зараз, в 20-му столітті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algn="r"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В.І. Вернадський  </a:t>
            </a:r>
          </a:p>
        </p:txBody>
      </p:sp>
      <p:pic>
        <p:nvPicPr>
          <p:cNvPr id="14339" name="Рисунок 4" descr="55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214689"/>
            <a:ext cx="27305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810126" y="4000501"/>
            <a:ext cx="5572125" cy="1857375"/>
          </a:xfrm>
          <a:prstGeom prst="rect">
            <a:avLst/>
          </a:prstGeom>
          <a:ln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uk-UA" sz="2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Учення Вернадського – це його заповіт нащадкам. Воно звернене сьогодні до кожного з нас!</a:t>
            </a:r>
            <a:endParaRPr lang="uk-UA" sz="28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25F94EC-6E31-45AA-AD9C-865C66DEC14D}" type="slidenum">
              <a:rPr lang="ru-RU"/>
              <a:pPr eaLnBrk="1" hangingPunct="1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799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3253" name="Прямоугольник 10"/>
          <p:cNvSpPr>
            <a:spLocks noChangeArrowheads="1"/>
          </p:cNvSpPr>
          <p:nvPr/>
        </p:nvSpPr>
        <p:spPr bwMode="auto">
          <a:xfrm>
            <a:off x="8096250" y="5929314"/>
            <a:ext cx="2571750" cy="9239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Чорнобильська катастрофа, </a:t>
            </a:r>
          </a:p>
          <a:p>
            <a:pPr algn="ctr">
              <a:defRPr/>
            </a:pPr>
            <a:r>
              <a:rPr lang="uk-UA" dirty="0"/>
              <a:t>26 квітня 1986 р.</a:t>
            </a:r>
          </a:p>
        </p:txBody>
      </p:sp>
      <p:pic>
        <p:nvPicPr>
          <p:cNvPr id="61445" name="Picture 9" descr="http://img0.liveinternet.ru/images/attach/b/1/3200/3200339_Chernobyl_Postcard_1_by_ToucanMa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785813"/>
            <a:ext cx="54292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1" descr="http://img1.liveinternet.ru/images/attach/c/1/58/282/58282114_01416427x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40719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3" descr="http://stat17.privet.ru/lr/0912fbcd22baf7ddc7456adc8e0e5d0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71876"/>
            <a:ext cx="3721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7" descr="http://www.gs.by/get_img?ImageId=776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7150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9" descr="http://img.lrytas.lt/show_foto/?id=213110&amp;s=11&amp;f=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57688"/>
            <a:ext cx="2071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1" descr="http://gallery.ykt.ru/galleries/old/auto/78551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5386388"/>
            <a:ext cx="211931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23" descr="http://doseng.org/uploads/posts/2011-03/thumbs/1300691256_104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4429126"/>
            <a:ext cx="337661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5" descr="http://dcmagnets.ru/u/s/2010-04/1271526688_dcmagnets.ru_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4626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3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3939314-C912-4D7E-89E4-C9DCCEC63DC6}" type="slidenum">
              <a:rPr lang="ru-RU"/>
              <a:pPr eaLnBrk="1" hangingPunct="1"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1248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2468" name="Прямоугольник 10"/>
          <p:cNvSpPr>
            <a:spLocks noChangeArrowheads="1"/>
          </p:cNvSpPr>
          <p:nvPr/>
        </p:nvSpPr>
        <p:spPr bwMode="auto">
          <a:xfrm>
            <a:off x="5953126" y="3429000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Обнінська АЕС, Москва, 26 червня 1954 р.</a:t>
            </a:r>
          </a:p>
        </p:txBody>
      </p:sp>
      <p:pic>
        <p:nvPicPr>
          <p:cNvPr id="62469" name="Picture 17" descr="http://varlamov.me/img/obaes/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785814"/>
            <a:ext cx="40005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9" descr="http://www.kleo.ru/club/d27/ph1572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43100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Прямоугольник 13"/>
          <p:cNvSpPr>
            <a:spLocks noChangeArrowheads="1"/>
          </p:cNvSpPr>
          <p:nvPr/>
        </p:nvSpPr>
        <p:spPr bwMode="auto">
          <a:xfrm>
            <a:off x="1666875" y="6523038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АЕС "</a:t>
            </a:r>
            <a:r>
              <a:rPr lang="ru-RU"/>
              <a:t> Фессенхайм</a:t>
            </a:r>
            <a:r>
              <a:rPr lang="uk-UA"/>
              <a:t>", </a:t>
            </a:r>
            <a:r>
              <a:rPr lang="uk-UA">
                <a:solidFill>
                  <a:schemeClr val="bg2"/>
                </a:solidFill>
              </a:rPr>
              <a:t>Франція</a:t>
            </a:r>
          </a:p>
        </p:txBody>
      </p:sp>
      <p:pic>
        <p:nvPicPr>
          <p:cNvPr id="62472" name="Picture 23" descr="http://daily.com.ua/upload/Image/Tabloid10/1_________________________Other14____________________%282222%29/222B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3786188"/>
            <a:ext cx="35718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25" descr="http://www.arabnews.com/sites/default/files/imagecache/galleryformatter_slide/nuclear-reactor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929064"/>
            <a:ext cx="42862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4" name="Прямоугольник 18"/>
          <p:cNvSpPr>
            <a:spLocks noChangeArrowheads="1"/>
          </p:cNvSpPr>
          <p:nvPr/>
        </p:nvSpPr>
        <p:spPr bwMode="auto">
          <a:xfrm>
            <a:off x="6596064" y="6500814"/>
            <a:ext cx="407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АЕС "</a:t>
            </a:r>
            <a:r>
              <a:rPr lang="ru-RU"/>
              <a:t>Фукусіма</a:t>
            </a:r>
            <a:r>
              <a:rPr lang="uk-UA"/>
              <a:t>", Японія</a:t>
            </a:r>
            <a:r>
              <a:rPr lang="uk-UA">
                <a:solidFill>
                  <a:schemeClr val="bg2"/>
                </a:solidFill>
              </a:rPr>
              <a:t>Франція</a:t>
            </a:r>
          </a:p>
        </p:txBody>
      </p:sp>
      <p:sp>
        <p:nvSpPr>
          <p:cNvPr id="62475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ED1809C-2A70-4936-9673-FD20965AC520}" type="slidenum">
              <a:rPr lang="ru-RU"/>
              <a:pPr eaLnBrk="1" hangingPunct="1"/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704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2626" y="6072189"/>
            <a:ext cx="8715375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Є один факт розвитку Землі – це посилення свідомості!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3493" name="Picture 11" descr="http://karelinform.ru/pic2/36031_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3500439"/>
            <a:ext cx="330358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 descr="http://img0.liveinternet.ru/images/attach/c/2/72/636/72636808_foto_259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85814"/>
            <a:ext cx="485775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0" descr="http://dreamworlds.ru/uploads/posts/2010-05/1273764089_9d82cff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785814"/>
            <a:ext cx="32988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8F6BC8C-4182-4058-97AC-BBE87D4AEDCF}" type="slidenum">
              <a:rPr lang="ru-RU"/>
              <a:pPr eaLnBrk="1" hangingPunct="1"/>
              <a:t>52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6579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4516" name="Прямоугольник 11"/>
          <p:cNvSpPr>
            <a:spLocks noChangeArrowheads="1"/>
          </p:cNvSpPr>
          <p:nvPr/>
        </p:nvSpPr>
        <p:spPr bwMode="auto">
          <a:xfrm>
            <a:off x="1524001" y="4929189"/>
            <a:ext cx="3857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у президії Міжнародного Геологічного Конгресу. Москва, 1937 р.</a:t>
            </a:r>
          </a:p>
        </p:txBody>
      </p:sp>
      <p:pic>
        <p:nvPicPr>
          <p:cNvPr id="64517" name="Picture 2" descr="http://www.tstu.ru/win/kultur/kul_img/nauk_img/vern_img/v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928688"/>
            <a:ext cx="3429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Прямоугольник 10"/>
          <p:cNvSpPr>
            <a:spLocks noChangeArrowheads="1"/>
          </p:cNvSpPr>
          <p:nvPr/>
        </p:nvSpPr>
        <p:spPr bwMode="auto">
          <a:xfrm>
            <a:off x="5238751" y="4929189"/>
            <a:ext cx="528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Москва, 194</a:t>
            </a:r>
            <a:r>
              <a:rPr lang="en-US"/>
              <a:t>1</a:t>
            </a:r>
            <a:r>
              <a:rPr lang="uk-UA"/>
              <a:t> р.</a:t>
            </a:r>
          </a:p>
        </p:txBody>
      </p:sp>
      <p:pic>
        <p:nvPicPr>
          <p:cNvPr id="64519" name="Picture 9" descr="72406352_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928689"/>
            <a:ext cx="52720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38314" y="5857876"/>
            <a:ext cx="66436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Як скоро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де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вперше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запрацює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ядерний реактор? В Америці? Німеччині або в Росії? </a:t>
            </a:r>
            <a:endParaRPr lang="uk-UA" sz="2000" b="1" dirty="0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4521" name="Picture 10" descr="http://i27.fastpic.ru/big/2012/0330/2d/275573e5e79112f2eb99ad4aca84cc2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5329239"/>
            <a:ext cx="19113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EFF7DFB-0B3E-414C-9BEF-3D23E2DAEC1F}" type="slidenum">
              <a:rPr lang="ru-RU"/>
              <a:pPr eaLnBrk="1" hangingPunct="1"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8265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5540" name="Прямоугольник 11"/>
          <p:cNvSpPr>
            <a:spLocks noChangeArrowheads="1"/>
          </p:cNvSpPr>
          <p:nvPr/>
        </p:nvSpPr>
        <p:spPr bwMode="auto">
          <a:xfrm>
            <a:off x="4595814" y="4071939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Ігор Васильович</a:t>
            </a:r>
            <a:r>
              <a:rPr lang="en-US"/>
              <a:t> </a:t>
            </a:r>
            <a:r>
              <a:rPr lang="uk-UA"/>
              <a:t>Курчатов, </a:t>
            </a:r>
          </a:p>
          <a:p>
            <a:pPr algn="ctr" eaLnBrk="1" hangingPunct="1"/>
            <a:r>
              <a:rPr lang="uk-UA"/>
              <a:t>1902-1960 рр., </a:t>
            </a:r>
          </a:p>
          <a:p>
            <a:pPr algn="ctr" eaLnBrk="1" hangingPunct="1"/>
            <a:r>
              <a:rPr lang="uk-UA"/>
              <a:t>російський фізик</a:t>
            </a:r>
          </a:p>
        </p:txBody>
      </p:sp>
      <p:sp>
        <p:nvSpPr>
          <p:cNvPr id="65541" name="Прямоугольник 10"/>
          <p:cNvSpPr>
            <a:spLocks noChangeArrowheads="1"/>
          </p:cNvSpPr>
          <p:nvPr/>
        </p:nvSpPr>
        <p:spPr bwMode="auto">
          <a:xfrm>
            <a:off x="1524000" y="4071939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Петро Леонідович Капіца, </a:t>
            </a:r>
          </a:p>
          <a:p>
            <a:pPr algn="ctr" eaLnBrk="1" hangingPunct="1"/>
            <a:r>
              <a:rPr lang="uk-UA"/>
              <a:t>1894-1984 рр., радянський фізик</a:t>
            </a:r>
          </a:p>
        </p:txBody>
      </p:sp>
      <p:pic>
        <p:nvPicPr>
          <p:cNvPr id="65542" name="Picture 2" descr="http://somif.do.am/_ph/1/2/4812777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857250"/>
            <a:ext cx="3500437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 descr="http://www.alhimik.ru/portraits/capit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1"/>
            <a:ext cx="27051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Rectangle 7"/>
          <p:cNvSpPr>
            <a:spLocks noChangeArrowheads="1"/>
          </p:cNvSpPr>
          <p:nvPr/>
        </p:nvSpPr>
        <p:spPr bwMode="auto">
          <a:xfrm>
            <a:off x="7739064" y="4071939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ru-RU"/>
              <a:t>Абрам Федорович </a:t>
            </a:r>
            <a:r>
              <a:rPr lang="uk-UA"/>
              <a:t>Іоффе, </a:t>
            </a:r>
          </a:p>
          <a:p>
            <a:pPr algn="ctr"/>
            <a:r>
              <a:rPr lang="uk-UA"/>
              <a:t>1880-1960 рр., російський та радянський фізик</a:t>
            </a:r>
          </a:p>
        </p:txBody>
      </p:sp>
      <p:pic>
        <p:nvPicPr>
          <p:cNvPr id="65545" name="Picture 9" descr="http://school.xvatit.com/images/e/ed/F92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857250"/>
            <a:ext cx="25717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3" descr="http://cache.gizmodo.com/assets/images/8/2010/10/custom_1286861061638_darkmatter0903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5072063"/>
            <a:ext cx="24288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62AD04B-D9E2-4079-81C5-2178CB9DB257}" type="slidenum">
              <a:rPr lang="ru-RU"/>
              <a:pPr eaLnBrk="1" hangingPunct="1"/>
              <a:t>54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4323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6564" name="Прямоугольник 11"/>
          <p:cNvSpPr>
            <a:spLocks noChangeArrowheads="1"/>
          </p:cNvSpPr>
          <p:nvPr/>
        </p:nvSpPr>
        <p:spPr bwMode="auto">
          <a:xfrm>
            <a:off x="1666875" y="4429125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Борове, 1939 р. </a:t>
            </a:r>
          </a:p>
        </p:txBody>
      </p:sp>
      <p:pic>
        <p:nvPicPr>
          <p:cNvPr id="66565" name="Picture 4" descr="http://www.tstu.ru/win/kultur/kul_img/nauk_img/vern_img/v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500189"/>
            <a:ext cx="51181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Прямоугольник 10"/>
          <p:cNvSpPr>
            <a:spLocks noChangeArrowheads="1"/>
          </p:cNvSpPr>
          <p:nvPr/>
        </p:nvSpPr>
        <p:spPr bwMode="auto">
          <a:xfrm>
            <a:off x="5381625" y="5643564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Борове, 1942 р.</a:t>
            </a:r>
          </a:p>
        </p:txBody>
      </p:sp>
      <p:pic>
        <p:nvPicPr>
          <p:cNvPr id="66567" name="Picture 2" descr="http://www.bibliotecapleyades.net/imagenes_ciencia/cienci13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74714"/>
            <a:ext cx="442912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2" descr="http://muniver.khstu.ru/media/photologue/photos/cache/5_8_displa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4857751"/>
            <a:ext cx="27146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D996612-6C8F-4306-91E1-8CCD842DFD9E}" type="slidenum">
              <a:rPr lang="ru-RU"/>
              <a:pPr eaLnBrk="1" hangingPunct="1"/>
              <a:t>55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1570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929188"/>
            <a:ext cx="885825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 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"Готовлюсь   к   уходу   из   жизни.  Никакого  страха. Распадение на атомы и молекулы. Если что может оставаться - то переход в другое живое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какие-нибудь не единичные формы "переселения душ", но распадение на отдельные атомы или даже изотопы".</a:t>
            </a:r>
          </a:p>
          <a:p>
            <a:pPr algn="r"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7589" name="Picture 2" descr="http://www.tstu.ru/win/kultur/kul_img/nauk_img/vern_img/v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857250"/>
            <a:ext cx="233838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 descr="gallery_promo21366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857251"/>
            <a:ext cx="556895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91EBC50-3B09-452D-85D9-E96DB603A9BA}" type="slidenum">
              <a:rPr lang="ru-RU"/>
              <a:pPr eaLnBrk="1" hangingPunct="1"/>
              <a:t>56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3892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950884"/>
            <a:ext cx="900112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Діяльність  Вернадського  справила величезний вплив                на розвиток наук про Землю, на становлення і зростання 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АН СРСР, на світогляд багатьох людей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Член Державної ради (1906, 1907-1911, 1915-1917)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У 1915-1930 роках голова Комісії з вивчення природних виробничих сил Росії, був одним із творців плану ГОЕЛРО. Комісія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внесла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величезний внесок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геологічне вивчення Радянського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Союзу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 створення його незалежної мінерально-сировинної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бази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З 1912 року академік Російської академії наук (пізніше Академія наук СРСР).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Один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із засновників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перший президент (27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жовтня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1918)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Української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наук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1920 по 1921 рік ректор Таврійського університету в Сімферополі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З 1922 по 1939 рік директор організованого ним Радієвого інституту.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період з 1922 по 1926 рік працював за кордоном у Празі і Парижі. Однією з основних причин роботи у Франції було дослідження в лабораторіях Кюрі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Парізі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– речовини, помилково прийнятої за новий радіоактивний елемент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8313" y="142875"/>
            <a:ext cx="7358062" cy="5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В.І.ВЕРНАДСЬКИЙ – ОРГАНІЗАТОР НАУКИ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66876" y="785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666876" y="171450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666876" y="35004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66876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66876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666876" y="4429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8618" name="Picture 1" descr="vernadskij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9" y="142875"/>
            <a:ext cx="12287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B0F278E-4A42-49CF-9A06-AE28A177DE95}" type="slidenum">
              <a:rPr lang="ru-RU"/>
              <a:pPr eaLnBrk="1" hangingPunct="1"/>
              <a:t>57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0438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1247646"/>
            <a:ext cx="900112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У 1927 році організував в Академії наук СРСР Відділ живої речовини. Проте термін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«жива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речовина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»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він вживав у значенні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відмінному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робіт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О.Б.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Лепешинської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як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сукупність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живих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організмів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біосфери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Вернадським опубліковано понад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00 наукових праць</a:t>
            </a: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Заснував нову науку – біогеохімію і зробив величезний внесок у геохімію.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З 1927 року до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самої смерті обіймав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посаду директора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Біогеохімічної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лабораторії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при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наук СРСР.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Був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учителем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цілої плеяди радянських геохіміків</a:t>
            </a: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філософської спадщини Вернадського найбільшу популярність одержало вчення про ноосферу; він вважається одним з основних мислителів напрямку, відомого як російський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космізм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1943 році «за багаторічні видатні роботи в галузі науки і техніки» до 80-річчя Вернадський був удостоєний Сталінської премії I ступеня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8313" y="142875"/>
            <a:ext cx="7715250" cy="5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В.І.ВЕРНАДСЬКИЙ – ОРГАНІЗАТОР НАУКИ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66876" y="928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666876" y="24288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66876" y="2143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666876" y="3643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9640" name="Group 4"/>
          <p:cNvGrpSpPr>
            <a:grpSpLocks/>
          </p:cNvGrpSpPr>
          <p:nvPr/>
        </p:nvGrpSpPr>
        <p:grpSpPr bwMode="auto">
          <a:xfrm>
            <a:off x="9596438" y="142876"/>
            <a:ext cx="857250" cy="785813"/>
            <a:chOff x="13377" y="9027"/>
            <a:chExt cx="1410" cy="1410"/>
          </a:xfrm>
        </p:grpSpPr>
        <p:sp>
          <p:nvSpPr>
            <p:cNvPr id="69643" name="AutoShape 5"/>
            <p:cNvSpPr>
              <a:spLocks noChangeAspect="1" noChangeArrowheads="1"/>
            </p:cNvSpPr>
            <p:nvPr/>
          </p:nvSpPr>
          <p:spPr bwMode="auto">
            <a:xfrm>
              <a:off x="13377" y="9027"/>
              <a:ext cx="1410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4" name="Freeform 6"/>
            <p:cNvSpPr>
              <a:spLocks/>
            </p:cNvSpPr>
            <p:nvPr/>
          </p:nvSpPr>
          <p:spPr bwMode="auto">
            <a:xfrm>
              <a:off x="13377" y="9027"/>
              <a:ext cx="1410" cy="1410"/>
            </a:xfrm>
            <a:custGeom>
              <a:avLst/>
              <a:gdLst>
                <a:gd name="T0" fmla="*/ 776 w 1410"/>
                <a:gd name="T1" fmla="*/ 1406 h 1410"/>
                <a:gd name="T2" fmla="*/ 913 w 1410"/>
                <a:gd name="T3" fmla="*/ 1378 h 1410"/>
                <a:gd name="T4" fmla="*/ 1040 w 1410"/>
                <a:gd name="T5" fmla="*/ 1325 h 1410"/>
                <a:gd name="T6" fmla="*/ 1152 w 1410"/>
                <a:gd name="T7" fmla="*/ 1249 h 1410"/>
                <a:gd name="T8" fmla="*/ 1249 w 1410"/>
                <a:gd name="T9" fmla="*/ 1152 h 1410"/>
                <a:gd name="T10" fmla="*/ 1325 w 1410"/>
                <a:gd name="T11" fmla="*/ 1040 h 1410"/>
                <a:gd name="T12" fmla="*/ 1378 w 1410"/>
                <a:gd name="T13" fmla="*/ 913 h 1410"/>
                <a:gd name="T14" fmla="*/ 1406 w 1410"/>
                <a:gd name="T15" fmla="*/ 776 h 1410"/>
                <a:gd name="T16" fmla="*/ 1406 w 1410"/>
                <a:gd name="T17" fmla="*/ 632 h 1410"/>
                <a:gd name="T18" fmla="*/ 1378 w 1410"/>
                <a:gd name="T19" fmla="*/ 495 h 1410"/>
                <a:gd name="T20" fmla="*/ 1325 w 1410"/>
                <a:gd name="T21" fmla="*/ 369 h 1410"/>
                <a:gd name="T22" fmla="*/ 1249 w 1410"/>
                <a:gd name="T23" fmla="*/ 256 h 1410"/>
                <a:gd name="T24" fmla="*/ 1152 w 1410"/>
                <a:gd name="T25" fmla="*/ 161 h 1410"/>
                <a:gd name="T26" fmla="*/ 1040 w 1410"/>
                <a:gd name="T27" fmla="*/ 85 h 1410"/>
                <a:gd name="T28" fmla="*/ 913 w 1410"/>
                <a:gd name="T29" fmla="*/ 32 h 1410"/>
                <a:gd name="T30" fmla="*/ 776 w 1410"/>
                <a:gd name="T31" fmla="*/ 4 h 1410"/>
                <a:gd name="T32" fmla="*/ 632 w 1410"/>
                <a:gd name="T33" fmla="*/ 4 h 1410"/>
                <a:gd name="T34" fmla="*/ 495 w 1410"/>
                <a:gd name="T35" fmla="*/ 32 h 1410"/>
                <a:gd name="T36" fmla="*/ 369 w 1410"/>
                <a:gd name="T37" fmla="*/ 85 h 1410"/>
                <a:gd name="T38" fmla="*/ 256 w 1410"/>
                <a:gd name="T39" fmla="*/ 161 h 1410"/>
                <a:gd name="T40" fmla="*/ 161 w 1410"/>
                <a:gd name="T41" fmla="*/ 256 h 1410"/>
                <a:gd name="T42" fmla="*/ 85 w 1410"/>
                <a:gd name="T43" fmla="*/ 369 h 1410"/>
                <a:gd name="T44" fmla="*/ 32 w 1410"/>
                <a:gd name="T45" fmla="*/ 495 h 1410"/>
                <a:gd name="T46" fmla="*/ 4 w 1410"/>
                <a:gd name="T47" fmla="*/ 632 h 1410"/>
                <a:gd name="T48" fmla="*/ 4 w 1410"/>
                <a:gd name="T49" fmla="*/ 776 h 1410"/>
                <a:gd name="T50" fmla="*/ 32 w 1410"/>
                <a:gd name="T51" fmla="*/ 913 h 1410"/>
                <a:gd name="T52" fmla="*/ 85 w 1410"/>
                <a:gd name="T53" fmla="*/ 1040 h 1410"/>
                <a:gd name="T54" fmla="*/ 161 w 1410"/>
                <a:gd name="T55" fmla="*/ 1152 h 1410"/>
                <a:gd name="T56" fmla="*/ 256 w 1410"/>
                <a:gd name="T57" fmla="*/ 1249 h 1410"/>
                <a:gd name="T58" fmla="*/ 369 w 1410"/>
                <a:gd name="T59" fmla="*/ 1325 h 1410"/>
                <a:gd name="T60" fmla="*/ 495 w 1410"/>
                <a:gd name="T61" fmla="*/ 1378 h 1410"/>
                <a:gd name="T62" fmla="*/ 632 w 1410"/>
                <a:gd name="T63" fmla="*/ 1406 h 1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0"/>
                <a:gd name="T97" fmla="*/ 0 h 1410"/>
                <a:gd name="T98" fmla="*/ 1410 w 1410"/>
                <a:gd name="T99" fmla="*/ 1410 h 14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0" h="1410">
                  <a:moveTo>
                    <a:pt x="704" y="1410"/>
                  </a:moveTo>
                  <a:lnTo>
                    <a:pt x="776" y="1406"/>
                  </a:lnTo>
                  <a:lnTo>
                    <a:pt x="847" y="1396"/>
                  </a:lnTo>
                  <a:lnTo>
                    <a:pt x="913" y="1378"/>
                  </a:lnTo>
                  <a:lnTo>
                    <a:pt x="978" y="1354"/>
                  </a:lnTo>
                  <a:lnTo>
                    <a:pt x="1040" y="1325"/>
                  </a:lnTo>
                  <a:lnTo>
                    <a:pt x="1099" y="1289"/>
                  </a:lnTo>
                  <a:lnTo>
                    <a:pt x="1152" y="1249"/>
                  </a:lnTo>
                  <a:lnTo>
                    <a:pt x="1203" y="1203"/>
                  </a:lnTo>
                  <a:lnTo>
                    <a:pt x="1249" y="1152"/>
                  </a:lnTo>
                  <a:lnTo>
                    <a:pt x="1289" y="1099"/>
                  </a:lnTo>
                  <a:lnTo>
                    <a:pt x="1325" y="1040"/>
                  </a:lnTo>
                  <a:lnTo>
                    <a:pt x="1354" y="978"/>
                  </a:lnTo>
                  <a:lnTo>
                    <a:pt x="1378" y="913"/>
                  </a:lnTo>
                  <a:lnTo>
                    <a:pt x="1396" y="847"/>
                  </a:lnTo>
                  <a:lnTo>
                    <a:pt x="1406" y="776"/>
                  </a:lnTo>
                  <a:lnTo>
                    <a:pt x="1410" y="704"/>
                  </a:lnTo>
                  <a:lnTo>
                    <a:pt x="1406" y="632"/>
                  </a:lnTo>
                  <a:lnTo>
                    <a:pt x="1396" y="563"/>
                  </a:lnTo>
                  <a:lnTo>
                    <a:pt x="1378" y="495"/>
                  </a:lnTo>
                  <a:lnTo>
                    <a:pt x="1354" y="431"/>
                  </a:lnTo>
                  <a:lnTo>
                    <a:pt x="1325" y="369"/>
                  </a:lnTo>
                  <a:lnTo>
                    <a:pt x="1289" y="311"/>
                  </a:lnTo>
                  <a:lnTo>
                    <a:pt x="1249" y="256"/>
                  </a:lnTo>
                  <a:lnTo>
                    <a:pt x="1203" y="207"/>
                  </a:lnTo>
                  <a:lnTo>
                    <a:pt x="1152" y="161"/>
                  </a:lnTo>
                  <a:lnTo>
                    <a:pt x="1099" y="121"/>
                  </a:lnTo>
                  <a:lnTo>
                    <a:pt x="1040" y="85"/>
                  </a:lnTo>
                  <a:lnTo>
                    <a:pt x="978" y="56"/>
                  </a:lnTo>
                  <a:lnTo>
                    <a:pt x="913" y="32"/>
                  </a:lnTo>
                  <a:lnTo>
                    <a:pt x="847" y="14"/>
                  </a:lnTo>
                  <a:lnTo>
                    <a:pt x="776" y="4"/>
                  </a:lnTo>
                  <a:lnTo>
                    <a:pt x="704" y="0"/>
                  </a:lnTo>
                  <a:lnTo>
                    <a:pt x="632" y="4"/>
                  </a:lnTo>
                  <a:lnTo>
                    <a:pt x="563" y="14"/>
                  </a:lnTo>
                  <a:lnTo>
                    <a:pt x="495" y="32"/>
                  </a:lnTo>
                  <a:lnTo>
                    <a:pt x="431" y="56"/>
                  </a:lnTo>
                  <a:lnTo>
                    <a:pt x="369" y="85"/>
                  </a:lnTo>
                  <a:lnTo>
                    <a:pt x="311" y="121"/>
                  </a:lnTo>
                  <a:lnTo>
                    <a:pt x="256" y="161"/>
                  </a:lnTo>
                  <a:lnTo>
                    <a:pt x="207" y="207"/>
                  </a:lnTo>
                  <a:lnTo>
                    <a:pt x="161" y="256"/>
                  </a:lnTo>
                  <a:lnTo>
                    <a:pt x="121" y="311"/>
                  </a:lnTo>
                  <a:lnTo>
                    <a:pt x="85" y="369"/>
                  </a:lnTo>
                  <a:lnTo>
                    <a:pt x="56" y="431"/>
                  </a:lnTo>
                  <a:lnTo>
                    <a:pt x="32" y="495"/>
                  </a:lnTo>
                  <a:lnTo>
                    <a:pt x="14" y="563"/>
                  </a:lnTo>
                  <a:lnTo>
                    <a:pt x="4" y="632"/>
                  </a:lnTo>
                  <a:lnTo>
                    <a:pt x="0" y="704"/>
                  </a:lnTo>
                  <a:lnTo>
                    <a:pt x="4" y="776"/>
                  </a:lnTo>
                  <a:lnTo>
                    <a:pt x="14" y="847"/>
                  </a:lnTo>
                  <a:lnTo>
                    <a:pt x="32" y="913"/>
                  </a:lnTo>
                  <a:lnTo>
                    <a:pt x="56" y="978"/>
                  </a:lnTo>
                  <a:lnTo>
                    <a:pt x="85" y="1040"/>
                  </a:lnTo>
                  <a:lnTo>
                    <a:pt x="121" y="1099"/>
                  </a:lnTo>
                  <a:lnTo>
                    <a:pt x="161" y="1152"/>
                  </a:lnTo>
                  <a:lnTo>
                    <a:pt x="207" y="1203"/>
                  </a:lnTo>
                  <a:lnTo>
                    <a:pt x="256" y="1249"/>
                  </a:lnTo>
                  <a:lnTo>
                    <a:pt x="311" y="1289"/>
                  </a:lnTo>
                  <a:lnTo>
                    <a:pt x="369" y="1325"/>
                  </a:lnTo>
                  <a:lnTo>
                    <a:pt x="431" y="1354"/>
                  </a:lnTo>
                  <a:lnTo>
                    <a:pt x="495" y="1378"/>
                  </a:lnTo>
                  <a:lnTo>
                    <a:pt x="563" y="1396"/>
                  </a:lnTo>
                  <a:lnTo>
                    <a:pt x="632" y="1406"/>
                  </a:lnTo>
                  <a:lnTo>
                    <a:pt x="704" y="1410"/>
                  </a:lnTo>
                  <a:close/>
                </a:path>
              </a:pathLst>
            </a:custGeom>
            <a:solidFill>
              <a:srgbClr val="FC0A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5" name="Freeform 7"/>
            <p:cNvSpPr>
              <a:spLocks/>
            </p:cNvSpPr>
            <p:nvPr/>
          </p:nvSpPr>
          <p:spPr bwMode="auto">
            <a:xfrm>
              <a:off x="13440" y="9092"/>
              <a:ext cx="1282" cy="1280"/>
            </a:xfrm>
            <a:custGeom>
              <a:avLst/>
              <a:gdLst>
                <a:gd name="T0" fmla="*/ 3 w 1282"/>
                <a:gd name="T1" fmla="*/ 574 h 1280"/>
                <a:gd name="T2" fmla="*/ 29 w 1282"/>
                <a:gd name="T3" fmla="*/ 449 h 1280"/>
                <a:gd name="T4" fmla="*/ 78 w 1282"/>
                <a:gd name="T5" fmla="*/ 334 h 1280"/>
                <a:gd name="T6" fmla="*/ 147 w 1282"/>
                <a:gd name="T7" fmla="*/ 233 h 1280"/>
                <a:gd name="T8" fmla="*/ 234 w 1282"/>
                <a:gd name="T9" fmla="*/ 145 h 1280"/>
                <a:gd name="T10" fmla="*/ 336 w 1282"/>
                <a:gd name="T11" fmla="*/ 78 h 1280"/>
                <a:gd name="T12" fmla="*/ 451 w 1282"/>
                <a:gd name="T13" fmla="*/ 29 h 1280"/>
                <a:gd name="T14" fmla="*/ 576 w 1282"/>
                <a:gd name="T15" fmla="*/ 3 h 1280"/>
                <a:gd name="T16" fmla="*/ 706 w 1282"/>
                <a:gd name="T17" fmla="*/ 3 h 1280"/>
                <a:gd name="T18" fmla="*/ 831 w 1282"/>
                <a:gd name="T19" fmla="*/ 29 h 1280"/>
                <a:gd name="T20" fmla="*/ 947 w 1282"/>
                <a:gd name="T21" fmla="*/ 78 h 1280"/>
                <a:gd name="T22" fmla="*/ 1049 w 1282"/>
                <a:gd name="T23" fmla="*/ 145 h 1280"/>
                <a:gd name="T24" fmla="*/ 1135 w 1282"/>
                <a:gd name="T25" fmla="*/ 233 h 1280"/>
                <a:gd name="T26" fmla="*/ 1204 w 1282"/>
                <a:gd name="T27" fmla="*/ 334 h 1280"/>
                <a:gd name="T28" fmla="*/ 1253 w 1282"/>
                <a:gd name="T29" fmla="*/ 449 h 1280"/>
                <a:gd name="T30" fmla="*/ 1279 w 1282"/>
                <a:gd name="T31" fmla="*/ 574 h 1280"/>
                <a:gd name="T32" fmla="*/ 1279 w 1282"/>
                <a:gd name="T33" fmla="*/ 704 h 1280"/>
                <a:gd name="T34" fmla="*/ 1253 w 1282"/>
                <a:gd name="T35" fmla="*/ 829 h 1280"/>
                <a:gd name="T36" fmla="*/ 1204 w 1282"/>
                <a:gd name="T37" fmla="*/ 945 h 1280"/>
                <a:gd name="T38" fmla="*/ 1135 w 1282"/>
                <a:gd name="T39" fmla="*/ 1047 h 1280"/>
                <a:gd name="T40" fmla="*/ 1049 w 1282"/>
                <a:gd name="T41" fmla="*/ 1133 h 1280"/>
                <a:gd name="T42" fmla="*/ 947 w 1282"/>
                <a:gd name="T43" fmla="*/ 1202 h 1280"/>
                <a:gd name="T44" fmla="*/ 831 w 1282"/>
                <a:gd name="T45" fmla="*/ 1251 h 1280"/>
                <a:gd name="T46" fmla="*/ 706 w 1282"/>
                <a:gd name="T47" fmla="*/ 1277 h 1280"/>
                <a:gd name="T48" fmla="*/ 576 w 1282"/>
                <a:gd name="T49" fmla="*/ 1277 h 1280"/>
                <a:gd name="T50" fmla="*/ 451 w 1282"/>
                <a:gd name="T51" fmla="*/ 1251 h 1280"/>
                <a:gd name="T52" fmla="*/ 336 w 1282"/>
                <a:gd name="T53" fmla="*/ 1202 h 1280"/>
                <a:gd name="T54" fmla="*/ 234 w 1282"/>
                <a:gd name="T55" fmla="*/ 1133 h 1280"/>
                <a:gd name="T56" fmla="*/ 147 w 1282"/>
                <a:gd name="T57" fmla="*/ 1047 h 1280"/>
                <a:gd name="T58" fmla="*/ 78 w 1282"/>
                <a:gd name="T59" fmla="*/ 945 h 1280"/>
                <a:gd name="T60" fmla="*/ 29 w 1282"/>
                <a:gd name="T61" fmla="*/ 829 h 1280"/>
                <a:gd name="T62" fmla="*/ 3 w 1282"/>
                <a:gd name="T63" fmla="*/ 704 h 12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2"/>
                <a:gd name="T97" fmla="*/ 0 h 1280"/>
                <a:gd name="T98" fmla="*/ 1282 w 1282"/>
                <a:gd name="T99" fmla="*/ 1280 h 12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2" h="1280">
                  <a:moveTo>
                    <a:pt x="0" y="639"/>
                  </a:moveTo>
                  <a:lnTo>
                    <a:pt x="3" y="574"/>
                  </a:lnTo>
                  <a:lnTo>
                    <a:pt x="13" y="511"/>
                  </a:lnTo>
                  <a:lnTo>
                    <a:pt x="29" y="449"/>
                  </a:lnTo>
                  <a:lnTo>
                    <a:pt x="51" y="390"/>
                  </a:lnTo>
                  <a:lnTo>
                    <a:pt x="78" y="334"/>
                  </a:lnTo>
                  <a:lnTo>
                    <a:pt x="110" y="282"/>
                  </a:lnTo>
                  <a:lnTo>
                    <a:pt x="147" y="233"/>
                  </a:lnTo>
                  <a:lnTo>
                    <a:pt x="189" y="187"/>
                  </a:lnTo>
                  <a:lnTo>
                    <a:pt x="234" y="145"/>
                  </a:lnTo>
                  <a:lnTo>
                    <a:pt x="284" y="109"/>
                  </a:lnTo>
                  <a:lnTo>
                    <a:pt x="336" y="78"/>
                  </a:lnTo>
                  <a:lnTo>
                    <a:pt x="392" y="50"/>
                  </a:lnTo>
                  <a:lnTo>
                    <a:pt x="451" y="29"/>
                  </a:lnTo>
                  <a:lnTo>
                    <a:pt x="513" y="13"/>
                  </a:lnTo>
                  <a:lnTo>
                    <a:pt x="576" y="3"/>
                  </a:lnTo>
                  <a:lnTo>
                    <a:pt x="641" y="0"/>
                  </a:lnTo>
                  <a:lnTo>
                    <a:pt x="706" y="3"/>
                  </a:lnTo>
                  <a:lnTo>
                    <a:pt x="769" y="13"/>
                  </a:lnTo>
                  <a:lnTo>
                    <a:pt x="831" y="29"/>
                  </a:lnTo>
                  <a:lnTo>
                    <a:pt x="890" y="50"/>
                  </a:lnTo>
                  <a:lnTo>
                    <a:pt x="947" y="78"/>
                  </a:lnTo>
                  <a:lnTo>
                    <a:pt x="998" y="109"/>
                  </a:lnTo>
                  <a:lnTo>
                    <a:pt x="1049" y="145"/>
                  </a:lnTo>
                  <a:lnTo>
                    <a:pt x="1094" y="187"/>
                  </a:lnTo>
                  <a:lnTo>
                    <a:pt x="1135" y="233"/>
                  </a:lnTo>
                  <a:lnTo>
                    <a:pt x="1173" y="282"/>
                  </a:lnTo>
                  <a:lnTo>
                    <a:pt x="1204" y="334"/>
                  </a:lnTo>
                  <a:lnTo>
                    <a:pt x="1232" y="390"/>
                  </a:lnTo>
                  <a:lnTo>
                    <a:pt x="1253" y="449"/>
                  </a:lnTo>
                  <a:lnTo>
                    <a:pt x="1269" y="511"/>
                  </a:lnTo>
                  <a:lnTo>
                    <a:pt x="1279" y="574"/>
                  </a:lnTo>
                  <a:lnTo>
                    <a:pt x="1282" y="639"/>
                  </a:lnTo>
                  <a:lnTo>
                    <a:pt x="1279" y="704"/>
                  </a:lnTo>
                  <a:lnTo>
                    <a:pt x="1269" y="767"/>
                  </a:lnTo>
                  <a:lnTo>
                    <a:pt x="1253" y="829"/>
                  </a:lnTo>
                  <a:lnTo>
                    <a:pt x="1232" y="888"/>
                  </a:lnTo>
                  <a:lnTo>
                    <a:pt x="1204" y="945"/>
                  </a:lnTo>
                  <a:lnTo>
                    <a:pt x="1173" y="996"/>
                  </a:lnTo>
                  <a:lnTo>
                    <a:pt x="1135" y="1047"/>
                  </a:lnTo>
                  <a:lnTo>
                    <a:pt x="1094" y="1092"/>
                  </a:lnTo>
                  <a:lnTo>
                    <a:pt x="1049" y="1133"/>
                  </a:lnTo>
                  <a:lnTo>
                    <a:pt x="998" y="1171"/>
                  </a:lnTo>
                  <a:lnTo>
                    <a:pt x="947" y="1202"/>
                  </a:lnTo>
                  <a:lnTo>
                    <a:pt x="890" y="1230"/>
                  </a:lnTo>
                  <a:lnTo>
                    <a:pt x="831" y="1251"/>
                  </a:lnTo>
                  <a:lnTo>
                    <a:pt x="769" y="1267"/>
                  </a:lnTo>
                  <a:lnTo>
                    <a:pt x="706" y="1277"/>
                  </a:lnTo>
                  <a:lnTo>
                    <a:pt x="641" y="1280"/>
                  </a:lnTo>
                  <a:lnTo>
                    <a:pt x="576" y="1277"/>
                  </a:lnTo>
                  <a:lnTo>
                    <a:pt x="513" y="1267"/>
                  </a:lnTo>
                  <a:lnTo>
                    <a:pt x="451" y="1251"/>
                  </a:lnTo>
                  <a:lnTo>
                    <a:pt x="392" y="1230"/>
                  </a:lnTo>
                  <a:lnTo>
                    <a:pt x="336" y="1202"/>
                  </a:lnTo>
                  <a:lnTo>
                    <a:pt x="284" y="1171"/>
                  </a:lnTo>
                  <a:lnTo>
                    <a:pt x="234" y="1133"/>
                  </a:lnTo>
                  <a:lnTo>
                    <a:pt x="189" y="1092"/>
                  </a:lnTo>
                  <a:lnTo>
                    <a:pt x="147" y="1047"/>
                  </a:lnTo>
                  <a:lnTo>
                    <a:pt x="110" y="996"/>
                  </a:lnTo>
                  <a:lnTo>
                    <a:pt x="78" y="945"/>
                  </a:lnTo>
                  <a:lnTo>
                    <a:pt x="51" y="888"/>
                  </a:lnTo>
                  <a:lnTo>
                    <a:pt x="29" y="829"/>
                  </a:lnTo>
                  <a:lnTo>
                    <a:pt x="13" y="767"/>
                  </a:lnTo>
                  <a:lnTo>
                    <a:pt x="3" y="704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6" name="Freeform 8"/>
            <p:cNvSpPr>
              <a:spLocks/>
            </p:cNvSpPr>
            <p:nvPr/>
          </p:nvSpPr>
          <p:spPr bwMode="auto">
            <a:xfrm>
              <a:off x="13492" y="9144"/>
              <a:ext cx="1174" cy="1175"/>
            </a:xfrm>
            <a:custGeom>
              <a:avLst/>
              <a:gdLst>
                <a:gd name="T0" fmla="*/ 647 w 1174"/>
                <a:gd name="T1" fmla="*/ 1172 h 1175"/>
                <a:gd name="T2" fmla="*/ 761 w 1174"/>
                <a:gd name="T3" fmla="*/ 1149 h 1175"/>
                <a:gd name="T4" fmla="*/ 866 w 1174"/>
                <a:gd name="T5" fmla="*/ 1104 h 1175"/>
                <a:gd name="T6" fmla="*/ 959 w 1174"/>
                <a:gd name="T7" fmla="*/ 1041 h 1175"/>
                <a:gd name="T8" fmla="*/ 1040 w 1174"/>
                <a:gd name="T9" fmla="*/ 960 h 1175"/>
                <a:gd name="T10" fmla="*/ 1103 w 1174"/>
                <a:gd name="T11" fmla="*/ 867 h 1175"/>
                <a:gd name="T12" fmla="*/ 1148 w 1174"/>
                <a:gd name="T13" fmla="*/ 762 h 1175"/>
                <a:gd name="T14" fmla="*/ 1171 w 1174"/>
                <a:gd name="T15" fmla="*/ 648 h 1175"/>
                <a:gd name="T16" fmla="*/ 1171 w 1174"/>
                <a:gd name="T17" fmla="*/ 527 h 1175"/>
                <a:gd name="T18" fmla="*/ 1148 w 1174"/>
                <a:gd name="T19" fmla="*/ 413 h 1175"/>
                <a:gd name="T20" fmla="*/ 1103 w 1174"/>
                <a:gd name="T21" fmla="*/ 308 h 1175"/>
                <a:gd name="T22" fmla="*/ 1040 w 1174"/>
                <a:gd name="T23" fmla="*/ 214 h 1175"/>
                <a:gd name="T24" fmla="*/ 959 w 1174"/>
                <a:gd name="T25" fmla="*/ 134 h 1175"/>
                <a:gd name="T26" fmla="*/ 866 w 1174"/>
                <a:gd name="T27" fmla="*/ 70 h 1175"/>
                <a:gd name="T28" fmla="*/ 761 w 1174"/>
                <a:gd name="T29" fmla="*/ 26 h 1175"/>
                <a:gd name="T30" fmla="*/ 647 w 1174"/>
                <a:gd name="T31" fmla="*/ 3 h 1175"/>
                <a:gd name="T32" fmla="*/ 527 w 1174"/>
                <a:gd name="T33" fmla="*/ 3 h 1175"/>
                <a:gd name="T34" fmla="*/ 412 w 1174"/>
                <a:gd name="T35" fmla="*/ 26 h 1175"/>
                <a:gd name="T36" fmla="*/ 307 w 1174"/>
                <a:gd name="T37" fmla="*/ 70 h 1175"/>
                <a:gd name="T38" fmla="*/ 213 w 1174"/>
                <a:gd name="T39" fmla="*/ 134 h 1175"/>
                <a:gd name="T40" fmla="*/ 134 w 1174"/>
                <a:gd name="T41" fmla="*/ 214 h 1175"/>
                <a:gd name="T42" fmla="*/ 71 w 1174"/>
                <a:gd name="T43" fmla="*/ 308 h 1175"/>
                <a:gd name="T44" fmla="*/ 26 w 1174"/>
                <a:gd name="T45" fmla="*/ 413 h 1175"/>
                <a:gd name="T46" fmla="*/ 3 w 1174"/>
                <a:gd name="T47" fmla="*/ 527 h 1175"/>
                <a:gd name="T48" fmla="*/ 3 w 1174"/>
                <a:gd name="T49" fmla="*/ 648 h 1175"/>
                <a:gd name="T50" fmla="*/ 26 w 1174"/>
                <a:gd name="T51" fmla="*/ 762 h 1175"/>
                <a:gd name="T52" fmla="*/ 71 w 1174"/>
                <a:gd name="T53" fmla="*/ 867 h 1175"/>
                <a:gd name="T54" fmla="*/ 134 w 1174"/>
                <a:gd name="T55" fmla="*/ 960 h 1175"/>
                <a:gd name="T56" fmla="*/ 213 w 1174"/>
                <a:gd name="T57" fmla="*/ 1041 h 1175"/>
                <a:gd name="T58" fmla="*/ 307 w 1174"/>
                <a:gd name="T59" fmla="*/ 1104 h 1175"/>
                <a:gd name="T60" fmla="*/ 412 w 1174"/>
                <a:gd name="T61" fmla="*/ 1149 h 1175"/>
                <a:gd name="T62" fmla="*/ 527 w 1174"/>
                <a:gd name="T63" fmla="*/ 1172 h 11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4"/>
                <a:gd name="T97" fmla="*/ 0 h 1175"/>
                <a:gd name="T98" fmla="*/ 1174 w 1174"/>
                <a:gd name="T99" fmla="*/ 1175 h 11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4" h="1175">
                  <a:moveTo>
                    <a:pt x="586" y="1175"/>
                  </a:moveTo>
                  <a:lnTo>
                    <a:pt x="647" y="1172"/>
                  </a:lnTo>
                  <a:lnTo>
                    <a:pt x="704" y="1163"/>
                  </a:lnTo>
                  <a:lnTo>
                    <a:pt x="761" y="1149"/>
                  </a:lnTo>
                  <a:lnTo>
                    <a:pt x="815" y="1129"/>
                  </a:lnTo>
                  <a:lnTo>
                    <a:pt x="866" y="1104"/>
                  </a:lnTo>
                  <a:lnTo>
                    <a:pt x="915" y="1074"/>
                  </a:lnTo>
                  <a:lnTo>
                    <a:pt x="959" y="1041"/>
                  </a:lnTo>
                  <a:lnTo>
                    <a:pt x="1001" y="1002"/>
                  </a:lnTo>
                  <a:lnTo>
                    <a:pt x="1040" y="960"/>
                  </a:lnTo>
                  <a:lnTo>
                    <a:pt x="1073" y="916"/>
                  </a:lnTo>
                  <a:lnTo>
                    <a:pt x="1103" y="867"/>
                  </a:lnTo>
                  <a:lnTo>
                    <a:pt x="1128" y="816"/>
                  </a:lnTo>
                  <a:lnTo>
                    <a:pt x="1148" y="762"/>
                  </a:lnTo>
                  <a:lnTo>
                    <a:pt x="1162" y="705"/>
                  </a:lnTo>
                  <a:lnTo>
                    <a:pt x="1171" y="648"/>
                  </a:lnTo>
                  <a:lnTo>
                    <a:pt x="1174" y="587"/>
                  </a:lnTo>
                  <a:lnTo>
                    <a:pt x="1171" y="527"/>
                  </a:lnTo>
                  <a:lnTo>
                    <a:pt x="1162" y="469"/>
                  </a:lnTo>
                  <a:lnTo>
                    <a:pt x="1148" y="413"/>
                  </a:lnTo>
                  <a:lnTo>
                    <a:pt x="1128" y="358"/>
                  </a:lnTo>
                  <a:lnTo>
                    <a:pt x="1103" y="308"/>
                  </a:lnTo>
                  <a:lnTo>
                    <a:pt x="1073" y="259"/>
                  </a:lnTo>
                  <a:lnTo>
                    <a:pt x="1040" y="214"/>
                  </a:lnTo>
                  <a:lnTo>
                    <a:pt x="1001" y="172"/>
                  </a:lnTo>
                  <a:lnTo>
                    <a:pt x="959" y="134"/>
                  </a:lnTo>
                  <a:lnTo>
                    <a:pt x="915" y="100"/>
                  </a:lnTo>
                  <a:lnTo>
                    <a:pt x="866" y="70"/>
                  </a:lnTo>
                  <a:lnTo>
                    <a:pt x="815" y="46"/>
                  </a:lnTo>
                  <a:lnTo>
                    <a:pt x="761" y="26"/>
                  </a:lnTo>
                  <a:lnTo>
                    <a:pt x="704" y="11"/>
                  </a:lnTo>
                  <a:lnTo>
                    <a:pt x="647" y="3"/>
                  </a:lnTo>
                  <a:lnTo>
                    <a:pt x="586" y="0"/>
                  </a:lnTo>
                  <a:lnTo>
                    <a:pt x="527" y="3"/>
                  </a:lnTo>
                  <a:lnTo>
                    <a:pt x="468" y="11"/>
                  </a:lnTo>
                  <a:lnTo>
                    <a:pt x="412" y="26"/>
                  </a:lnTo>
                  <a:lnTo>
                    <a:pt x="359" y="46"/>
                  </a:lnTo>
                  <a:lnTo>
                    <a:pt x="307" y="70"/>
                  </a:lnTo>
                  <a:lnTo>
                    <a:pt x="259" y="100"/>
                  </a:lnTo>
                  <a:lnTo>
                    <a:pt x="213" y="134"/>
                  </a:lnTo>
                  <a:lnTo>
                    <a:pt x="173" y="172"/>
                  </a:lnTo>
                  <a:lnTo>
                    <a:pt x="134" y="214"/>
                  </a:lnTo>
                  <a:lnTo>
                    <a:pt x="101" y="259"/>
                  </a:lnTo>
                  <a:lnTo>
                    <a:pt x="71" y="308"/>
                  </a:lnTo>
                  <a:lnTo>
                    <a:pt x="46" y="358"/>
                  </a:lnTo>
                  <a:lnTo>
                    <a:pt x="26" y="413"/>
                  </a:lnTo>
                  <a:lnTo>
                    <a:pt x="12" y="469"/>
                  </a:lnTo>
                  <a:lnTo>
                    <a:pt x="3" y="527"/>
                  </a:lnTo>
                  <a:lnTo>
                    <a:pt x="0" y="587"/>
                  </a:lnTo>
                  <a:lnTo>
                    <a:pt x="3" y="648"/>
                  </a:lnTo>
                  <a:lnTo>
                    <a:pt x="12" y="705"/>
                  </a:lnTo>
                  <a:lnTo>
                    <a:pt x="26" y="762"/>
                  </a:lnTo>
                  <a:lnTo>
                    <a:pt x="46" y="816"/>
                  </a:lnTo>
                  <a:lnTo>
                    <a:pt x="71" y="867"/>
                  </a:lnTo>
                  <a:lnTo>
                    <a:pt x="101" y="916"/>
                  </a:lnTo>
                  <a:lnTo>
                    <a:pt x="134" y="960"/>
                  </a:lnTo>
                  <a:lnTo>
                    <a:pt x="173" y="1002"/>
                  </a:lnTo>
                  <a:lnTo>
                    <a:pt x="213" y="1041"/>
                  </a:lnTo>
                  <a:lnTo>
                    <a:pt x="259" y="1074"/>
                  </a:lnTo>
                  <a:lnTo>
                    <a:pt x="307" y="1104"/>
                  </a:lnTo>
                  <a:lnTo>
                    <a:pt x="359" y="1129"/>
                  </a:lnTo>
                  <a:lnTo>
                    <a:pt x="412" y="1149"/>
                  </a:lnTo>
                  <a:lnTo>
                    <a:pt x="468" y="1163"/>
                  </a:lnTo>
                  <a:lnTo>
                    <a:pt x="527" y="1172"/>
                  </a:lnTo>
                  <a:lnTo>
                    <a:pt x="586" y="1175"/>
                  </a:lnTo>
                  <a:close/>
                </a:path>
              </a:pathLst>
            </a:custGeom>
            <a:solidFill>
              <a:srgbClr val="FC0A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7" name="Freeform 9"/>
            <p:cNvSpPr>
              <a:spLocks/>
            </p:cNvSpPr>
            <p:nvPr/>
          </p:nvSpPr>
          <p:spPr bwMode="auto">
            <a:xfrm>
              <a:off x="13377" y="9027"/>
              <a:ext cx="1410" cy="1410"/>
            </a:xfrm>
            <a:custGeom>
              <a:avLst/>
              <a:gdLst>
                <a:gd name="T0" fmla="*/ 776 w 1410"/>
                <a:gd name="T1" fmla="*/ 1406 h 1410"/>
                <a:gd name="T2" fmla="*/ 913 w 1410"/>
                <a:gd name="T3" fmla="*/ 1378 h 1410"/>
                <a:gd name="T4" fmla="*/ 1040 w 1410"/>
                <a:gd name="T5" fmla="*/ 1325 h 1410"/>
                <a:gd name="T6" fmla="*/ 1152 w 1410"/>
                <a:gd name="T7" fmla="*/ 1249 h 1410"/>
                <a:gd name="T8" fmla="*/ 1249 w 1410"/>
                <a:gd name="T9" fmla="*/ 1152 h 1410"/>
                <a:gd name="T10" fmla="*/ 1325 w 1410"/>
                <a:gd name="T11" fmla="*/ 1040 h 1410"/>
                <a:gd name="T12" fmla="*/ 1378 w 1410"/>
                <a:gd name="T13" fmla="*/ 913 h 1410"/>
                <a:gd name="T14" fmla="*/ 1406 w 1410"/>
                <a:gd name="T15" fmla="*/ 776 h 1410"/>
                <a:gd name="T16" fmla="*/ 1406 w 1410"/>
                <a:gd name="T17" fmla="*/ 632 h 1410"/>
                <a:gd name="T18" fmla="*/ 1378 w 1410"/>
                <a:gd name="T19" fmla="*/ 495 h 1410"/>
                <a:gd name="T20" fmla="*/ 1325 w 1410"/>
                <a:gd name="T21" fmla="*/ 369 h 1410"/>
                <a:gd name="T22" fmla="*/ 1249 w 1410"/>
                <a:gd name="T23" fmla="*/ 256 h 1410"/>
                <a:gd name="T24" fmla="*/ 1152 w 1410"/>
                <a:gd name="T25" fmla="*/ 161 h 1410"/>
                <a:gd name="T26" fmla="*/ 1040 w 1410"/>
                <a:gd name="T27" fmla="*/ 85 h 1410"/>
                <a:gd name="T28" fmla="*/ 913 w 1410"/>
                <a:gd name="T29" fmla="*/ 32 h 1410"/>
                <a:gd name="T30" fmla="*/ 776 w 1410"/>
                <a:gd name="T31" fmla="*/ 4 h 1410"/>
                <a:gd name="T32" fmla="*/ 632 w 1410"/>
                <a:gd name="T33" fmla="*/ 4 h 1410"/>
                <a:gd name="T34" fmla="*/ 495 w 1410"/>
                <a:gd name="T35" fmla="*/ 32 h 1410"/>
                <a:gd name="T36" fmla="*/ 369 w 1410"/>
                <a:gd name="T37" fmla="*/ 85 h 1410"/>
                <a:gd name="T38" fmla="*/ 256 w 1410"/>
                <a:gd name="T39" fmla="*/ 161 h 1410"/>
                <a:gd name="T40" fmla="*/ 161 w 1410"/>
                <a:gd name="T41" fmla="*/ 256 h 1410"/>
                <a:gd name="T42" fmla="*/ 85 w 1410"/>
                <a:gd name="T43" fmla="*/ 369 h 1410"/>
                <a:gd name="T44" fmla="*/ 32 w 1410"/>
                <a:gd name="T45" fmla="*/ 495 h 1410"/>
                <a:gd name="T46" fmla="*/ 4 w 1410"/>
                <a:gd name="T47" fmla="*/ 632 h 1410"/>
                <a:gd name="T48" fmla="*/ 4 w 1410"/>
                <a:gd name="T49" fmla="*/ 776 h 1410"/>
                <a:gd name="T50" fmla="*/ 32 w 1410"/>
                <a:gd name="T51" fmla="*/ 913 h 1410"/>
                <a:gd name="T52" fmla="*/ 85 w 1410"/>
                <a:gd name="T53" fmla="*/ 1040 h 1410"/>
                <a:gd name="T54" fmla="*/ 161 w 1410"/>
                <a:gd name="T55" fmla="*/ 1152 h 1410"/>
                <a:gd name="T56" fmla="*/ 256 w 1410"/>
                <a:gd name="T57" fmla="*/ 1249 h 1410"/>
                <a:gd name="T58" fmla="*/ 369 w 1410"/>
                <a:gd name="T59" fmla="*/ 1325 h 1410"/>
                <a:gd name="T60" fmla="*/ 495 w 1410"/>
                <a:gd name="T61" fmla="*/ 1378 h 1410"/>
                <a:gd name="T62" fmla="*/ 632 w 1410"/>
                <a:gd name="T63" fmla="*/ 1406 h 1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0"/>
                <a:gd name="T97" fmla="*/ 0 h 1410"/>
                <a:gd name="T98" fmla="*/ 1410 w 1410"/>
                <a:gd name="T99" fmla="*/ 1410 h 14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0" h="1410">
                  <a:moveTo>
                    <a:pt x="704" y="1410"/>
                  </a:moveTo>
                  <a:lnTo>
                    <a:pt x="776" y="1406"/>
                  </a:lnTo>
                  <a:lnTo>
                    <a:pt x="847" y="1396"/>
                  </a:lnTo>
                  <a:lnTo>
                    <a:pt x="913" y="1378"/>
                  </a:lnTo>
                  <a:lnTo>
                    <a:pt x="978" y="1354"/>
                  </a:lnTo>
                  <a:lnTo>
                    <a:pt x="1040" y="1325"/>
                  </a:lnTo>
                  <a:lnTo>
                    <a:pt x="1099" y="1289"/>
                  </a:lnTo>
                  <a:lnTo>
                    <a:pt x="1152" y="1249"/>
                  </a:lnTo>
                  <a:lnTo>
                    <a:pt x="1203" y="1203"/>
                  </a:lnTo>
                  <a:lnTo>
                    <a:pt x="1249" y="1152"/>
                  </a:lnTo>
                  <a:lnTo>
                    <a:pt x="1289" y="1099"/>
                  </a:lnTo>
                  <a:lnTo>
                    <a:pt x="1325" y="1040"/>
                  </a:lnTo>
                  <a:lnTo>
                    <a:pt x="1354" y="978"/>
                  </a:lnTo>
                  <a:lnTo>
                    <a:pt x="1378" y="913"/>
                  </a:lnTo>
                  <a:lnTo>
                    <a:pt x="1396" y="847"/>
                  </a:lnTo>
                  <a:lnTo>
                    <a:pt x="1406" y="776"/>
                  </a:lnTo>
                  <a:lnTo>
                    <a:pt x="1410" y="704"/>
                  </a:lnTo>
                  <a:lnTo>
                    <a:pt x="1406" y="632"/>
                  </a:lnTo>
                  <a:lnTo>
                    <a:pt x="1396" y="563"/>
                  </a:lnTo>
                  <a:lnTo>
                    <a:pt x="1378" y="495"/>
                  </a:lnTo>
                  <a:lnTo>
                    <a:pt x="1354" y="431"/>
                  </a:lnTo>
                  <a:lnTo>
                    <a:pt x="1325" y="369"/>
                  </a:lnTo>
                  <a:lnTo>
                    <a:pt x="1289" y="311"/>
                  </a:lnTo>
                  <a:lnTo>
                    <a:pt x="1249" y="256"/>
                  </a:lnTo>
                  <a:lnTo>
                    <a:pt x="1203" y="207"/>
                  </a:lnTo>
                  <a:lnTo>
                    <a:pt x="1152" y="161"/>
                  </a:lnTo>
                  <a:lnTo>
                    <a:pt x="1099" y="121"/>
                  </a:lnTo>
                  <a:lnTo>
                    <a:pt x="1040" y="85"/>
                  </a:lnTo>
                  <a:lnTo>
                    <a:pt x="978" y="56"/>
                  </a:lnTo>
                  <a:lnTo>
                    <a:pt x="913" y="32"/>
                  </a:lnTo>
                  <a:lnTo>
                    <a:pt x="847" y="14"/>
                  </a:lnTo>
                  <a:lnTo>
                    <a:pt x="776" y="4"/>
                  </a:lnTo>
                  <a:lnTo>
                    <a:pt x="704" y="0"/>
                  </a:lnTo>
                  <a:lnTo>
                    <a:pt x="632" y="4"/>
                  </a:lnTo>
                  <a:lnTo>
                    <a:pt x="563" y="14"/>
                  </a:lnTo>
                  <a:lnTo>
                    <a:pt x="495" y="32"/>
                  </a:lnTo>
                  <a:lnTo>
                    <a:pt x="431" y="56"/>
                  </a:lnTo>
                  <a:lnTo>
                    <a:pt x="369" y="85"/>
                  </a:lnTo>
                  <a:lnTo>
                    <a:pt x="311" y="121"/>
                  </a:lnTo>
                  <a:lnTo>
                    <a:pt x="256" y="161"/>
                  </a:lnTo>
                  <a:lnTo>
                    <a:pt x="207" y="207"/>
                  </a:lnTo>
                  <a:lnTo>
                    <a:pt x="161" y="256"/>
                  </a:lnTo>
                  <a:lnTo>
                    <a:pt x="121" y="311"/>
                  </a:lnTo>
                  <a:lnTo>
                    <a:pt x="85" y="369"/>
                  </a:lnTo>
                  <a:lnTo>
                    <a:pt x="56" y="431"/>
                  </a:lnTo>
                  <a:lnTo>
                    <a:pt x="32" y="495"/>
                  </a:lnTo>
                  <a:lnTo>
                    <a:pt x="14" y="563"/>
                  </a:lnTo>
                  <a:lnTo>
                    <a:pt x="4" y="632"/>
                  </a:lnTo>
                  <a:lnTo>
                    <a:pt x="0" y="704"/>
                  </a:lnTo>
                  <a:lnTo>
                    <a:pt x="4" y="776"/>
                  </a:lnTo>
                  <a:lnTo>
                    <a:pt x="14" y="847"/>
                  </a:lnTo>
                  <a:lnTo>
                    <a:pt x="32" y="913"/>
                  </a:lnTo>
                  <a:lnTo>
                    <a:pt x="56" y="978"/>
                  </a:lnTo>
                  <a:lnTo>
                    <a:pt x="85" y="1040"/>
                  </a:lnTo>
                  <a:lnTo>
                    <a:pt x="121" y="1099"/>
                  </a:lnTo>
                  <a:lnTo>
                    <a:pt x="161" y="1152"/>
                  </a:lnTo>
                  <a:lnTo>
                    <a:pt x="207" y="1203"/>
                  </a:lnTo>
                  <a:lnTo>
                    <a:pt x="256" y="1249"/>
                  </a:lnTo>
                  <a:lnTo>
                    <a:pt x="311" y="1289"/>
                  </a:lnTo>
                  <a:lnTo>
                    <a:pt x="369" y="1325"/>
                  </a:lnTo>
                  <a:lnTo>
                    <a:pt x="431" y="1354"/>
                  </a:lnTo>
                  <a:lnTo>
                    <a:pt x="495" y="1378"/>
                  </a:lnTo>
                  <a:lnTo>
                    <a:pt x="563" y="1396"/>
                  </a:lnTo>
                  <a:lnTo>
                    <a:pt x="632" y="1406"/>
                  </a:lnTo>
                  <a:lnTo>
                    <a:pt x="704" y="141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8" name="Freeform 10"/>
            <p:cNvSpPr>
              <a:spLocks/>
            </p:cNvSpPr>
            <p:nvPr/>
          </p:nvSpPr>
          <p:spPr bwMode="auto">
            <a:xfrm>
              <a:off x="13440" y="9092"/>
              <a:ext cx="1282" cy="1280"/>
            </a:xfrm>
            <a:custGeom>
              <a:avLst/>
              <a:gdLst>
                <a:gd name="T0" fmla="*/ 3 w 1282"/>
                <a:gd name="T1" fmla="*/ 574 h 1280"/>
                <a:gd name="T2" fmla="*/ 29 w 1282"/>
                <a:gd name="T3" fmla="*/ 449 h 1280"/>
                <a:gd name="T4" fmla="*/ 78 w 1282"/>
                <a:gd name="T5" fmla="*/ 334 h 1280"/>
                <a:gd name="T6" fmla="*/ 147 w 1282"/>
                <a:gd name="T7" fmla="*/ 233 h 1280"/>
                <a:gd name="T8" fmla="*/ 234 w 1282"/>
                <a:gd name="T9" fmla="*/ 145 h 1280"/>
                <a:gd name="T10" fmla="*/ 336 w 1282"/>
                <a:gd name="T11" fmla="*/ 78 h 1280"/>
                <a:gd name="T12" fmla="*/ 451 w 1282"/>
                <a:gd name="T13" fmla="*/ 29 h 1280"/>
                <a:gd name="T14" fmla="*/ 576 w 1282"/>
                <a:gd name="T15" fmla="*/ 3 h 1280"/>
                <a:gd name="T16" fmla="*/ 706 w 1282"/>
                <a:gd name="T17" fmla="*/ 3 h 1280"/>
                <a:gd name="T18" fmla="*/ 831 w 1282"/>
                <a:gd name="T19" fmla="*/ 29 h 1280"/>
                <a:gd name="T20" fmla="*/ 947 w 1282"/>
                <a:gd name="T21" fmla="*/ 78 h 1280"/>
                <a:gd name="T22" fmla="*/ 1049 w 1282"/>
                <a:gd name="T23" fmla="*/ 145 h 1280"/>
                <a:gd name="T24" fmla="*/ 1135 w 1282"/>
                <a:gd name="T25" fmla="*/ 233 h 1280"/>
                <a:gd name="T26" fmla="*/ 1204 w 1282"/>
                <a:gd name="T27" fmla="*/ 334 h 1280"/>
                <a:gd name="T28" fmla="*/ 1253 w 1282"/>
                <a:gd name="T29" fmla="*/ 449 h 1280"/>
                <a:gd name="T30" fmla="*/ 1279 w 1282"/>
                <a:gd name="T31" fmla="*/ 574 h 1280"/>
                <a:gd name="T32" fmla="*/ 1279 w 1282"/>
                <a:gd name="T33" fmla="*/ 704 h 1280"/>
                <a:gd name="T34" fmla="*/ 1253 w 1282"/>
                <a:gd name="T35" fmla="*/ 829 h 1280"/>
                <a:gd name="T36" fmla="*/ 1204 w 1282"/>
                <a:gd name="T37" fmla="*/ 945 h 1280"/>
                <a:gd name="T38" fmla="*/ 1135 w 1282"/>
                <a:gd name="T39" fmla="*/ 1047 h 1280"/>
                <a:gd name="T40" fmla="*/ 1049 w 1282"/>
                <a:gd name="T41" fmla="*/ 1133 h 1280"/>
                <a:gd name="T42" fmla="*/ 947 w 1282"/>
                <a:gd name="T43" fmla="*/ 1202 h 1280"/>
                <a:gd name="T44" fmla="*/ 831 w 1282"/>
                <a:gd name="T45" fmla="*/ 1251 h 1280"/>
                <a:gd name="T46" fmla="*/ 706 w 1282"/>
                <a:gd name="T47" fmla="*/ 1277 h 1280"/>
                <a:gd name="T48" fmla="*/ 576 w 1282"/>
                <a:gd name="T49" fmla="*/ 1277 h 1280"/>
                <a:gd name="T50" fmla="*/ 451 w 1282"/>
                <a:gd name="T51" fmla="*/ 1251 h 1280"/>
                <a:gd name="T52" fmla="*/ 336 w 1282"/>
                <a:gd name="T53" fmla="*/ 1202 h 1280"/>
                <a:gd name="T54" fmla="*/ 234 w 1282"/>
                <a:gd name="T55" fmla="*/ 1133 h 1280"/>
                <a:gd name="T56" fmla="*/ 147 w 1282"/>
                <a:gd name="T57" fmla="*/ 1047 h 1280"/>
                <a:gd name="T58" fmla="*/ 78 w 1282"/>
                <a:gd name="T59" fmla="*/ 945 h 1280"/>
                <a:gd name="T60" fmla="*/ 29 w 1282"/>
                <a:gd name="T61" fmla="*/ 829 h 1280"/>
                <a:gd name="T62" fmla="*/ 3 w 1282"/>
                <a:gd name="T63" fmla="*/ 704 h 12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2"/>
                <a:gd name="T97" fmla="*/ 0 h 1280"/>
                <a:gd name="T98" fmla="*/ 1282 w 1282"/>
                <a:gd name="T99" fmla="*/ 1280 h 12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2" h="1280">
                  <a:moveTo>
                    <a:pt x="0" y="639"/>
                  </a:moveTo>
                  <a:lnTo>
                    <a:pt x="3" y="574"/>
                  </a:lnTo>
                  <a:lnTo>
                    <a:pt x="13" y="511"/>
                  </a:lnTo>
                  <a:lnTo>
                    <a:pt x="29" y="449"/>
                  </a:lnTo>
                  <a:lnTo>
                    <a:pt x="51" y="390"/>
                  </a:lnTo>
                  <a:lnTo>
                    <a:pt x="78" y="334"/>
                  </a:lnTo>
                  <a:lnTo>
                    <a:pt x="110" y="282"/>
                  </a:lnTo>
                  <a:lnTo>
                    <a:pt x="147" y="233"/>
                  </a:lnTo>
                  <a:lnTo>
                    <a:pt x="189" y="187"/>
                  </a:lnTo>
                  <a:lnTo>
                    <a:pt x="234" y="145"/>
                  </a:lnTo>
                  <a:lnTo>
                    <a:pt x="284" y="109"/>
                  </a:lnTo>
                  <a:lnTo>
                    <a:pt x="336" y="78"/>
                  </a:lnTo>
                  <a:lnTo>
                    <a:pt x="392" y="50"/>
                  </a:lnTo>
                  <a:lnTo>
                    <a:pt x="451" y="29"/>
                  </a:lnTo>
                  <a:lnTo>
                    <a:pt x="513" y="13"/>
                  </a:lnTo>
                  <a:lnTo>
                    <a:pt x="576" y="3"/>
                  </a:lnTo>
                  <a:lnTo>
                    <a:pt x="641" y="0"/>
                  </a:lnTo>
                  <a:lnTo>
                    <a:pt x="706" y="3"/>
                  </a:lnTo>
                  <a:lnTo>
                    <a:pt x="769" y="13"/>
                  </a:lnTo>
                  <a:lnTo>
                    <a:pt x="831" y="29"/>
                  </a:lnTo>
                  <a:lnTo>
                    <a:pt x="890" y="50"/>
                  </a:lnTo>
                  <a:lnTo>
                    <a:pt x="947" y="78"/>
                  </a:lnTo>
                  <a:lnTo>
                    <a:pt x="998" y="109"/>
                  </a:lnTo>
                  <a:lnTo>
                    <a:pt x="1049" y="145"/>
                  </a:lnTo>
                  <a:lnTo>
                    <a:pt x="1094" y="187"/>
                  </a:lnTo>
                  <a:lnTo>
                    <a:pt x="1135" y="233"/>
                  </a:lnTo>
                  <a:lnTo>
                    <a:pt x="1173" y="282"/>
                  </a:lnTo>
                  <a:lnTo>
                    <a:pt x="1204" y="334"/>
                  </a:lnTo>
                  <a:lnTo>
                    <a:pt x="1232" y="390"/>
                  </a:lnTo>
                  <a:lnTo>
                    <a:pt x="1253" y="449"/>
                  </a:lnTo>
                  <a:lnTo>
                    <a:pt x="1269" y="511"/>
                  </a:lnTo>
                  <a:lnTo>
                    <a:pt x="1279" y="574"/>
                  </a:lnTo>
                  <a:lnTo>
                    <a:pt x="1282" y="639"/>
                  </a:lnTo>
                  <a:lnTo>
                    <a:pt x="1279" y="704"/>
                  </a:lnTo>
                  <a:lnTo>
                    <a:pt x="1269" y="767"/>
                  </a:lnTo>
                  <a:lnTo>
                    <a:pt x="1253" y="829"/>
                  </a:lnTo>
                  <a:lnTo>
                    <a:pt x="1232" y="888"/>
                  </a:lnTo>
                  <a:lnTo>
                    <a:pt x="1204" y="945"/>
                  </a:lnTo>
                  <a:lnTo>
                    <a:pt x="1173" y="996"/>
                  </a:lnTo>
                  <a:lnTo>
                    <a:pt x="1135" y="1047"/>
                  </a:lnTo>
                  <a:lnTo>
                    <a:pt x="1094" y="1092"/>
                  </a:lnTo>
                  <a:lnTo>
                    <a:pt x="1049" y="1133"/>
                  </a:lnTo>
                  <a:lnTo>
                    <a:pt x="998" y="1171"/>
                  </a:lnTo>
                  <a:lnTo>
                    <a:pt x="947" y="1202"/>
                  </a:lnTo>
                  <a:lnTo>
                    <a:pt x="890" y="1230"/>
                  </a:lnTo>
                  <a:lnTo>
                    <a:pt x="831" y="1251"/>
                  </a:lnTo>
                  <a:lnTo>
                    <a:pt x="769" y="1267"/>
                  </a:lnTo>
                  <a:lnTo>
                    <a:pt x="706" y="1277"/>
                  </a:lnTo>
                  <a:lnTo>
                    <a:pt x="641" y="1280"/>
                  </a:lnTo>
                  <a:lnTo>
                    <a:pt x="576" y="1277"/>
                  </a:lnTo>
                  <a:lnTo>
                    <a:pt x="513" y="1267"/>
                  </a:lnTo>
                  <a:lnTo>
                    <a:pt x="451" y="1251"/>
                  </a:lnTo>
                  <a:lnTo>
                    <a:pt x="392" y="1230"/>
                  </a:lnTo>
                  <a:lnTo>
                    <a:pt x="336" y="1202"/>
                  </a:lnTo>
                  <a:lnTo>
                    <a:pt x="284" y="1171"/>
                  </a:lnTo>
                  <a:lnTo>
                    <a:pt x="234" y="1133"/>
                  </a:lnTo>
                  <a:lnTo>
                    <a:pt x="189" y="1092"/>
                  </a:lnTo>
                  <a:lnTo>
                    <a:pt x="147" y="1047"/>
                  </a:lnTo>
                  <a:lnTo>
                    <a:pt x="110" y="996"/>
                  </a:lnTo>
                  <a:lnTo>
                    <a:pt x="78" y="945"/>
                  </a:lnTo>
                  <a:lnTo>
                    <a:pt x="51" y="888"/>
                  </a:lnTo>
                  <a:lnTo>
                    <a:pt x="29" y="829"/>
                  </a:lnTo>
                  <a:lnTo>
                    <a:pt x="13" y="767"/>
                  </a:lnTo>
                  <a:lnTo>
                    <a:pt x="3" y="704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9" name="Freeform 11"/>
            <p:cNvSpPr>
              <a:spLocks/>
            </p:cNvSpPr>
            <p:nvPr/>
          </p:nvSpPr>
          <p:spPr bwMode="auto">
            <a:xfrm>
              <a:off x="13492" y="9144"/>
              <a:ext cx="1174" cy="1175"/>
            </a:xfrm>
            <a:custGeom>
              <a:avLst/>
              <a:gdLst>
                <a:gd name="T0" fmla="*/ 647 w 1174"/>
                <a:gd name="T1" fmla="*/ 1172 h 1175"/>
                <a:gd name="T2" fmla="*/ 761 w 1174"/>
                <a:gd name="T3" fmla="*/ 1149 h 1175"/>
                <a:gd name="T4" fmla="*/ 866 w 1174"/>
                <a:gd name="T5" fmla="*/ 1104 h 1175"/>
                <a:gd name="T6" fmla="*/ 959 w 1174"/>
                <a:gd name="T7" fmla="*/ 1041 h 1175"/>
                <a:gd name="T8" fmla="*/ 1040 w 1174"/>
                <a:gd name="T9" fmla="*/ 960 h 1175"/>
                <a:gd name="T10" fmla="*/ 1103 w 1174"/>
                <a:gd name="T11" fmla="*/ 867 h 1175"/>
                <a:gd name="T12" fmla="*/ 1148 w 1174"/>
                <a:gd name="T13" fmla="*/ 762 h 1175"/>
                <a:gd name="T14" fmla="*/ 1171 w 1174"/>
                <a:gd name="T15" fmla="*/ 648 h 1175"/>
                <a:gd name="T16" fmla="*/ 1171 w 1174"/>
                <a:gd name="T17" fmla="*/ 527 h 1175"/>
                <a:gd name="T18" fmla="*/ 1148 w 1174"/>
                <a:gd name="T19" fmla="*/ 413 h 1175"/>
                <a:gd name="T20" fmla="*/ 1103 w 1174"/>
                <a:gd name="T21" fmla="*/ 308 h 1175"/>
                <a:gd name="T22" fmla="*/ 1040 w 1174"/>
                <a:gd name="T23" fmla="*/ 214 h 1175"/>
                <a:gd name="T24" fmla="*/ 959 w 1174"/>
                <a:gd name="T25" fmla="*/ 134 h 1175"/>
                <a:gd name="T26" fmla="*/ 866 w 1174"/>
                <a:gd name="T27" fmla="*/ 70 h 1175"/>
                <a:gd name="T28" fmla="*/ 761 w 1174"/>
                <a:gd name="T29" fmla="*/ 26 h 1175"/>
                <a:gd name="T30" fmla="*/ 647 w 1174"/>
                <a:gd name="T31" fmla="*/ 3 h 1175"/>
                <a:gd name="T32" fmla="*/ 527 w 1174"/>
                <a:gd name="T33" fmla="*/ 3 h 1175"/>
                <a:gd name="T34" fmla="*/ 412 w 1174"/>
                <a:gd name="T35" fmla="*/ 26 h 1175"/>
                <a:gd name="T36" fmla="*/ 307 w 1174"/>
                <a:gd name="T37" fmla="*/ 70 h 1175"/>
                <a:gd name="T38" fmla="*/ 213 w 1174"/>
                <a:gd name="T39" fmla="*/ 134 h 1175"/>
                <a:gd name="T40" fmla="*/ 134 w 1174"/>
                <a:gd name="T41" fmla="*/ 214 h 1175"/>
                <a:gd name="T42" fmla="*/ 71 w 1174"/>
                <a:gd name="T43" fmla="*/ 308 h 1175"/>
                <a:gd name="T44" fmla="*/ 26 w 1174"/>
                <a:gd name="T45" fmla="*/ 413 h 1175"/>
                <a:gd name="T46" fmla="*/ 3 w 1174"/>
                <a:gd name="T47" fmla="*/ 527 h 1175"/>
                <a:gd name="T48" fmla="*/ 3 w 1174"/>
                <a:gd name="T49" fmla="*/ 648 h 1175"/>
                <a:gd name="T50" fmla="*/ 26 w 1174"/>
                <a:gd name="T51" fmla="*/ 762 h 1175"/>
                <a:gd name="T52" fmla="*/ 71 w 1174"/>
                <a:gd name="T53" fmla="*/ 867 h 1175"/>
                <a:gd name="T54" fmla="*/ 134 w 1174"/>
                <a:gd name="T55" fmla="*/ 960 h 1175"/>
                <a:gd name="T56" fmla="*/ 213 w 1174"/>
                <a:gd name="T57" fmla="*/ 1041 h 1175"/>
                <a:gd name="T58" fmla="*/ 307 w 1174"/>
                <a:gd name="T59" fmla="*/ 1104 h 1175"/>
                <a:gd name="T60" fmla="*/ 412 w 1174"/>
                <a:gd name="T61" fmla="*/ 1149 h 1175"/>
                <a:gd name="T62" fmla="*/ 527 w 1174"/>
                <a:gd name="T63" fmla="*/ 1172 h 11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4"/>
                <a:gd name="T97" fmla="*/ 0 h 1175"/>
                <a:gd name="T98" fmla="*/ 1174 w 1174"/>
                <a:gd name="T99" fmla="*/ 1175 h 11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4" h="1175">
                  <a:moveTo>
                    <a:pt x="586" y="1175"/>
                  </a:moveTo>
                  <a:lnTo>
                    <a:pt x="647" y="1172"/>
                  </a:lnTo>
                  <a:lnTo>
                    <a:pt x="704" y="1163"/>
                  </a:lnTo>
                  <a:lnTo>
                    <a:pt x="761" y="1149"/>
                  </a:lnTo>
                  <a:lnTo>
                    <a:pt x="815" y="1129"/>
                  </a:lnTo>
                  <a:lnTo>
                    <a:pt x="866" y="1104"/>
                  </a:lnTo>
                  <a:lnTo>
                    <a:pt x="915" y="1074"/>
                  </a:lnTo>
                  <a:lnTo>
                    <a:pt x="959" y="1041"/>
                  </a:lnTo>
                  <a:lnTo>
                    <a:pt x="1001" y="1002"/>
                  </a:lnTo>
                  <a:lnTo>
                    <a:pt x="1040" y="960"/>
                  </a:lnTo>
                  <a:lnTo>
                    <a:pt x="1073" y="916"/>
                  </a:lnTo>
                  <a:lnTo>
                    <a:pt x="1103" y="867"/>
                  </a:lnTo>
                  <a:lnTo>
                    <a:pt x="1128" y="816"/>
                  </a:lnTo>
                  <a:lnTo>
                    <a:pt x="1148" y="762"/>
                  </a:lnTo>
                  <a:lnTo>
                    <a:pt x="1162" y="705"/>
                  </a:lnTo>
                  <a:lnTo>
                    <a:pt x="1171" y="648"/>
                  </a:lnTo>
                  <a:lnTo>
                    <a:pt x="1174" y="587"/>
                  </a:lnTo>
                  <a:lnTo>
                    <a:pt x="1171" y="527"/>
                  </a:lnTo>
                  <a:lnTo>
                    <a:pt x="1162" y="469"/>
                  </a:lnTo>
                  <a:lnTo>
                    <a:pt x="1148" y="413"/>
                  </a:lnTo>
                  <a:lnTo>
                    <a:pt x="1128" y="358"/>
                  </a:lnTo>
                  <a:lnTo>
                    <a:pt x="1103" y="308"/>
                  </a:lnTo>
                  <a:lnTo>
                    <a:pt x="1073" y="259"/>
                  </a:lnTo>
                  <a:lnTo>
                    <a:pt x="1040" y="214"/>
                  </a:lnTo>
                  <a:lnTo>
                    <a:pt x="1001" y="172"/>
                  </a:lnTo>
                  <a:lnTo>
                    <a:pt x="959" y="134"/>
                  </a:lnTo>
                  <a:lnTo>
                    <a:pt x="915" y="100"/>
                  </a:lnTo>
                  <a:lnTo>
                    <a:pt x="866" y="70"/>
                  </a:lnTo>
                  <a:lnTo>
                    <a:pt x="815" y="46"/>
                  </a:lnTo>
                  <a:lnTo>
                    <a:pt x="761" y="26"/>
                  </a:lnTo>
                  <a:lnTo>
                    <a:pt x="704" y="11"/>
                  </a:lnTo>
                  <a:lnTo>
                    <a:pt x="647" y="3"/>
                  </a:lnTo>
                  <a:lnTo>
                    <a:pt x="586" y="0"/>
                  </a:lnTo>
                  <a:lnTo>
                    <a:pt x="527" y="3"/>
                  </a:lnTo>
                  <a:lnTo>
                    <a:pt x="468" y="11"/>
                  </a:lnTo>
                  <a:lnTo>
                    <a:pt x="412" y="26"/>
                  </a:lnTo>
                  <a:lnTo>
                    <a:pt x="359" y="46"/>
                  </a:lnTo>
                  <a:lnTo>
                    <a:pt x="307" y="70"/>
                  </a:lnTo>
                  <a:lnTo>
                    <a:pt x="259" y="100"/>
                  </a:lnTo>
                  <a:lnTo>
                    <a:pt x="213" y="134"/>
                  </a:lnTo>
                  <a:lnTo>
                    <a:pt x="173" y="172"/>
                  </a:lnTo>
                  <a:lnTo>
                    <a:pt x="134" y="214"/>
                  </a:lnTo>
                  <a:lnTo>
                    <a:pt x="101" y="259"/>
                  </a:lnTo>
                  <a:lnTo>
                    <a:pt x="71" y="308"/>
                  </a:lnTo>
                  <a:lnTo>
                    <a:pt x="46" y="358"/>
                  </a:lnTo>
                  <a:lnTo>
                    <a:pt x="26" y="413"/>
                  </a:lnTo>
                  <a:lnTo>
                    <a:pt x="12" y="469"/>
                  </a:lnTo>
                  <a:lnTo>
                    <a:pt x="3" y="527"/>
                  </a:lnTo>
                  <a:lnTo>
                    <a:pt x="0" y="587"/>
                  </a:lnTo>
                  <a:lnTo>
                    <a:pt x="3" y="648"/>
                  </a:lnTo>
                  <a:lnTo>
                    <a:pt x="12" y="705"/>
                  </a:lnTo>
                  <a:lnTo>
                    <a:pt x="26" y="762"/>
                  </a:lnTo>
                  <a:lnTo>
                    <a:pt x="46" y="816"/>
                  </a:lnTo>
                  <a:lnTo>
                    <a:pt x="71" y="867"/>
                  </a:lnTo>
                  <a:lnTo>
                    <a:pt x="101" y="916"/>
                  </a:lnTo>
                  <a:lnTo>
                    <a:pt x="134" y="960"/>
                  </a:lnTo>
                  <a:lnTo>
                    <a:pt x="173" y="1002"/>
                  </a:lnTo>
                  <a:lnTo>
                    <a:pt x="213" y="1041"/>
                  </a:lnTo>
                  <a:lnTo>
                    <a:pt x="259" y="1074"/>
                  </a:lnTo>
                  <a:lnTo>
                    <a:pt x="307" y="1104"/>
                  </a:lnTo>
                  <a:lnTo>
                    <a:pt x="359" y="1129"/>
                  </a:lnTo>
                  <a:lnTo>
                    <a:pt x="412" y="1149"/>
                  </a:lnTo>
                  <a:lnTo>
                    <a:pt x="468" y="1163"/>
                  </a:lnTo>
                  <a:lnTo>
                    <a:pt x="527" y="1172"/>
                  </a:lnTo>
                  <a:lnTo>
                    <a:pt x="586" y="117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0" name="Freeform 12"/>
            <p:cNvSpPr>
              <a:spLocks/>
            </p:cNvSpPr>
            <p:nvPr/>
          </p:nvSpPr>
          <p:spPr bwMode="auto">
            <a:xfrm>
              <a:off x="13790" y="9593"/>
              <a:ext cx="754" cy="675"/>
            </a:xfrm>
            <a:custGeom>
              <a:avLst/>
              <a:gdLst>
                <a:gd name="T0" fmla="*/ 716 w 754"/>
                <a:gd name="T1" fmla="*/ 82 h 675"/>
                <a:gd name="T2" fmla="*/ 719 w 754"/>
                <a:gd name="T3" fmla="*/ 164 h 675"/>
                <a:gd name="T4" fmla="*/ 693 w 754"/>
                <a:gd name="T5" fmla="*/ 264 h 675"/>
                <a:gd name="T6" fmla="*/ 643 w 754"/>
                <a:gd name="T7" fmla="*/ 350 h 675"/>
                <a:gd name="T8" fmla="*/ 569 w 754"/>
                <a:gd name="T9" fmla="*/ 419 h 675"/>
                <a:gd name="T10" fmla="*/ 479 w 754"/>
                <a:gd name="T11" fmla="*/ 468 h 675"/>
                <a:gd name="T12" fmla="*/ 375 w 754"/>
                <a:gd name="T13" fmla="*/ 490 h 675"/>
                <a:gd name="T14" fmla="*/ 432 w 754"/>
                <a:gd name="T15" fmla="*/ 464 h 675"/>
                <a:gd name="T16" fmla="*/ 513 w 754"/>
                <a:gd name="T17" fmla="*/ 432 h 675"/>
                <a:gd name="T18" fmla="*/ 582 w 754"/>
                <a:gd name="T19" fmla="*/ 382 h 675"/>
                <a:gd name="T20" fmla="*/ 637 w 754"/>
                <a:gd name="T21" fmla="*/ 315 h 675"/>
                <a:gd name="T22" fmla="*/ 674 w 754"/>
                <a:gd name="T23" fmla="*/ 235 h 675"/>
                <a:gd name="T24" fmla="*/ 690 w 754"/>
                <a:gd name="T25" fmla="*/ 140 h 675"/>
                <a:gd name="T26" fmla="*/ 679 w 754"/>
                <a:gd name="T27" fmla="*/ 36 h 675"/>
                <a:gd name="T28" fmla="*/ 12 w 754"/>
                <a:gd name="T29" fmla="*/ 39 h 675"/>
                <a:gd name="T30" fmla="*/ 0 w 754"/>
                <a:gd name="T31" fmla="*/ 117 h 675"/>
                <a:gd name="T32" fmla="*/ 12 w 754"/>
                <a:gd name="T33" fmla="*/ 219 h 675"/>
                <a:gd name="T34" fmla="*/ 52 w 754"/>
                <a:gd name="T35" fmla="*/ 311 h 675"/>
                <a:gd name="T36" fmla="*/ 116 w 754"/>
                <a:gd name="T37" fmla="*/ 387 h 675"/>
                <a:gd name="T38" fmla="*/ 198 w 754"/>
                <a:gd name="T39" fmla="*/ 444 h 675"/>
                <a:gd name="T40" fmla="*/ 297 w 754"/>
                <a:gd name="T41" fmla="*/ 472 h 675"/>
                <a:gd name="T42" fmla="*/ 326 w 754"/>
                <a:gd name="T43" fmla="*/ 475 h 675"/>
                <a:gd name="T44" fmla="*/ 309 w 754"/>
                <a:gd name="T45" fmla="*/ 491 h 675"/>
                <a:gd name="T46" fmla="*/ 234 w 754"/>
                <a:gd name="T47" fmla="*/ 478 h 675"/>
                <a:gd name="T48" fmla="*/ 160 w 754"/>
                <a:gd name="T49" fmla="*/ 448 h 675"/>
                <a:gd name="T50" fmla="*/ 146 w 754"/>
                <a:gd name="T51" fmla="*/ 477 h 675"/>
                <a:gd name="T52" fmla="*/ 225 w 754"/>
                <a:gd name="T53" fmla="*/ 508 h 675"/>
                <a:gd name="T54" fmla="*/ 307 w 754"/>
                <a:gd name="T55" fmla="*/ 524 h 675"/>
                <a:gd name="T56" fmla="*/ 311 w 754"/>
                <a:gd name="T57" fmla="*/ 542 h 675"/>
                <a:gd name="T58" fmla="*/ 252 w 754"/>
                <a:gd name="T59" fmla="*/ 567 h 675"/>
                <a:gd name="T60" fmla="*/ 212 w 754"/>
                <a:gd name="T61" fmla="*/ 614 h 675"/>
                <a:gd name="T62" fmla="*/ 234 w 754"/>
                <a:gd name="T63" fmla="*/ 650 h 675"/>
                <a:gd name="T64" fmla="*/ 288 w 754"/>
                <a:gd name="T65" fmla="*/ 668 h 675"/>
                <a:gd name="T66" fmla="*/ 352 w 754"/>
                <a:gd name="T67" fmla="*/ 675 h 675"/>
                <a:gd name="T68" fmla="*/ 415 w 754"/>
                <a:gd name="T69" fmla="*/ 668 h 675"/>
                <a:gd name="T70" fmla="*/ 471 w 754"/>
                <a:gd name="T71" fmla="*/ 650 h 675"/>
                <a:gd name="T72" fmla="*/ 493 w 754"/>
                <a:gd name="T73" fmla="*/ 614 h 675"/>
                <a:gd name="T74" fmla="*/ 454 w 754"/>
                <a:gd name="T75" fmla="*/ 569 h 675"/>
                <a:gd name="T76" fmla="*/ 396 w 754"/>
                <a:gd name="T77" fmla="*/ 542 h 675"/>
                <a:gd name="T78" fmla="*/ 414 w 754"/>
                <a:gd name="T79" fmla="*/ 519 h 675"/>
                <a:gd name="T80" fmla="*/ 523 w 754"/>
                <a:gd name="T81" fmla="*/ 484 h 675"/>
                <a:gd name="T82" fmla="*/ 617 w 754"/>
                <a:gd name="T83" fmla="*/ 423 h 675"/>
                <a:gd name="T84" fmla="*/ 690 w 754"/>
                <a:gd name="T85" fmla="*/ 341 h 675"/>
                <a:gd name="T86" fmla="*/ 736 w 754"/>
                <a:gd name="T87" fmla="*/ 242 h 675"/>
                <a:gd name="T88" fmla="*/ 754 w 754"/>
                <a:gd name="T89" fmla="*/ 130 h 675"/>
                <a:gd name="T90" fmla="*/ 746 w 754"/>
                <a:gd name="T91" fmla="*/ 61 h 6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4"/>
                <a:gd name="T139" fmla="*/ 0 h 675"/>
                <a:gd name="T140" fmla="*/ 754 w 754"/>
                <a:gd name="T141" fmla="*/ 675 h 67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4" h="675">
                  <a:moveTo>
                    <a:pt x="706" y="37"/>
                  </a:moveTo>
                  <a:lnTo>
                    <a:pt x="712" y="59"/>
                  </a:lnTo>
                  <a:lnTo>
                    <a:pt x="716" y="82"/>
                  </a:lnTo>
                  <a:lnTo>
                    <a:pt x="719" y="107"/>
                  </a:lnTo>
                  <a:lnTo>
                    <a:pt x="720" y="130"/>
                  </a:lnTo>
                  <a:lnTo>
                    <a:pt x="719" y="164"/>
                  </a:lnTo>
                  <a:lnTo>
                    <a:pt x="713" y="199"/>
                  </a:lnTo>
                  <a:lnTo>
                    <a:pt x="705" y="232"/>
                  </a:lnTo>
                  <a:lnTo>
                    <a:pt x="693" y="264"/>
                  </a:lnTo>
                  <a:lnTo>
                    <a:pt x="679" y="294"/>
                  </a:lnTo>
                  <a:lnTo>
                    <a:pt x="661" y="323"/>
                  </a:lnTo>
                  <a:lnTo>
                    <a:pt x="643" y="350"/>
                  </a:lnTo>
                  <a:lnTo>
                    <a:pt x="620" y="376"/>
                  </a:lnTo>
                  <a:lnTo>
                    <a:pt x="595" y="399"/>
                  </a:lnTo>
                  <a:lnTo>
                    <a:pt x="569" y="419"/>
                  </a:lnTo>
                  <a:lnTo>
                    <a:pt x="540" y="438"/>
                  </a:lnTo>
                  <a:lnTo>
                    <a:pt x="510" y="454"/>
                  </a:lnTo>
                  <a:lnTo>
                    <a:pt x="479" y="468"/>
                  </a:lnTo>
                  <a:lnTo>
                    <a:pt x="445" y="478"/>
                  </a:lnTo>
                  <a:lnTo>
                    <a:pt x="411" y="485"/>
                  </a:lnTo>
                  <a:lnTo>
                    <a:pt x="375" y="490"/>
                  </a:lnTo>
                  <a:lnTo>
                    <a:pt x="375" y="474"/>
                  </a:lnTo>
                  <a:lnTo>
                    <a:pt x="404" y="470"/>
                  </a:lnTo>
                  <a:lnTo>
                    <a:pt x="432" y="464"/>
                  </a:lnTo>
                  <a:lnTo>
                    <a:pt x="460" y="455"/>
                  </a:lnTo>
                  <a:lnTo>
                    <a:pt x="487" y="445"/>
                  </a:lnTo>
                  <a:lnTo>
                    <a:pt x="513" y="432"/>
                  </a:lnTo>
                  <a:lnTo>
                    <a:pt x="538" y="418"/>
                  </a:lnTo>
                  <a:lnTo>
                    <a:pt x="561" y="400"/>
                  </a:lnTo>
                  <a:lnTo>
                    <a:pt x="582" y="382"/>
                  </a:lnTo>
                  <a:lnTo>
                    <a:pt x="602" y="362"/>
                  </a:lnTo>
                  <a:lnTo>
                    <a:pt x="620" y="338"/>
                  </a:lnTo>
                  <a:lnTo>
                    <a:pt x="637" y="315"/>
                  </a:lnTo>
                  <a:lnTo>
                    <a:pt x="651" y="290"/>
                  </a:lnTo>
                  <a:lnTo>
                    <a:pt x="664" y="264"/>
                  </a:lnTo>
                  <a:lnTo>
                    <a:pt x="674" y="235"/>
                  </a:lnTo>
                  <a:lnTo>
                    <a:pt x="682" y="206"/>
                  </a:lnTo>
                  <a:lnTo>
                    <a:pt x="687" y="176"/>
                  </a:lnTo>
                  <a:lnTo>
                    <a:pt x="690" y="140"/>
                  </a:lnTo>
                  <a:lnTo>
                    <a:pt x="690" y="104"/>
                  </a:lnTo>
                  <a:lnTo>
                    <a:pt x="686" y="69"/>
                  </a:lnTo>
                  <a:lnTo>
                    <a:pt x="679" y="36"/>
                  </a:lnTo>
                  <a:lnTo>
                    <a:pt x="25" y="0"/>
                  </a:lnTo>
                  <a:lnTo>
                    <a:pt x="18" y="20"/>
                  </a:lnTo>
                  <a:lnTo>
                    <a:pt x="12" y="39"/>
                  </a:lnTo>
                  <a:lnTo>
                    <a:pt x="6" y="61"/>
                  </a:lnTo>
                  <a:lnTo>
                    <a:pt x="3" y="82"/>
                  </a:lnTo>
                  <a:lnTo>
                    <a:pt x="0" y="117"/>
                  </a:lnTo>
                  <a:lnTo>
                    <a:pt x="0" y="153"/>
                  </a:lnTo>
                  <a:lnTo>
                    <a:pt x="5" y="186"/>
                  </a:lnTo>
                  <a:lnTo>
                    <a:pt x="12" y="219"/>
                  </a:lnTo>
                  <a:lnTo>
                    <a:pt x="22" y="251"/>
                  </a:lnTo>
                  <a:lnTo>
                    <a:pt x="35" y="282"/>
                  </a:lnTo>
                  <a:lnTo>
                    <a:pt x="52" y="311"/>
                  </a:lnTo>
                  <a:lnTo>
                    <a:pt x="71" y="338"/>
                  </a:lnTo>
                  <a:lnTo>
                    <a:pt x="91" y="364"/>
                  </a:lnTo>
                  <a:lnTo>
                    <a:pt x="116" y="387"/>
                  </a:lnTo>
                  <a:lnTo>
                    <a:pt x="140" y="409"/>
                  </a:lnTo>
                  <a:lnTo>
                    <a:pt x="169" y="426"/>
                  </a:lnTo>
                  <a:lnTo>
                    <a:pt x="198" y="444"/>
                  </a:lnTo>
                  <a:lnTo>
                    <a:pt x="229" y="457"/>
                  </a:lnTo>
                  <a:lnTo>
                    <a:pt x="262" y="465"/>
                  </a:lnTo>
                  <a:lnTo>
                    <a:pt x="297" y="472"/>
                  </a:lnTo>
                  <a:lnTo>
                    <a:pt x="307" y="474"/>
                  </a:lnTo>
                  <a:lnTo>
                    <a:pt x="316" y="474"/>
                  </a:lnTo>
                  <a:lnTo>
                    <a:pt x="326" y="475"/>
                  </a:lnTo>
                  <a:lnTo>
                    <a:pt x="334" y="475"/>
                  </a:lnTo>
                  <a:lnTo>
                    <a:pt x="334" y="493"/>
                  </a:lnTo>
                  <a:lnTo>
                    <a:pt x="309" y="491"/>
                  </a:lnTo>
                  <a:lnTo>
                    <a:pt x="284" y="488"/>
                  </a:lnTo>
                  <a:lnTo>
                    <a:pt x="258" y="484"/>
                  </a:lnTo>
                  <a:lnTo>
                    <a:pt x="234" y="478"/>
                  </a:lnTo>
                  <a:lnTo>
                    <a:pt x="208" y="470"/>
                  </a:lnTo>
                  <a:lnTo>
                    <a:pt x="185" y="459"/>
                  </a:lnTo>
                  <a:lnTo>
                    <a:pt x="160" y="448"/>
                  </a:lnTo>
                  <a:lnTo>
                    <a:pt x="137" y="435"/>
                  </a:lnTo>
                  <a:lnTo>
                    <a:pt x="120" y="462"/>
                  </a:lnTo>
                  <a:lnTo>
                    <a:pt x="146" y="477"/>
                  </a:lnTo>
                  <a:lnTo>
                    <a:pt x="172" y="490"/>
                  </a:lnTo>
                  <a:lnTo>
                    <a:pt x="198" y="500"/>
                  </a:lnTo>
                  <a:lnTo>
                    <a:pt x="225" y="508"/>
                  </a:lnTo>
                  <a:lnTo>
                    <a:pt x="252" y="516"/>
                  </a:lnTo>
                  <a:lnTo>
                    <a:pt x="280" y="521"/>
                  </a:lnTo>
                  <a:lnTo>
                    <a:pt x="307" y="524"/>
                  </a:lnTo>
                  <a:lnTo>
                    <a:pt x="334" y="526"/>
                  </a:lnTo>
                  <a:lnTo>
                    <a:pt x="334" y="537"/>
                  </a:lnTo>
                  <a:lnTo>
                    <a:pt x="311" y="542"/>
                  </a:lnTo>
                  <a:lnTo>
                    <a:pt x="290" y="547"/>
                  </a:lnTo>
                  <a:lnTo>
                    <a:pt x="270" y="556"/>
                  </a:lnTo>
                  <a:lnTo>
                    <a:pt x="252" y="567"/>
                  </a:lnTo>
                  <a:lnTo>
                    <a:pt x="237" y="582"/>
                  </a:lnTo>
                  <a:lnTo>
                    <a:pt x="222" y="596"/>
                  </a:lnTo>
                  <a:lnTo>
                    <a:pt x="212" y="614"/>
                  </a:lnTo>
                  <a:lnTo>
                    <a:pt x="203" y="631"/>
                  </a:lnTo>
                  <a:lnTo>
                    <a:pt x="218" y="641"/>
                  </a:lnTo>
                  <a:lnTo>
                    <a:pt x="234" y="650"/>
                  </a:lnTo>
                  <a:lnTo>
                    <a:pt x="251" y="657"/>
                  </a:lnTo>
                  <a:lnTo>
                    <a:pt x="270" y="664"/>
                  </a:lnTo>
                  <a:lnTo>
                    <a:pt x="288" y="668"/>
                  </a:lnTo>
                  <a:lnTo>
                    <a:pt x="309" y="673"/>
                  </a:lnTo>
                  <a:lnTo>
                    <a:pt x="330" y="674"/>
                  </a:lnTo>
                  <a:lnTo>
                    <a:pt x="352" y="675"/>
                  </a:lnTo>
                  <a:lnTo>
                    <a:pt x="373" y="674"/>
                  </a:lnTo>
                  <a:lnTo>
                    <a:pt x="395" y="673"/>
                  </a:lnTo>
                  <a:lnTo>
                    <a:pt x="415" y="668"/>
                  </a:lnTo>
                  <a:lnTo>
                    <a:pt x="435" y="664"/>
                  </a:lnTo>
                  <a:lnTo>
                    <a:pt x="453" y="657"/>
                  </a:lnTo>
                  <a:lnTo>
                    <a:pt x="471" y="650"/>
                  </a:lnTo>
                  <a:lnTo>
                    <a:pt x="487" y="641"/>
                  </a:lnTo>
                  <a:lnTo>
                    <a:pt x="502" y="632"/>
                  </a:lnTo>
                  <a:lnTo>
                    <a:pt x="493" y="614"/>
                  </a:lnTo>
                  <a:lnTo>
                    <a:pt x="483" y="598"/>
                  </a:lnTo>
                  <a:lnTo>
                    <a:pt x="470" y="582"/>
                  </a:lnTo>
                  <a:lnTo>
                    <a:pt x="454" y="569"/>
                  </a:lnTo>
                  <a:lnTo>
                    <a:pt x="437" y="557"/>
                  </a:lnTo>
                  <a:lnTo>
                    <a:pt x="418" y="547"/>
                  </a:lnTo>
                  <a:lnTo>
                    <a:pt x="396" y="542"/>
                  </a:lnTo>
                  <a:lnTo>
                    <a:pt x="375" y="537"/>
                  </a:lnTo>
                  <a:lnTo>
                    <a:pt x="375" y="523"/>
                  </a:lnTo>
                  <a:lnTo>
                    <a:pt x="414" y="519"/>
                  </a:lnTo>
                  <a:lnTo>
                    <a:pt x="453" y="510"/>
                  </a:lnTo>
                  <a:lnTo>
                    <a:pt x="489" y="498"/>
                  </a:lnTo>
                  <a:lnTo>
                    <a:pt x="523" y="484"/>
                  </a:lnTo>
                  <a:lnTo>
                    <a:pt x="556" y="467"/>
                  </a:lnTo>
                  <a:lnTo>
                    <a:pt x="588" y="446"/>
                  </a:lnTo>
                  <a:lnTo>
                    <a:pt x="617" y="423"/>
                  </a:lnTo>
                  <a:lnTo>
                    <a:pt x="644" y="399"/>
                  </a:lnTo>
                  <a:lnTo>
                    <a:pt x="669" y="372"/>
                  </a:lnTo>
                  <a:lnTo>
                    <a:pt x="690" y="341"/>
                  </a:lnTo>
                  <a:lnTo>
                    <a:pt x="709" y="310"/>
                  </a:lnTo>
                  <a:lnTo>
                    <a:pt x="725" y="277"/>
                  </a:lnTo>
                  <a:lnTo>
                    <a:pt x="736" y="242"/>
                  </a:lnTo>
                  <a:lnTo>
                    <a:pt x="746" y="206"/>
                  </a:lnTo>
                  <a:lnTo>
                    <a:pt x="752" y="169"/>
                  </a:lnTo>
                  <a:lnTo>
                    <a:pt x="754" y="130"/>
                  </a:lnTo>
                  <a:lnTo>
                    <a:pt x="752" y="107"/>
                  </a:lnTo>
                  <a:lnTo>
                    <a:pt x="751" y="84"/>
                  </a:lnTo>
                  <a:lnTo>
                    <a:pt x="746" y="61"/>
                  </a:lnTo>
                  <a:lnTo>
                    <a:pt x="742" y="39"/>
                  </a:lnTo>
                  <a:lnTo>
                    <a:pt x="706" y="37"/>
                  </a:lnTo>
                  <a:close/>
                </a:path>
              </a:pathLst>
            </a:custGeom>
            <a:solidFill>
              <a:srgbClr val="CC02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1" name="Freeform 13"/>
            <p:cNvSpPr>
              <a:spLocks/>
            </p:cNvSpPr>
            <p:nvPr/>
          </p:nvSpPr>
          <p:spPr bwMode="auto">
            <a:xfrm>
              <a:off x="13815" y="9252"/>
              <a:ext cx="717" cy="380"/>
            </a:xfrm>
            <a:custGeom>
              <a:avLst/>
              <a:gdLst>
                <a:gd name="T0" fmla="*/ 363 w 717"/>
                <a:gd name="T1" fmla="*/ 126 h 380"/>
                <a:gd name="T2" fmla="*/ 354 w 717"/>
                <a:gd name="T3" fmla="*/ 126 h 380"/>
                <a:gd name="T4" fmla="*/ 350 w 717"/>
                <a:gd name="T5" fmla="*/ 105 h 380"/>
                <a:gd name="T6" fmla="*/ 409 w 717"/>
                <a:gd name="T7" fmla="*/ 116 h 380"/>
                <a:gd name="T8" fmla="*/ 464 w 717"/>
                <a:gd name="T9" fmla="*/ 135 h 380"/>
                <a:gd name="T10" fmla="*/ 514 w 717"/>
                <a:gd name="T11" fmla="*/ 161 h 380"/>
                <a:gd name="T12" fmla="*/ 560 w 717"/>
                <a:gd name="T13" fmla="*/ 194 h 380"/>
                <a:gd name="T14" fmla="*/ 600 w 717"/>
                <a:gd name="T15" fmla="*/ 233 h 380"/>
                <a:gd name="T16" fmla="*/ 635 w 717"/>
                <a:gd name="T17" fmla="*/ 278 h 380"/>
                <a:gd name="T18" fmla="*/ 662 w 717"/>
                <a:gd name="T19" fmla="*/ 325 h 380"/>
                <a:gd name="T20" fmla="*/ 681 w 717"/>
                <a:gd name="T21" fmla="*/ 378 h 380"/>
                <a:gd name="T22" fmla="*/ 708 w 717"/>
                <a:gd name="T23" fmla="*/ 350 h 380"/>
                <a:gd name="T24" fmla="*/ 684 w 717"/>
                <a:gd name="T25" fmla="*/ 293 h 380"/>
                <a:gd name="T26" fmla="*/ 651 w 717"/>
                <a:gd name="T27" fmla="*/ 242 h 380"/>
                <a:gd name="T28" fmla="*/ 610 w 717"/>
                <a:gd name="T29" fmla="*/ 196 h 380"/>
                <a:gd name="T30" fmla="*/ 563 w 717"/>
                <a:gd name="T31" fmla="*/ 155 h 380"/>
                <a:gd name="T32" fmla="*/ 510 w 717"/>
                <a:gd name="T33" fmla="*/ 121 h 380"/>
                <a:gd name="T34" fmla="*/ 451 w 717"/>
                <a:gd name="T35" fmla="*/ 96 h 380"/>
                <a:gd name="T36" fmla="*/ 389 w 717"/>
                <a:gd name="T37" fmla="*/ 79 h 380"/>
                <a:gd name="T38" fmla="*/ 361 w 717"/>
                <a:gd name="T39" fmla="*/ 67 h 380"/>
                <a:gd name="T40" fmla="*/ 369 w 717"/>
                <a:gd name="T41" fmla="*/ 52 h 380"/>
                <a:gd name="T42" fmla="*/ 367 w 717"/>
                <a:gd name="T43" fmla="*/ 26 h 380"/>
                <a:gd name="T44" fmla="*/ 345 w 717"/>
                <a:gd name="T45" fmla="*/ 3 h 380"/>
                <a:gd name="T46" fmla="*/ 314 w 717"/>
                <a:gd name="T47" fmla="*/ 3 h 380"/>
                <a:gd name="T48" fmla="*/ 291 w 717"/>
                <a:gd name="T49" fmla="*/ 26 h 380"/>
                <a:gd name="T50" fmla="*/ 289 w 717"/>
                <a:gd name="T51" fmla="*/ 53 h 380"/>
                <a:gd name="T52" fmla="*/ 301 w 717"/>
                <a:gd name="T53" fmla="*/ 72 h 380"/>
                <a:gd name="T54" fmla="*/ 309 w 717"/>
                <a:gd name="T55" fmla="*/ 125 h 380"/>
                <a:gd name="T56" fmla="*/ 259 w 717"/>
                <a:gd name="T57" fmla="*/ 131 h 380"/>
                <a:gd name="T58" fmla="*/ 210 w 717"/>
                <a:gd name="T59" fmla="*/ 142 h 380"/>
                <a:gd name="T60" fmla="*/ 164 w 717"/>
                <a:gd name="T61" fmla="*/ 162 h 380"/>
                <a:gd name="T62" fmla="*/ 122 w 717"/>
                <a:gd name="T63" fmla="*/ 187 h 380"/>
                <a:gd name="T64" fmla="*/ 83 w 717"/>
                <a:gd name="T65" fmla="*/ 219 h 380"/>
                <a:gd name="T66" fmla="*/ 50 w 717"/>
                <a:gd name="T67" fmla="*/ 255 h 380"/>
                <a:gd name="T68" fmla="*/ 21 w 717"/>
                <a:gd name="T69" fmla="*/ 295 h 380"/>
                <a:gd name="T70" fmla="*/ 0 w 717"/>
                <a:gd name="T71" fmla="*/ 341 h 380"/>
                <a:gd name="T72" fmla="*/ 647 w 717"/>
                <a:gd name="T73" fmla="*/ 354 h 380"/>
                <a:gd name="T74" fmla="*/ 625 w 717"/>
                <a:gd name="T75" fmla="*/ 308 h 380"/>
                <a:gd name="T76" fmla="*/ 599 w 717"/>
                <a:gd name="T77" fmla="*/ 266 h 380"/>
                <a:gd name="T78" fmla="*/ 567 w 717"/>
                <a:gd name="T79" fmla="*/ 229 h 380"/>
                <a:gd name="T80" fmla="*/ 530 w 717"/>
                <a:gd name="T81" fmla="*/ 196 h 380"/>
                <a:gd name="T82" fmla="*/ 488 w 717"/>
                <a:gd name="T83" fmla="*/ 168 h 380"/>
                <a:gd name="T84" fmla="*/ 443 w 717"/>
                <a:gd name="T85" fmla="*/ 147 h 380"/>
                <a:gd name="T86" fmla="*/ 393 w 717"/>
                <a:gd name="T87" fmla="*/ 132 h 3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7"/>
                <a:gd name="T133" fmla="*/ 0 h 380"/>
                <a:gd name="T134" fmla="*/ 717 w 717"/>
                <a:gd name="T135" fmla="*/ 380 h 3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7" h="380">
                  <a:moveTo>
                    <a:pt x="367" y="128"/>
                  </a:moveTo>
                  <a:lnTo>
                    <a:pt x="363" y="126"/>
                  </a:lnTo>
                  <a:lnTo>
                    <a:pt x="358" y="126"/>
                  </a:lnTo>
                  <a:lnTo>
                    <a:pt x="354" y="126"/>
                  </a:lnTo>
                  <a:lnTo>
                    <a:pt x="350" y="126"/>
                  </a:lnTo>
                  <a:lnTo>
                    <a:pt x="350" y="105"/>
                  </a:lnTo>
                  <a:lnTo>
                    <a:pt x="380" y="109"/>
                  </a:lnTo>
                  <a:lnTo>
                    <a:pt x="409" y="116"/>
                  </a:lnTo>
                  <a:lnTo>
                    <a:pt x="436" y="125"/>
                  </a:lnTo>
                  <a:lnTo>
                    <a:pt x="464" y="135"/>
                  </a:lnTo>
                  <a:lnTo>
                    <a:pt x="490" y="147"/>
                  </a:lnTo>
                  <a:lnTo>
                    <a:pt x="514" y="161"/>
                  </a:lnTo>
                  <a:lnTo>
                    <a:pt x="538" y="177"/>
                  </a:lnTo>
                  <a:lnTo>
                    <a:pt x="560" y="194"/>
                  </a:lnTo>
                  <a:lnTo>
                    <a:pt x="582" y="213"/>
                  </a:lnTo>
                  <a:lnTo>
                    <a:pt x="600" y="233"/>
                  </a:lnTo>
                  <a:lnTo>
                    <a:pt x="619" y="255"/>
                  </a:lnTo>
                  <a:lnTo>
                    <a:pt x="635" y="278"/>
                  </a:lnTo>
                  <a:lnTo>
                    <a:pt x="649" y="301"/>
                  </a:lnTo>
                  <a:lnTo>
                    <a:pt x="662" y="325"/>
                  </a:lnTo>
                  <a:lnTo>
                    <a:pt x="672" y="351"/>
                  </a:lnTo>
                  <a:lnTo>
                    <a:pt x="681" y="378"/>
                  </a:lnTo>
                  <a:lnTo>
                    <a:pt x="717" y="380"/>
                  </a:lnTo>
                  <a:lnTo>
                    <a:pt x="708" y="350"/>
                  </a:lnTo>
                  <a:lnTo>
                    <a:pt x="697" y="321"/>
                  </a:lnTo>
                  <a:lnTo>
                    <a:pt x="684" y="293"/>
                  </a:lnTo>
                  <a:lnTo>
                    <a:pt x="668" y="268"/>
                  </a:lnTo>
                  <a:lnTo>
                    <a:pt x="651" y="242"/>
                  </a:lnTo>
                  <a:lnTo>
                    <a:pt x="632" y="217"/>
                  </a:lnTo>
                  <a:lnTo>
                    <a:pt x="610" y="196"/>
                  </a:lnTo>
                  <a:lnTo>
                    <a:pt x="587" y="174"/>
                  </a:lnTo>
                  <a:lnTo>
                    <a:pt x="563" y="155"/>
                  </a:lnTo>
                  <a:lnTo>
                    <a:pt x="537" y="137"/>
                  </a:lnTo>
                  <a:lnTo>
                    <a:pt x="510" y="121"/>
                  </a:lnTo>
                  <a:lnTo>
                    <a:pt x="481" y="108"/>
                  </a:lnTo>
                  <a:lnTo>
                    <a:pt x="451" y="96"/>
                  </a:lnTo>
                  <a:lnTo>
                    <a:pt x="420" y="86"/>
                  </a:lnTo>
                  <a:lnTo>
                    <a:pt x="389" y="79"/>
                  </a:lnTo>
                  <a:lnTo>
                    <a:pt x="356" y="73"/>
                  </a:lnTo>
                  <a:lnTo>
                    <a:pt x="361" y="67"/>
                  </a:lnTo>
                  <a:lnTo>
                    <a:pt x="366" y="59"/>
                  </a:lnTo>
                  <a:lnTo>
                    <a:pt x="369" y="52"/>
                  </a:lnTo>
                  <a:lnTo>
                    <a:pt x="370" y="41"/>
                  </a:lnTo>
                  <a:lnTo>
                    <a:pt x="367" y="26"/>
                  </a:lnTo>
                  <a:lnTo>
                    <a:pt x="358" y="11"/>
                  </a:lnTo>
                  <a:lnTo>
                    <a:pt x="345" y="3"/>
                  </a:lnTo>
                  <a:lnTo>
                    <a:pt x="330" y="0"/>
                  </a:lnTo>
                  <a:lnTo>
                    <a:pt x="314" y="3"/>
                  </a:lnTo>
                  <a:lnTo>
                    <a:pt x="301" y="11"/>
                  </a:lnTo>
                  <a:lnTo>
                    <a:pt x="291" y="26"/>
                  </a:lnTo>
                  <a:lnTo>
                    <a:pt x="288" y="41"/>
                  </a:lnTo>
                  <a:lnTo>
                    <a:pt x="289" y="53"/>
                  </a:lnTo>
                  <a:lnTo>
                    <a:pt x="294" y="63"/>
                  </a:lnTo>
                  <a:lnTo>
                    <a:pt x="301" y="72"/>
                  </a:lnTo>
                  <a:lnTo>
                    <a:pt x="309" y="77"/>
                  </a:lnTo>
                  <a:lnTo>
                    <a:pt x="309" y="125"/>
                  </a:lnTo>
                  <a:lnTo>
                    <a:pt x="284" y="126"/>
                  </a:lnTo>
                  <a:lnTo>
                    <a:pt x="259" y="131"/>
                  </a:lnTo>
                  <a:lnTo>
                    <a:pt x="235" y="135"/>
                  </a:lnTo>
                  <a:lnTo>
                    <a:pt x="210" y="142"/>
                  </a:lnTo>
                  <a:lnTo>
                    <a:pt x="187" y="151"/>
                  </a:lnTo>
                  <a:lnTo>
                    <a:pt x="164" y="162"/>
                  </a:lnTo>
                  <a:lnTo>
                    <a:pt x="142" y="174"/>
                  </a:lnTo>
                  <a:lnTo>
                    <a:pt x="122" y="187"/>
                  </a:lnTo>
                  <a:lnTo>
                    <a:pt x="102" y="201"/>
                  </a:lnTo>
                  <a:lnTo>
                    <a:pt x="83" y="219"/>
                  </a:lnTo>
                  <a:lnTo>
                    <a:pt x="66" y="236"/>
                  </a:lnTo>
                  <a:lnTo>
                    <a:pt x="50" y="255"/>
                  </a:lnTo>
                  <a:lnTo>
                    <a:pt x="36" y="275"/>
                  </a:lnTo>
                  <a:lnTo>
                    <a:pt x="21" y="295"/>
                  </a:lnTo>
                  <a:lnTo>
                    <a:pt x="10" y="318"/>
                  </a:lnTo>
                  <a:lnTo>
                    <a:pt x="0" y="341"/>
                  </a:lnTo>
                  <a:lnTo>
                    <a:pt x="654" y="377"/>
                  </a:lnTo>
                  <a:lnTo>
                    <a:pt x="647" y="354"/>
                  </a:lnTo>
                  <a:lnTo>
                    <a:pt x="636" y="331"/>
                  </a:lnTo>
                  <a:lnTo>
                    <a:pt x="625" y="308"/>
                  </a:lnTo>
                  <a:lnTo>
                    <a:pt x="613" y="286"/>
                  </a:lnTo>
                  <a:lnTo>
                    <a:pt x="599" y="266"/>
                  </a:lnTo>
                  <a:lnTo>
                    <a:pt x="583" y="247"/>
                  </a:lnTo>
                  <a:lnTo>
                    <a:pt x="567" y="229"/>
                  </a:lnTo>
                  <a:lnTo>
                    <a:pt x="550" y="211"/>
                  </a:lnTo>
                  <a:lnTo>
                    <a:pt x="530" y="196"/>
                  </a:lnTo>
                  <a:lnTo>
                    <a:pt x="510" y="181"/>
                  </a:lnTo>
                  <a:lnTo>
                    <a:pt x="488" y="168"/>
                  </a:lnTo>
                  <a:lnTo>
                    <a:pt x="466" y="157"/>
                  </a:lnTo>
                  <a:lnTo>
                    <a:pt x="443" y="147"/>
                  </a:lnTo>
                  <a:lnTo>
                    <a:pt x="419" y="139"/>
                  </a:lnTo>
                  <a:lnTo>
                    <a:pt x="393" y="132"/>
                  </a:lnTo>
                  <a:lnTo>
                    <a:pt x="367" y="128"/>
                  </a:lnTo>
                  <a:close/>
                </a:path>
              </a:pathLst>
            </a:custGeom>
            <a:solidFill>
              <a:srgbClr val="CC02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2" name="Freeform 14"/>
            <p:cNvSpPr>
              <a:spLocks/>
            </p:cNvSpPr>
            <p:nvPr/>
          </p:nvSpPr>
          <p:spPr bwMode="auto">
            <a:xfrm>
              <a:off x="13730" y="9345"/>
              <a:ext cx="691" cy="692"/>
            </a:xfrm>
            <a:custGeom>
              <a:avLst/>
              <a:gdLst>
                <a:gd name="T0" fmla="*/ 681 w 691"/>
                <a:gd name="T1" fmla="*/ 427 h 692"/>
                <a:gd name="T2" fmla="*/ 659 w 691"/>
                <a:gd name="T3" fmla="*/ 493 h 692"/>
                <a:gd name="T4" fmla="*/ 625 w 691"/>
                <a:gd name="T5" fmla="*/ 550 h 692"/>
                <a:gd name="T6" fmla="*/ 580 w 691"/>
                <a:gd name="T7" fmla="*/ 599 h 692"/>
                <a:gd name="T8" fmla="*/ 527 w 691"/>
                <a:gd name="T9" fmla="*/ 640 h 692"/>
                <a:gd name="T10" fmla="*/ 468 w 691"/>
                <a:gd name="T11" fmla="*/ 670 h 692"/>
                <a:gd name="T12" fmla="*/ 402 w 691"/>
                <a:gd name="T13" fmla="*/ 687 h 692"/>
                <a:gd name="T14" fmla="*/ 334 w 691"/>
                <a:gd name="T15" fmla="*/ 692 h 692"/>
                <a:gd name="T16" fmla="*/ 263 w 691"/>
                <a:gd name="T17" fmla="*/ 682 h 692"/>
                <a:gd name="T18" fmla="*/ 199 w 691"/>
                <a:gd name="T19" fmla="*/ 660 h 692"/>
                <a:gd name="T20" fmla="*/ 141 w 691"/>
                <a:gd name="T21" fmla="*/ 625 h 692"/>
                <a:gd name="T22" fmla="*/ 91 w 691"/>
                <a:gd name="T23" fmla="*/ 581 h 692"/>
                <a:gd name="T24" fmla="*/ 52 w 691"/>
                <a:gd name="T25" fmla="*/ 527 h 692"/>
                <a:gd name="T26" fmla="*/ 21 w 691"/>
                <a:gd name="T27" fmla="*/ 467 h 692"/>
                <a:gd name="T28" fmla="*/ 4 w 691"/>
                <a:gd name="T29" fmla="*/ 402 h 692"/>
                <a:gd name="T30" fmla="*/ 0 w 691"/>
                <a:gd name="T31" fmla="*/ 333 h 692"/>
                <a:gd name="T32" fmla="*/ 10 w 691"/>
                <a:gd name="T33" fmla="*/ 262 h 692"/>
                <a:gd name="T34" fmla="*/ 32 w 691"/>
                <a:gd name="T35" fmla="*/ 198 h 692"/>
                <a:gd name="T36" fmla="*/ 66 w 691"/>
                <a:gd name="T37" fmla="*/ 140 h 692"/>
                <a:gd name="T38" fmla="*/ 111 w 691"/>
                <a:gd name="T39" fmla="*/ 91 h 692"/>
                <a:gd name="T40" fmla="*/ 164 w 691"/>
                <a:gd name="T41" fmla="*/ 52 h 692"/>
                <a:gd name="T42" fmla="*/ 223 w 691"/>
                <a:gd name="T43" fmla="*/ 22 h 692"/>
                <a:gd name="T44" fmla="*/ 288 w 691"/>
                <a:gd name="T45" fmla="*/ 5 h 692"/>
                <a:gd name="T46" fmla="*/ 357 w 691"/>
                <a:gd name="T47" fmla="*/ 0 h 692"/>
                <a:gd name="T48" fmla="*/ 426 w 691"/>
                <a:gd name="T49" fmla="*/ 10 h 692"/>
                <a:gd name="T50" fmla="*/ 492 w 691"/>
                <a:gd name="T51" fmla="*/ 32 h 692"/>
                <a:gd name="T52" fmla="*/ 550 w 691"/>
                <a:gd name="T53" fmla="*/ 67 h 692"/>
                <a:gd name="T54" fmla="*/ 599 w 691"/>
                <a:gd name="T55" fmla="*/ 111 h 692"/>
                <a:gd name="T56" fmla="*/ 639 w 691"/>
                <a:gd name="T57" fmla="*/ 164 h 692"/>
                <a:gd name="T58" fmla="*/ 670 w 691"/>
                <a:gd name="T59" fmla="*/ 224 h 692"/>
                <a:gd name="T60" fmla="*/ 687 w 691"/>
                <a:gd name="T61" fmla="*/ 288 h 692"/>
                <a:gd name="T62" fmla="*/ 691 w 691"/>
                <a:gd name="T63" fmla="*/ 357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88" y="392"/>
                  </a:moveTo>
                  <a:lnTo>
                    <a:pt x="681" y="427"/>
                  </a:lnTo>
                  <a:lnTo>
                    <a:pt x="672" y="460"/>
                  </a:lnTo>
                  <a:lnTo>
                    <a:pt x="659" y="493"/>
                  </a:lnTo>
                  <a:lnTo>
                    <a:pt x="644" y="522"/>
                  </a:lnTo>
                  <a:lnTo>
                    <a:pt x="625" y="550"/>
                  </a:lnTo>
                  <a:lnTo>
                    <a:pt x="603" y="576"/>
                  </a:lnTo>
                  <a:lnTo>
                    <a:pt x="580" y="599"/>
                  </a:lnTo>
                  <a:lnTo>
                    <a:pt x="554" y="621"/>
                  </a:lnTo>
                  <a:lnTo>
                    <a:pt x="527" y="640"/>
                  </a:lnTo>
                  <a:lnTo>
                    <a:pt x="498" y="657"/>
                  </a:lnTo>
                  <a:lnTo>
                    <a:pt x="468" y="670"/>
                  </a:lnTo>
                  <a:lnTo>
                    <a:pt x="436" y="680"/>
                  </a:lnTo>
                  <a:lnTo>
                    <a:pt x="402" y="687"/>
                  </a:lnTo>
                  <a:lnTo>
                    <a:pt x="369" y="692"/>
                  </a:lnTo>
                  <a:lnTo>
                    <a:pt x="334" y="692"/>
                  </a:lnTo>
                  <a:lnTo>
                    <a:pt x="298" y="689"/>
                  </a:lnTo>
                  <a:lnTo>
                    <a:pt x="263" y="682"/>
                  </a:lnTo>
                  <a:lnTo>
                    <a:pt x="230" y="673"/>
                  </a:lnTo>
                  <a:lnTo>
                    <a:pt x="199" y="660"/>
                  </a:lnTo>
                  <a:lnTo>
                    <a:pt x="168" y="643"/>
                  </a:lnTo>
                  <a:lnTo>
                    <a:pt x="141" y="625"/>
                  </a:lnTo>
                  <a:lnTo>
                    <a:pt x="115" y="604"/>
                  </a:lnTo>
                  <a:lnTo>
                    <a:pt x="91" y="581"/>
                  </a:lnTo>
                  <a:lnTo>
                    <a:pt x="70" y="555"/>
                  </a:lnTo>
                  <a:lnTo>
                    <a:pt x="52" y="527"/>
                  </a:lnTo>
                  <a:lnTo>
                    <a:pt x="34" y="497"/>
                  </a:lnTo>
                  <a:lnTo>
                    <a:pt x="21" y="467"/>
                  </a:lnTo>
                  <a:lnTo>
                    <a:pt x="11" y="435"/>
                  </a:lnTo>
                  <a:lnTo>
                    <a:pt x="4" y="402"/>
                  </a:lnTo>
                  <a:lnTo>
                    <a:pt x="0" y="368"/>
                  </a:lnTo>
                  <a:lnTo>
                    <a:pt x="0" y="333"/>
                  </a:lnTo>
                  <a:lnTo>
                    <a:pt x="3" y="297"/>
                  </a:lnTo>
                  <a:lnTo>
                    <a:pt x="10" y="262"/>
                  </a:lnTo>
                  <a:lnTo>
                    <a:pt x="19" y="229"/>
                  </a:lnTo>
                  <a:lnTo>
                    <a:pt x="32" y="198"/>
                  </a:lnTo>
                  <a:lnTo>
                    <a:pt x="49" y="169"/>
                  </a:lnTo>
                  <a:lnTo>
                    <a:pt x="66" y="140"/>
                  </a:lnTo>
                  <a:lnTo>
                    <a:pt x="88" y="116"/>
                  </a:lnTo>
                  <a:lnTo>
                    <a:pt x="111" y="91"/>
                  </a:lnTo>
                  <a:lnTo>
                    <a:pt x="137" y="69"/>
                  </a:lnTo>
                  <a:lnTo>
                    <a:pt x="164" y="52"/>
                  </a:lnTo>
                  <a:lnTo>
                    <a:pt x="193" y="35"/>
                  </a:lnTo>
                  <a:lnTo>
                    <a:pt x="223" y="22"/>
                  </a:lnTo>
                  <a:lnTo>
                    <a:pt x="256" y="12"/>
                  </a:lnTo>
                  <a:lnTo>
                    <a:pt x="288" y="5"/>
                  </a:lnTo>
                  <a:lnTo>
                    <a:pt x="322" y="0"/>
                  </a:lnTo>
                  <a:lnTo>
                    <a:pt x="357" y="0"/>
                  </a:lnTo>
                  <a:lnTo>
                    <a:pt x="392" y="3"/>
                  </a:lnTo>
                  <a:lnTo>
                    <a:pt x="426" y="10"/>
                  </a:lnTo>
                  <a:lnTo>
                    <a:pt x="459" y="19"/>
                  </a:lnTo>
                  <a:lnTo>
                    <a:pt x="492" y="32"/>
                  </a:lnTo>
                  <a:lnTo>
                    <a:pt x="521" y="48"/>
                  </a:lnTo>
                  <a:lnTo>
                    <a:pt x="550" y="67"/>
                  </a:lnTo>
                  <a:lnTo>
                    <a:pt x="576" y="88"/>
                  </a:lnTo>
                  <a:lnTo>
                    <a:pt x="599" y="111"/>
                  </a:lnTo>
                  <a:lnTo>
                    <a:pt x="621" y="137"/>
                  </a:lnTo>
                  <a:lnTo>
                    <a:pt x="639" y="164"/>
                  </a:lnTo>
                  <a:lnTo>
                    <a:pt x="657" y="193"/>
                  </a:lnTo>
                  <a:lnTo>
                    <a:pt x="670" y="224"/>
                  </a:lnTo>
                  <a:lnTo>
                    <a:pt x="680" y="255"/>
                  </a:lnTo>
                  <a:lnTo>
                    <a:pt x="687" y="288"/>
                  </a:lnTo>
                  <a:lnTo>
                    <a:pt x="691" y="323"/>
                  </a:lnTo>
                  <a:lnTo>
                    <a:pt x="691" y="357"/>
                  </a:lnTo>
                  <a:lnTo>
                    <a:pt x="688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3" name="Freeform 15"/>
            <p:cNvSpPr>
              <a:spLocks/>
            </p:cNvSpPr>
            <p:nvPr/>
          </p:nvSpPr>
          <p:spPr bwMode="auto">
            <a:xfrm>
              <a:off x="13836" y="9427"/>
              <a:ext cx="543" cy="568"/>
            </a:xfrm>
            <a:custGeom>
              <a:avLst/>
              <a:gdLst>
                <a:gd name="T0" fmla="*/ 543 w 543"/>
                <a:gd name="T1" fmla="*/ 258 h 568"/>
                <a:gd name="T2" fmla="*/ 529 w 543"/>
                <a:gd name="T3" fmla="*/ 169 h 568"/>
                <a:gd name="T4" fmla="*/ 489 w 543"/>
                <a:gd name="T5" fmla="*/ 90 h 568"/>
                <a:gd name="T6" fmla="*/ 430 w 543"/>
                <a:gd name="T7" fmla="*/ 26 h 568"/>
                <a:gd name="T8" fmla="*/ 409 w 543"/>
                <a:gd name="T9" fmla="*/ 25 h 568"/>
                <a:gd name="T10" fmla="*/ 437 w 543"/>
                <a:gd name="T11" fmla="*/ 78 h 568"/>
                <a:gd name="T12" fmla="*/ 453 w 543"/>
                <a:gd name="T13" fmla="*/ 136 h 568"/>
                <a:gd name="T14" fmla="*/ 456 w 543"/>
                <a:gd name="T15" fmla="*/ 196 h 568"/>
                <a:gd name="T16" fmla="*/ 447 w 543"/>
                <a:gd name="T17" fmla="*/ 258 h 568"/>
                <a:gd name="T18" fmla="*/ 427 w 543"/>
                <a:gd name="T19" fmla="*/ 316 h 568"/>
                <a:gd name="T20" fmla="*/ 398 w 543"/>
                <a:gd name="T21" fmla="*/ 366 h 568"/>
                <a:gd name="T22" fmla="*/ 359 w 543"/>
                <a:gd name="T23" fmla="*/ 409 h 568"/>
                <a:gd name="T24" fmla="*/ 312 w 543"/>
                <a:gd name="T25" fmla="*/ 445 h 568"/>
                <a:gd name="T26" fmla="*/ 260 w 543"/>
                <a:gd name="T27" fmla="*/ 471 h 568"/>
                <a:gd name="T28" fmla="*/ 202 w 543"/>
                <a:gd name="T29" fmla="*/ 487 h 568"/>
                <a:gd name="T30" fmla="*/ 142 w 543"/>
                <a:gd name="T31" fmla="*/ 492 h 568"/>
                <a:gd name="T32" fmla="*/ 97 w 543"/>
                <a:gd name="T33" fmla="*/ 486 h 568"/>
                <a:gd name="T34" fmla="*/ 67 w 543"/>
                <a:gd name="T35" fmla="*/ 479 h 568"/>
                <a:gd name="T36" fmla="*/ 39 w 543"/>
                <a:gd name="T37" fmla="*/ 468 h 568"/>
                <a:gd name="T38" fmla="*/ 13 w 543"/>
                <a:gd name="T39" fmla="*/ 457 h 568"/>
                <a:gd name="T40" fmla="*/ 19 w 543"/>
                <a:gd name="T41" fmla="*/ 471 h 568"/>
                <a:gd name="T42" fmla="*/ 62 w 543"/>
                <a:gd name="T43" fmla="*/ 510 h 568"/>
                <a:gd name="T44" fmla="*/ 111 w 543"/>
                <a:gd name="T45" fmla="*/ 539 h 568"/>
                <a:gd name="T46" fmla="*/ 168 w 543"/>
                <a:gd name="T47" fmla="*/ 559 h 568"/>
                <a:gd name="T48" fmla="*/ 229 w 543"/>
                <a:gd name="T49" fmla="*/ 568 h 568"/>
                <a:gd name="T50" fmla="*/ 290 w 543"/>
                <a:gd name="T51" fmla="*/ 564 h 568"/>
                <a:gd name="T52" fmla="*/ 346 w 543"/>
                <a:gd name="T53" fmla="*/ 548 h 568"/>
                <a:gd name="T54" fmla="*/ 399 w 543"/>
                <a:gd name="T55" fmla="*/ 522 h 568"/>
                <a:gd name="T56" fmla="*/ 445 w 543"/>
                <a:gd name="T57" fmla="*/ 487 h 568"/>
                <a:gd name="T58" fmla="*/ 484 w 543"/>
                <a:gd name="T59" fmla="*/ 444 h 568"/>
                <a:gd name="T60" fmla="*/ 515 w 543"/>
                <a:gd name="T61" fmla="*/ 392 h 568"/>
                <a:gd name="T62" fmla="*/ 535 w 543"/>
                <a:gd name="T63" fmla="*/ 335 h 5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43"/>
                <a:gd name="T97" fmla="*/ 0 h 568"/>
                <a:gd name="T98" fmla="*/ 543 w 543"/>
                <a:gd name="T99" fmla="*/ 568 h 5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43" h="568">
                  <a:moveTo>
                    <a:pt x="541" y="304"/>
                  </a:moveTo>
                  <a:lnTo>
                    <a:pt x="543" y="258"/>
                  </a:lnTo>
                  <a:lnTo>
                    <a:pt x="539" y="212"/>
                  </a:lnTo>
                  <a:lnTo>
                    <a:pt x="529" y="169"/>
                  </a:lnTo>
                  <a:lnTo>
                    <a:pt x="512" y="129"/>
                  </a:lnTo>
                  <a:lnTo>
                    <a:pt x="489" y="90"/>
                  </a:lnTo>
                  <a:lnTo>
                    <a:pt x="461" y="55"/>
                  </a:lnTo>
                  <a:lnTo>
                    <a:pt x="430" y="26"/>
                  </a:lnTo>
                  <a:lnTo>
                    <a:pt x="392" y="0"/>
                  </a:lnTo>
                  <a:lnTo>
                    <a:pt x="409" y="25"/>
                  </a:lnTo>
                  <a:lnTo>
                    <a:pt x="424" y="51"/>
                  </a:lnTo>
                  <a:lnTo>
                    <a:pt x="437" y="78"/>
                  </a:lnTo>
                  <a:lnTo>
                    <a:pt x="445" y="107"/>
                  </a:lnTo>
                  <a:lnTo>
                    <a:pt x="453" y="136"/>
                  </a:lnTo>
                  <a:lnTo>
                    <a:pt x="456" y="166"/>
                  </a:lnTo>
                  <a:lnTo>
                    <a:pt x="456" y="196"/>
                  </a:lnTo>
                  <a:lnTo>
                    <a:pt x="453" y="228"/>
                  </a:lnTo>
                  <a:lnTo>
                    <a:pt x="447" y="258"/>
                  </a:lnTo>
                  <a:lnTo>
                    <a:pt x="438" y="287"/>
                  </a:lnTo>
                  <a:lnTo>
                    <a:pt x="427" y="316"/>
                  </a:lnTo>
                  <a:lnTo>
                    <a:pt x="414" y="342"/>
                  </a:lnTo>
                  <a:lnTo>
                    <a:pt x="398" y="366"/>
                  </a:lnTo>
                  <a:lnTo>
                    <a:pt x="379" y="389"/>
                  </a:lnTo>
                  <a:lnTo>
                    <a:pt x="359" y="409"/>
                  </a:lnTo>
                  <a:lnTo>
                    <a:pt x="336" y="428"/>
                  </a:lnTo>
                  <a:lnTo>
                    <a:pt x="312" y="445"/>
                  </a:lnTo>
                  <a:lnTo>
                    <a:pt x="287" y="460"/>
                  </a:lnTo>
                  <a:lnTo>
                    <a:pt x="260" y="471"/>
                  </a:lnTo>
                  <a:lnTo>
                    <a:pt x="231" y="480"/>
                  </a:lnTo>
                  <a:lnTo>
                    <a:pt x="202" y="487"/>
                  </a:lnTo>
                  <a:lnTo>
                    <a:pt x="173" y="490"/>
                  </a:lnTo>
                  <a:lnTo>
                    <a:pt x="142" y="492"/>
                  </a:lnTo>
                  <a:lnTo>
                    <a:pt x="111" y="489"/>
                  </a:lnTo>
                  <a:lnTo>
                    <a:pt x="97" y="486"/>
                  </a:lnTo>
                  <a:lnTo>
                    <a:pt x="81" y="483"/>
                  </a:lnTo>
                  <a:lnTo>
                    <a:pt x="67" y="479"/>
                  </a:lnTo>
                  <a:lnTo>
                    <a:pt x="54" y="474"/>
                  </a:lnTo>
                  <a:lnTo>
                    <a:pt x="39" y="468"/>
                  </a:lnTo>
                  <a:lnTo>
                    <a:pt x="26" y="463"/>
                  </a:lnTo>
                  <a:lnTo>
                    <a:pt x="13" y="457"/>
                  </a:lnTo>
                  <a:lnTo>
                    <a:pt x="0" y="450"/>
                  </a:lnTo>
                  <a:lnTo>
                    <a:pt x="19" y="471"/>
                  </a:lnTo>
                  <a:lnTo>
                    <a:pt x="39" y="492"/>
                  </a:lnTo>
                  <a:lnTo>
                    <a:pt x="62" y="510"/>
                  </a:lnTo>
                  <a:lnTo>
                    <a:pt x="87" y="526"/>
                  </a:lnTo>
                  <a:lnTo>
                    <a:pt x="111" y="539"/>
                  </a:lnTo>
                  <a:lnTo>
                    <a:pt x="139" y="551"/>
                  </a:lnTo>
                  <a:lnTo>
                    <a:pt x="168" y="559"/>
                  </a:lnTo>
                  <a:lnTo>
                    <a:pt x="198" y="565"/>
                  </a:lnTo>
                  <a:lnTo>
                    <a:pt x="229" y="568"/>
                  </a:lnTo>
                  <a:lnTo>
                    <a:pt x="260" y="568"/>
                  </a:lnTo>
                  <a:lnTo>
                    <a:pt x="290" y="564"/>
                  </a:lnTo>
                  <a:lnTo>
                    <a:pt x="319" y="558"/>
                  </a:lnTo>
                  <a:lnTo>
                    <a:pt x="346" y="548"/>
                  </a:lnTo>
                  <a:lnTo>
                    <a:pt x="373" y="536"/>
                  </a:lnTo>
                  <a:lnTo>
                    <a:pt x="399" y="522"/>
                  </a:lnTo>
                  <a:lnTo>
                    <a:pt x="424" y="506"/>
                  </a:lnTo>
                  <a:lnTo>
                    <a:pt x="445" y="487"/>
                  </a:lnTo>
                  <a:lnTo>
                    <a:pt x="466" y="466"/>
                  </a:lnTo>
                  <a:lnTo>
                    <a:pt x="484" y="444"/>
                  </a:lnTo>
                  <a:lnTo>
                    <a:pt x="500" y="418"/>
                  </a:lnTo>
                  <a:lnTo>
                    <a:pt x="515" y="392"/>
                  </a:lnTo>
                  <a:lnTo>
                    <a:pt x="526" y="365"/>
                  </a:lnTo>
                  <a:lnTo>
                    <a:pt x="535" y="335"/>
                  </a:lnTo>
                  <a:lnTo>
                    <a:pt x="541" y="304"/>
                  </a:lnTo>
                  <a:close/>
                </a:path>
              </a:pathLst>
            </a:custGeom>
            <a:solidFill>
              <a:srgbClr val="60C6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4" name="Freeform 16"/>
            <p:cNvSpPr>
              <a:spLocks/>
            </p:cNvSpPr>
            <p:nvPr/>
          </p:nvSpPr>
          <p:spPr bwMode="auto">
            <a:xfrm>
              <a:off x="13772" y="9387"/>
              <a:ext cx="520" cy="532"/>
            </a:xfrm>
            <a:custGeom>
              <a:avLst/>
              <a:gdLst>
                <a:gd name="T0" fmla="*/ 206 w 520"/>
                <a:gd name="T1" fmla="*/ 532 h 532"/>
                <a:gd name="T2" fmla="*/ 266 w 520"/>
                <a:gd name="T3" fmla="*/ 527 h 532"/>
                <a:gd name="T4" fmla="*/ 324 w 520"/>
                <a:gd name="T5" fmla="*/ 511 h 532"/>
                <a:gd name="T6" fmla="*/ 376 w 520"/>
                <a:gd name="T7" fmla="*/ 485 h 532"/>
                <a:gd name="T8" fmla="*/ 423 w 520"/>
                <a:gd name="T9" fmla="*/ 449 h 532"/>
                <a:gd name="T10" fmla="*/ 462 w 520"/>
                <a:gd name="T11" fmla="*/ 406 h 532"/>
                <a:gd name="T12" fmla="*/ 491 w 520"/>
                <a:gd name="T13" fmla="*/ 356 h 532"/>
                <a:gd name="T14" fmla="*/ 511 w 520"/>
                <a:gd name="T15" fmla="*/ 298 h 532"/>
                <a:gd name="T16" fmla="*/ 520 w 520"/>
                <a:gd name="T17" fmla="*/ 236 h 532"/>
                <a:gd name="T18" fmla="*/ 517 w 520"/>
                <a:gd name="T19" fmla="*/ 176 h 532"/>
                <a:gd name="T20" fmla="*/ 501 w 520"/>
                <a:gd name="T21" fmla="*/ 118 h 532"/>
                <a:gd name="T22" fmla="*/ 473 w 520"/>
                <a:gd name="T23" fmla="*/ 65 h 532"/>
                <a:gd name="T24" fmla="*/ 443 w 520"/>
                <a:gd name="T25" fmla="*/ 33 h 532"/>
                <a:gd name="T26" fmla="*/ 417 w 520"/>
                <a:gd name="T27" fmla="*/ 22 h 532"/>
                <a:gd name="T28" fmla="*/ 388 w 520"/>
                <a:gd name="T29" fmla="*/ 12 h 532"/>
                <a:gd name="T30" fmla="*/ 360 w 520"/>
                <a:gd name="T31" fmla="*/ 4 h 532"/>
                <a:gd name="T32" fmla="*/ 314 w 520"/>
                <a:gd name="T33" fmla="*/ 0 h 532"/>
                <a:gd name="T34" fmla="*/ 253 w 520"/>
                <a:gd name="T35" fmla="*/ 4 h 532"/>
                <a:gd name="T36" fmla="*/ 197 w 520"/>
                <a:gd name="T37" fmla="*/ 19 h 532"/>
                <a:gd name="T38" fmla="*/ 144 w 520"/>
                <a:gd name="T39" fmla="*/ 45 h 532"/>
                <a:gd name="T40" fmla="*/ 98 w 520"/>
                <a:gd name="T41" fmla="*/ 81 h 532"/>
                <a:gd name="T42" fmla="*/ 59 w 520"/>
                <a:gd name="T43" fmla="*/ 124 h 532"/>
                <a:gd name="T44" fmla="*/ 28 w 520"/>
                <a:gd name="T45" fmla="*/ 174 h 532"/>
                <a:gd name="T46" fmla="*/ 8 w 520"/>
                <a:gd name="T47" fmla="*/ 231 h 532"/>
                <a:gd name="T48" fmla="*/ 0 w 520"/>
                <a:gd name="T49" fmla="*/ 292 h 532"/>
                <a:gd name="T50" fmla="*/ 4 w 520"/>
                <a:gd name="T51" fmla="*/ 354 h 532"/>
                <a:gd name="T52" fmla="*/ 20 w 520"/>
                <a:gd name="T53" fmla="*/ 412 h 532"/>
                <a:gd name="T54" fmla="*/ 47 w 520"/>
                <a:gd name="T55" fmla="*/ 465 h 532"/>
                <a:gd name="T56" fmla="*/ 77 w 520"/>
                <a:gd name="T57" fmla="*/ 497 h 532"/>
                <a:gd name="T58" fmla="*/ 103 w 520"/>
                <a:gd name="T59" fmla="*/ 508 h 532"/>
                <a:gd name="T60" fmla="*/ 131 w 520"/>
                <a:gd name="T61" fmla="*/ 519 h 532"/>
                <a:gd name="T62" fmla="*/ 161 w 520"/>
                <a:gd name="T63" fmla="*/ 526 h 5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0"/>
                <a:gd name="T97" fmla="*/ 0 h 532"/>
                <a:gd name="T98" fmla="*/ 520 w 520"/>
                <a:gd name="T99" fmla="*/ 532 h 5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0" h="532">
                  <a:moveTo>
                    <a:pt x="175" y="529"/>
                  </a:moveTo>
                  <a:lnTo>
                    <a:pt x="206" y="532"/>
                  </a:lnTo>
                  <a:lnTo>
                    <a:pt x="237" y="530"/>
                  </a:lnTo>
                  <a:lnTo>
                    <a:pt x="266" y="527"/>
                  </a:lnTo>
                  <a:lnTo>
                    <a:pt x="295" y="520"/>
                  </a:lnTo>
                  <a:lnTo>
                    <a:pt x="324" y="511"/>
                  </a:lnTo>
                  <a:lnTo>
                    <a:pt x="351" y="500"/>
                  </a:lnTo>
                  <a:lnTo>
                    <a:pt x="376" y="485"/>
                  </a:lnTo>
                  <a:lnTo>
                    <a:pt x="400" y="468"/>
                  </a:lnTo>
                  <a:lnTo>
                    <a:pt x="423" y="449"/>
                  </a:lnTo>
                  <a:lnTo>
                    <a:pt x="443" y="429"/>
                  </a:lnTo>
                  <a:lnTo>
                    <a:pt x="462" y="406"/>
                  </a:lnTo>
                  <a:lnTo>
                    <a:pt x="478" y="382"/>
                  </a:lnTo>
                  <a:lnTo>
                    <a:pt x="491" y="356"/>
                  </a:lnTo>
                  <a:lnTo>
                    <a:pt x="502" y="327"/>
                  </a:lnTo>
                  <a:lnTo>
                    <a:pt x="511" y="298"/>
                  </a:lnTo>
                  <a:lnTo>
                    <a:pt x="517" y="268"/>
                  </a:lnTo>
                  <a:lnTo>
                    <a:pt x="520" y="236"/>
                  </a:lnTo>
                  <a:lnTo>
                    <a:pt x="520" y="206"/>
                  </a:lnTo>
                  <a:lnTo>
                    <a:pt x="517" y="176"/>
                  </a:lnTo>
                  <a:lnTo>
                    <a:pt x="509" y="147"/>
                  </a:lnTo>
                  <a:lnTo>
                    <a:pt x="501" y="118"/>
                  </a:lnTo>
                  <a:lnTo>
                    <a:pt x="488" y="91"/>
                  </a:lnTo>
                  <a:lnTo>
                    <a:pt x="473" y="65"/>
                  </a:lnTo>
                  <a:lnTo>
                    <a:pt x="456" y="40"/>
                  </a:lnTo>
                  <a:lnTo>
                    <a:pt x="443" y="33"/>
                  </a:lnTo>
                  <a:lnTo>
                    <a:pt x="430" y="27"/>
                  </a:lnTo>
                  <a:lnTo>
                    <a:pt x="417" y="22"/>
                  </a:lnTo>
                  <a:lnTo>
                    <a:pt x="403" y="16"/>
                  </a:lnTo>
                  <a:lnTo>
                    <a:pt x="388" y="12"/>
                  </a:lnTo>
                  <a:lnTo>
                    <a:pt x="374" y="7"/>
                  </a:lnTo>
                  <a:lnTo>
                    <a:pt x="360" y="4"/>
                  </a:lnTo>
                  <a:lnTo>
                    <a:pt x="344" y="3"/>
                  </a:lnTo>
                  <a:lnTo>
                    <a:pt x="314" y="0"/>
                  </a:lnTo>
                  <a:lnTo>
                    <a:pt x="283" y="0"/>
                  </a:lnTo>
                  <a:lnTo>
                    <a:pt x="253" y="4"/>
                  </a:lnTo>
                  <a:lnTo>
                    <a:pt x="224" y="10"/>
                  </a:lnTo>
                  <a:lnTo>
                    <a:pt x="197" y="19"/>
                  </a:lnTo>
                  <a:lnTo>
                    <a:pt x="170" y="32"/>
                  </a:lnTo>
                  <a:lnTo>
                    <a:pt x="144" y="45"/>
                  </a:lnTo>
                  <a:lnTo>
                    <a:pt x="121" y="62"/>
                  </a:lnTo>
                  <a:lnTo>
                    <a:pt x="98" y="81"/>
                  </a:lnTo>
                  <a:lnTo>
                    <a:pt x="77" y="101"/>
                  </a:lnTo>
                  <a:lnTo>
                    <a:pt x="59" y="124"/>
                  </a:lnTo>
                  <a:lnTo>
                    <a:pt x="43" y="148"/>
                  </a:lnTo>
                  <a:lnTo>
                    <a:pt x="28" y="174"/>
                  </a:lnTo>
                  <a:lnTo>
                    <a:pt x="17" y="202"/>
                  </a:lnTo>
                  <a:lnTo>
                    <a:pt x="8" y="231"/>
                  </a:lnTo>
                  <a:lnTo>
                    <a:pt x="3" y="261"/>
                  </a:lnTo>
                  <a:lnTo>
                    <a:pt x="0" y="292"/>
                  </a:lnTo>
                  <a:lnTo>
                    <a:pt x="1" y="324"/>
                  </a:lnTo>
                  <a:lnTo>
                    <a:pt x="4" y="354"/>
                  </a:lnTo>
                  <a:lnTo>
                    <a:pt x="11" y="383"/>
                  </a:lnTo>
                  <a:lnTo>
                    <a:pt x="20" y="412"/>
                  </a:lnTo>
                  <a:lnTo>
                    <a:pt x="33" y="439"/>
                  </a:lnTo>
                  <a:lnTo>
                    <a:pt x="47" y="465"/>
                  </a:lnTo>
                  <a:lnTo>
                    <a:pt x="64" y="490"/>
                  </a:lnTo>
                  <a:lnTo>
                    <a:pt x="77" y="497"/>
                  </a:lnTo>
                  <a:lnTo>
                    <a:pt x="90" y="503"/>
                  </a:lnTo>
                  <a:lnTo>
                    <a:pt x="103" y="508"/>
                  </a:lnTo>
                  <a:lnTo>
                    <a:pt x="118" y="514"/>
                  </a:lnTo>
                  <a:lnTo>
                    <a:pt x="131" y="519"/>
                  </a:lnTo>
                  <a:lnTo>
                    <a:pt x="145" y="523"/>
                  </a:lnTo>
                  <a:lnTo>
                    <a:pt x="161" y="526"/>
                  </a:lnTo>
                  <a:lnTo>
                    <a:pt x="175" y="529"/>
                  </a:lnTo>
                  <a:close/>
                </a:path>
              </a:pathLst>
            </a:custGeom>
            <a:solidFill>
              <a:srgbClr val="9BE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5" name="Freeform 17"/>
            <p:cNvSpPr>
              <a:spLocks/>
            </p:cNvSpPr>
            <p:nvPr/>
          </p:nvSpPr>
          <p:spPr bwMode="auto">
            <a:xfrm>
              <a:off x="14103" y="9409"/>
              <a:ext cx="76" cy="100"/>
            </a:xfrm>
            <a:custGeom>
              <a:avLst/>
              <a:gdLst>
                <a:gd name="T0" fmla="*/ 39 w 76"/>
                <a:gd name="T1" fmla="*/ 3 h 100"/>
                <a:gd name="T2" fmla="*/ 42 w 76"/>
                <a:gd name="T3" fmla="*/ 4 h 100"/>
                <a:gd name="T4" fmla="*/ 47 w 76"/>
                <a:gd name="T5" fmla="*/ 8 h 100"/>
                <a:gd name="T6" fmla="*/ 56 w 76"/>
                <a:gd name="T7" fmla="*/ 14 h 100"/>
                <a:gd name="T8" fmla="*/ 65 w 76"/>
                <a:gd name="T9" fmla="*/ 21 h 100"/>
                <a:gd name="T10" fmla="*/ 72 w 76"/>
                <a:gd name="T11" fmla="*/ 31 h 100"/>
                <a:gd name="T12" fmla="*/ 76 w 76"/>
                <a:gd name="T13" fmla="*/ 40 h 100"/>
                <a:gd name="T14" fmla="*/ 75 w 76"/>
                <a:gd name="T15" fmla="*/ 50 h 100"/>
                <a:gd name="T16" fmla="*/ 68 w 76"/>
                <a:gd name="T17" fmla="*/ 59 h 100"/>
                <a:gd name="T18" fmla="*/ 57 w 76"/>
                <a:gd name="T19" fmla="*/ 67 h 100"/>
                <a:gd name="T20" fmla="*/ 55 w 76"/>
                <a:gd name="T21" fmla="*/ 76 h 100"/>
                <a:gd name="T22" fmla="*/ 53 w 76"/>
                <a:gd name="T23" fmla="*/ 85 h 100"/>
                <a:gd name="T24" fmla="*/ 49 w 76"/>
                <a:gd name="T25" fmla="*/ 95 h 100"/>
                <a:gd name="T26" fmla="*/ 40 w 76"/>
                <a:gd name="T27" fmla="*/ 100 h 100"/>
                <a:gd name="T28" fmla="*/ 30 w 76"/>
                <a:gd name="T29" fmla="*/ 98 h 100"/>
                <a:gd name="T30" fmla="*/ 23 w 76"/>
                <a:gd name="T31" fmla="*/ 88 h 100"/>
                <a:gd name="T32" fmla="*/ 26 w 76"/>
                <a:gd name="T33" fmla="*/ 75 h 100"/>
                <a:gd name="T34" fmla="*/ 32 w 76"/>
                <a:gd name="T35" fmla="*/ 62 h 100"/>
                <a:gd name="T36" fmla="*/ 33 w 76"/>
                <a:gd name="T37" fmla="*/ 50 h 100"/>
                <a:gd name="T38" fmla="*/ 27 w 76"/>
                <a:gd name="T39" fmla="*/ 43 h 100"/>
                <a:gd name="T40" fmla="*/ 11 w 76"/>
                <a:gd name="T41" fmla="*/ 40 h 100"/>
                <a:gd name="T42" fmla="*/ 4 w 76"/>
                <a:gd name="T43" fmla="*/ 39 h 100"/>
                <a:gd name="T44" fmla="*/ 0 w 76"/>
                <a:gd name="T45" fmla="*/ 34 h 100"/>
                <a:gd name="T46" fmla="*/ 0 w 76"/>
                <a:gd name="T47" fmla="*/ 27 h 100"/>
                <a:gd name="T48" fmla="*/ 4 w 76"/>
                <a:gd name="T49" fmla="*/ 20 h 100"/>
                <a:gd name="T50" fmla="*/ 10 w 76"/>
                <a:gd name="T51" fmla="*/ 11 h 100"/>
                <a:gd name="T52" fmla="*/ 17 w 76"/>
                <a:gd name="T53" fmla="*/ 5 h 100"/>
                <a:gd name="T54" fmla="*/ 26 w 76"/>
                <a:gd name="T55" fmla="*/ 1 h 100"/>
                <a:gd name="T56" fmla="*/ 34 w 76"/>
                <a:gd name="T57" fmla="*/ 0 h 100"/>
                <a:gd name="T58" fmla="*/ 39 w 76"/>
                <a:gd name="T59" fmla="*/ 3 h 1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"/>
                <a:gd name="T91" fmla="*/ 0 h 100"/>
                <a:gd name="T92" fmla="*/ 76 w 76"/>
                <a:gd name="T93" fmla="*/ 100 h 1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" h="100">
                  <a:moveTo>
                    <a:pt x="39" y="3"/>
                  </a:moveTo>
                  <a:lnTo>
                    <a:pt x="42" y="4"/>
                  </a:lnTo>
                  <a:lnTo>
                    <a:pt x="47" y="8"/>
                  </a:lnTo>
                  <a:lnTo>
                    <a:pt x="56" y="14"/>
                  </a:lnTo>
                  <a:lnTo>
                    <a:pt x="65" y="21"/>
                  </a:lnTo>
                  <a:lnTo>
                    <a:pt x="72" y="31"/>
                  </a:lnTo>
                  <a:lnTo>
                    <a:pt x="76" y="40"/>
                  </a:lnTo>
                  <a:lnTo>
                    <a:pt x="75" y="50"/>
                  </a:lnTo>
                  <a:lnTo>
                    <a:pt x="68" y="59"/>
                  </a:lnTo>
                  <a:lnTo>
                    <a:pt x="57" y="67"/>
                  </a:lnTo>
                  <a:lnTo>
                    <a:pt x="55" y="76"/>
                  </a:lnTo>
                  <a:lnTo>
                    <a:pt x="53" y="85"/>
                  </a:lnTo>
                  <a:lnTo>
                    <a:pt x="49" y="95"/>
                  </a:lnTo>
                  <a:lnTo>
                    <a:pt x="40" y="100"/>
                  </a:lnTo>
                  <a:lnTo>
                    <a:pt x="30" y="98"/>
                  </a:lnTo>
                  <a:lnTo>
                    <a:pt x="23" y="88"/>
                  </a:lnTo>
                  <a:lnTo>
                    <a:pt x="26" y="75"/>
                  </a:lnTo>
                  <a:lnTo>
                    <a:pt x="32" y="62"/>
                  </a:lnTo>
                  <a:lnTo>
                    <a:pt x="33" y="50"/>
                  </a:lnTo>
                  <a:lnTo>
                    <a:pt x="27" y="43"/>
                  </a:lnTo>
                  <a:lnTo>
                    <a:pt x="11" y="40"/>
                  </a:lnTo>
                  <a:lnTo>
                    <a:pt x="4" y="39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4" y="20"/>
                  </a:lnTo>
                  <a:lnTo>
                    <a:pt x="10" y="11"/>
                  </a:lnTo>
                  <a:lnTo>
                    <a:pt x="17" y="5"/>
                  </a:lnTo>
                  <a:lnTo>
                    <a:pt x="26" y="1"/>
                  </a:lnTo>
                  <a:lnTo>
                    <a:pt x="34" y="0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6" name="Freeform 18"/>
            <p:cNvSpPr>
              <a:spLocks/>
            </p:cNvSpPr>
            <p:nvPr/>
          </p:nvSpPr>
          <p:spPr bwMode="auto">
            <a:xfrm>
              <a:off x="14042" y="9422"/>
              <a:ext cx="45" cy="41"/>
            </a:xfrm>
            <a:custGeom>
              <a:avLst/>
              <a:gdLst>
                <a:gd name="T0" fmla="*/ 18 w 45"/>
                <a:gd name="T1" fmla="*/ 23 h 41"/>
                <a:gd name="T2" fmla="*/ 16 w 45"/>
                <a:gd name="T3" fmla="*/ 24 h 41"/>
                <a:gd name="T4" fmla="*/ 16 w 45"/>
                <a:gd name="T5" fmla="*/ 30 h 41"/>
                <a:gd name="T6" fmla="*/ 19 w 45"/>
                <a:gd name="T7" fmla="*/ 36 h 41"/>
                <a:gd name="T8" fmla="*/ 29 w 45"/>
                <a:gd name="T9" fmla="*/ 41 h 41"/>
                <a:gd name="T10" fmla="*/ 41 w 45"/>
                <a:gd name="T11" fmla="*/ 40 h 41"/>
                <a:gd name="T12" fmla="*/ 45 w 45"/>
                <a:gd name="T13" fmla="*/ 30 h 41"/>
                <a:gd name="T14" fmla="*/ 42 w 45"/>
                <a:gd name="T15" fmla="*/ 17 h 41"/>
                <a:gd name="T16" fmla="*/ 32 w 45"/>
                <a:gd name="T17" fmla="*/ 5 h 41"/>
                <a:gd name="T18" fmla="*/ 18 w 45"/>
                <a:gd name="T19" fmla="*/ 0 h 41"/>
                <a:gd name="T20" fmla="*/ 6 w 45"/>
                <a:gd name="T21" fmla="*/ 0 h 41"/>
                <a:gd name="T22" fmla="*/ 0 w 45"/>
                <a:gd name="T23" fmla="*/ 4 h 41"/>
                <a:gd name="T24" fmla="*/ 2 w 45"/>
                <a:gd name="T25" fmla="*/ 7 h 41"/>
                <a:gd name="T26" fmla="*/ 9 w 45"/>
                <a:gd name="T27" fmla="*/ 10 h 41"/>
                <a:gd name="T28" fmla="*/ 15 w 45"/>
                <a:gd name="T29" fmla="*/ 13 h 41"/>
                <a:gd name="T30" fmla="*/ 19 w 45"/>
                <a:gd name="T31" fmla="*/ 17 h 41"/>
                <a:gd name="T32" fmla="*/ 18 w 45"/>
                <a:gd name="T33" fmla="*/ 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18" y="23"/>
                  </a:moveTo>
                  <a:lnTo>
                    <a:pt x="16" y="24"/>
                  </a:lnTo>
                  <a:lnTo>
                    <a:pt x="16" y="30"/>
                  </a:lnTo>
                  <a:lnTo>
                    <a:pt x="19" y="36"/>
                  </a:lnTo>
                  <a:lnTo>
                    <a:pt x="29" y="41"/>
                  </a:lnTo>
                  <a:lnTo>
                    <a:pt x="41" y="40"/>
                  </a:lnTo>
                  <a:lnTo>
                    <a:pt x="45" y="30"/>
                  </a:lnTo>
                  <a:lnTo>
                    <a:pt x="42" y="17"/>
                  </a:lnTo>
                  <a:lnTo>
                    <a:pt x="32" y="5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9" y="10"/>
                  </a:lnTo>
                  <a:lnTo>
                    <a:pt x="15" y="13"/>
                  </a:lnTo>
                  <a:lnTo>
                    <a:pt x="19" y="17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7" name="Freeform 19"/>
            <p:cNvSpPr>
              <a:spLocks/>
            </p:cNvSpPr>
            <p:nvPr/>
          </p:nvSpPr>
          <p:spPr bwMode="auto">
            <a:xfrm>
              <a:off x="14004" y="9414"/>
              <a:ext cx="25" cy="11"/>
            </a:xfrm>
            <a:custGeom>
              <a:avLst/>
              <a:gdLst>
                <a:gd name="T0" fmla="*/ 23 w 25"/>
                <a:gd name="T1" fmla="*/ 5 h 11"/>
                <a:gd name="T2" fmla="*/ 21 w 25"/>
                <a:gd name="T3" fmla="*/ 3 h 11"/>
                <a:gd name="T4" fmla="*/ 15 w 25"/>
                <a:gd name="T5" fmla="*/ 2 h 11"/>
                <a:gd name="T6" fmla="*/ 8 w 25"/>
                <a:gd name="T7" fmla="*/ 0 h 11"/>
                <a:gd name="T8" fmla="*/ 1 w 25"/>
                <a:gd name="T9" fmla="*/ 2 h 11"/>
                <a:gd name="T10" fmla="*/ 0 w 25"/>
                <a:gd name="T11" fmla="*/ 3 h 11"/>
                <a:gd name="T12" fmla="*/ 2 w 25"/>
                <a:gd name="T13" fmla="*/ 6 h 11"/>
                <a:gd name="T14" fmla="*/ 8 w 25"/>
                <a:gd name="T15" fmla="*/ 8 h 11"/>
                <a:gd name="T16" fmla="*/ 14 w 25"/>
                <a:gd name="T17" fmla="*/ 9 h 11"/>
                <a:gd name="T18" fmla="*/ 20 w 25"/>
                <a:gd name="T19" fmla="*/ 11 h 11"/>
                <a:gd name="T20" fmla="*/ 24 w 25"/>
                <a:gd name="T21" fmla="*/ 11 h 11"/>
                <a:gd name="T22" fmla="*/ 25 w 25"/>
                <a:gd name="T23" fmla="*/ 9 h 11"/>
                <a:gd name="T24" fmla="*/ 23 w 25"/>
                <a:gd name="T25" fmla="*/ 5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1"/>
                <a:gd name="T41" fmla="*/ 25 w 25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1">
                  <a:moveTo>
                    <a:pt x="23" y="5"/>
                  </a:moveTo>
                  <a:lnTo>
                    <a:pt x="21" y="3"/>
                  </a:lnTo>
                  <a:lnTo>
                    <a:pt x="15" y="2"/>
                  </a:lnTo>
                  <a:lnTo>
                    <a:pt x="8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2" y="6"/>
                  </a:lnTo>
                  <a:lnTo>
                    <a:pt x="8" y="8"/>
                  </a:lnTo>
                  <a:lnTo>
                    <a:pt x="14" y="9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5" y="9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8" name="Freeform 20"/>
            <p:cNvSpPr>
              <a:spLocks/>
            </p:cNvSpPr>
            <p:nvPr/>
          </p:nvSpPr>
          <p:spPr bwMode="auto">
            <a:xfrm>
              <a:off x="13845" y="9429"/>
              <a:ext cx="262" cy="526"/>
            </a:xfrm>
            <a:custGeom>
              <a:avLst/>
              <a:gdLst>
                <a:gd name="T0" fmla="*/ 3 w 262"/>
                <a:gd name="T1" fmla="*/ 142 h 526"/>
                <a:gd name="T2" fmla="*/ 16 w 262"/>
                <a:gd name="T3" fmla="*/ 174 h 526"/>
                <a:gd name="T4" fmla="*/ 22 w 262"/>
                <a:gd name="T5" fmla="*/ 203 h 526"/>
                <a:gd name="T6" fmla="*/ 45 w 262"/>
                <a:gd name="T7" fmla="*/ 225 h 526"/>
                <a:gd name="T8" fmla="*/ 81 w 262"/>
                <a:gd name="T9" fmla="*/ 250 h 526"/>
                <a:gd name="T10" fmla="*/ 108 w 262"/>
                <a:gd name="T11" fmla="*/ 266 h 526"/>
                <a:gd name="T12" fmla="*/ 98 w 262"/>
                <a:gd name="T13" fmla="*/ 286 h 526"/>
                <a:gd name="T14" fmla="*/ 88 w 262"/>
                <a:gd name="T15" fmla="*/ 317 h 526"/>
                <a:gd name="T16" fmla="*/ 101 w 262"/>
                <a:gd name="T17" fmla="*/ 351 h 526"/>
                <a:gd name="T18" fmla="*/ 128 w 262"/>
                <a:gd name="T19" fmla="*/ 386 h 526"/>
                <a:gd name="T20" fmla="*/ 127 w 262"/>
                <a:gd name="T21" fmla="*/ 490 h 526"/>
                <a:gd name="T22" fmla="*/ 157 w 262"/>
                <a:gd name="T23" fmla="*/ 526 h 526"/>
                <a:gd name="T24" fmla="*/ 153 w 262"/>
                <a:gd name="T25" fmla="*/ 498 h 526"/>
                <a:gd name="T26" fmla="*/ 179 w 262"/>
                <a:gd name="T27" fmla="*/ 464 h 526"/>
                <a:gd name="T28" fmla="*/ 193 w 262"/>
                <a:gd name="T29" fmla="*/ 441 h 526"/>
                <a:gd name="T30" fmla="*/ 207 w 262"/>
                <a:gd name="T31" fmla="*/ 417 h 526"/>
                <a:gd name="T32" fmla="*/ 238 w 262"/>
                <a:gd name="T33" fmla="*/ 392 h 526"/>
                <a:gd name="T34" fmla="*/ 262 w 262"/>
                <a:gd name="T35" fmla="*/ 350 h 526"/>
                <a:gd name="T36" fmla="*/ 251 w 262"/>
                <a:gd name="T37" fmla="*/ 330 h 526"/>
                <a:gd name="T38" fmla="*/ 223 w 262"/>
                <a:gd name="T39" fmla="*/ 312 h 526"/>
                <a:gd name="T40" fmla="*/ 200 w 262"/>
                <a:gd name="T41" fmla="*/ 282 h 526"/>
                <a:gd name="T42" fmla="*/ 176 w 262"/>
                <a:gd name="T43" fmla="*/ 261 h 526"/>
                <a:gd name="T44" fmla="*/ 148 w 262"/>
                <a:gd name="T45" fmla="*/ 255 h 526"/>
                <a:gd name="T46" fmla="*/ 121 w 262"/>
                <a:gd name="T47" fmla="*/ 255 h 526"/>
                <a:gd name="T48" fmla="*/ 102 w 262"/>
                <a:gd name="T49" fmla="*/ 255 h 526"/>
                <a:gd name="T50" fmla="*/ 99 w 262"/>
                <a:gd name="T51" fmla="*/ 239 h 526"/>
                <a:gd name="T52" fmla="*/ 99 w 262"/>
                <a:gd name="T53" fmla="*/ 226 h 526"/>
                <a:gd name="T54" fmla="*/ 92 w 262"/>
                <a:gd name="T55" fmla="*/ 220 h 526"/>
                <a:gd name="T56" fmla="*/ 91 w 262"/>
                <a:gd name="T57" fmla="*/ 206 h 526"/>
                <a:gd name="T58" fmla="*/ 63 w 262"/>
                <a:gd name="T59" fmla="*/ 209 h 526"/>
                <a:gd name="T60" fmla="*/ 68 w 262"/>
                <a:gd name="T61" fmla="*/ 180 h 526"/>
                <a:gd name="T62" fmla="*/ 88 w 262"/>
                <a:gd name="T63" fmla="*/ 171 h 526"/>
                <a:gd name="T64" fmla="*/ 110 w 262"/>
                <a:gd name="T65" fmla="*/ 174 h 526"/>
                <a:gd name="T66" fmla="*/ 120 w 262"/>
                <a:gd name="T67" fmla="*/ 189 h 526"/>
                <a:gd name="T68" fmla="*/ 128 w 262"/>
                <a:gd name="T69" fmla="*/ 193 h 526"/>
                <a:gd name="T70" fmla="*/ 133 w 262"/>
                <a:gd name="T71" fmla="*/ 173 h 526"/>
                <a:gd name="T72" fmla="*/ 160 w 262"/>
                <a:gd name="T73" fmla="*/ 150 h 526"/>
                <a:gd name="T74" fmla="*/ 190 w 262"/>
                <a:gd name="T75" fmla="*/ 128 h 526"/>
                <a:gd name="T76" fmla="*/ 218 w 262"/>
                <a:gd name="T77" fmla="*/ 121 h 526"/>
                <a:gd name="T78" fmla="*/ 216 w 262"/>
                <a:gd name="T79" fmla="*/ 106 h 526"/>
                <a:gd name="T80" fmla="*/ 249 w 262"/>
                <a:gd name="T81" fmla="*/ 95 h 526"/>
                <a:gd name="T82" fmla="*/ 220 w 262"/>
                <a:gd name="T83" fmla="*/ 63 h 526"/>
                <a:gd name="T84" fmla="*/ 193 w 262"/>
                <a:gd name="T85" fmla="*/ 79 h 526"/>
                <a:gd name="T86" fmla="*/ 174 w 262"/>
                <a:gd name="T87" fmla="*/ 89 h 526"/>
                <a:gd name="T88" fmla="*/ 160 w 262"/>
                <a:gd name="T89" fmla="*/ 70 h 526"/>
                <a:gd name="T90" fmla="*/ 150 w 262"/>
                <a:gd name="T91" fmla="*/ 57 h 526"/>
                <a:gd name="T92" fmla="*/ 173 w 262"/>
                <a:gd name="T93" fmla="*/ 46 h 526"/>
                <a:gd name="T94" fmla="*/ 195 w 262"/>
                <a:gd name="T95" fmla="*/ 43 h 526"/>
                <a:gd name="T96" fmla="*/ 200 w 262"/>
                <a:gd name="T97" fmla="*/ 34 h 526"/>
                <a:gd name="T98" fmla="*/ 193 w 262"/>
                <a:gd name="T99" fmla="*/ 19 h 526"/>
                <a:gd name="T100" fmla="*/ 180 w 262"/>
                <a:gd name="T101" fmla="*/ 21 h 526"/>
                <a:gd name="T102" fmla="*/ 166 w 262"/>
                <a:gd name="T103" fmla="*/ 26 h 526"/>
                <a:gd name="T104" fmla="*/ 161 w 262"/>
                <a:gd name="T105" fmla="*/ 16 h 526"/>
                <a:gd name="T106" fmla="*/ 143 w 262"/>
                <a:gd name="T107" fmla="*/ 6 h 526"/>
                <a:gd name="T108" fmla="*/ 128 w 262"/>
                <a:gd name="T109" fmla="*/ 0 h 526"/>
                <a:gd name="T110" fmla="*/ 117 w 262"/>
                <a:gd name="T111" fmla="*/ 11 h 526"/>
                <a:gd name="T112" fmla="*/ 101 w 262"/>
                <a:gd name="T113" fmla="*/ 14 h 526"/>
                <a:gd name="T114" fmla="*/ 82 w 262"/>
                <a:gd name="T115" fmla="*/ 13 h 526"/>
                <a:gd name="T116" fmla="*/ 62 w 262"/>
                <a:gd name="T117" fmla="*/ 8 h 526"/>
                <a:gd name="T118" fmla="*/ 45 w 262"/>
                <a:gd name="T119" fmla="*/ 21 h 526"/>
                <a:gd name="T120" fmla="*/ 29 w 262"/>
                <a:gd name="T121" fmla="*/ 34 h 526"/>
                <a:gd name="T122" fmla="*/ 27 w 262"/>
                <a:gd name="T123" fmla="*/ 55 h 526"/>
                <a:gd name="T124" fmla="*/ 16 w 262"/>
                <a:gd name="T125" fmla="*/ 96 h 5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2"/>
                <a:gd name="T190" fmla="*/ 0 h 526"/>
                <a:gd name="T191" fmla="*/ 262 w 262"/>
                <a:gd name="T192" fmla="*/ 526 h 5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2" h="526">
                  <a:moveTo>
                    <a:pt x="16" y="96"/>
                  </a:moveTo>
                  <a:lnTo>
                    <a:pt x="0" y="121"/>
                  </a:lnTo>
                  <a:lnTo>
                    <a:pt x="3" y="142"/>
                  </a:lnTo>
                  <a:lnTo>
                    <a:pt x="10" y="157"/>
                  </a:lnTo>
                  <a:lnTo>
                    <a:pt x="16" y="163"/>
                  </a:lnTo>
                  <a:lnTo>
                    <a:pt x="16" y="174"/>
                  </a:lnTo>
                  <a:lnTo>
                    <a:pt x="16" y="184"/>
                  </a:lnTo>
                  <a:lnTo>
                    <a:pt x="17" y="194"/>
                  </a:lnTo>
                  <a:lnTo>
                    <a:pt x="22" y="203"/>
                  </a:lnTo>
                  <a:lnTo>
                    <a:pt x="27" y="212"/>
                  </a:lnTo>
                  <a:lnTo>
                    <a:pt x="35" y="219"/>
                  </a:lnTo>
                  <a:lnTo>
                    <a:pt x="45" y="225"/>
                  </a:lnTo>
                  <a:lnTo>
                    <a:pt x="58" y="229"/>
                  </a:lnTo>
                  <a:lnTo>
                    <a:pt x="75" y="240"/>
                  </a:lnTo>
                  <a:lnTo>
                    <a:pt x="81" y="250"/>
                  </a:lnTo>
                  <a:lnTo>
                    <a:pt x="85" y="261"/>
                  </a:lnTo>
                  <a:lnTo>
                    <a:pt x="95" y="265"/>
                  </a:lnTo>
                  <a:lnTo>
                    <a:pt x="108" y="266"/>
                  </a:lnTo>
                  <a:lnTo>
                    <a:pt x="114" y="269"/>
                  </a:lnTo>
                  <a:lnTo>
                    <a:pt x="111" y="276"/>
                  </a:lnTo>
                  <a:lnTo>
                    <a:pt x="98" y="286"/>
                  </a:lnTo>
                  <a:lnTo>
                    <a:pt x="91" y="294"/>
                  </a:lnTo>
                  <a:lnTo>
                    <a:pt x="88" y="305"/>
                  </a:lnTo>
                  <a:lnTo>
                    <a:pt x="88" y="317"/>
                  </a:lnTo>
                  <a:lnTo>
                    <a:pt x="91" y="328"/>
                  </a:lnTo>
                  <a:lnTo>
                    <a:pt x="95" y="340"/>
                  </a:lnTo>
                  <a:lnTo>
                    <a:pt x="101" y="351"/>
                  </a:lnTo>
                  <a:lnTo>
                    <a:pt x="110" y="361"/>
                  </a:lnTo>
                  <a:lnTo>
                    <a:pt x="118" y="367"/>
                  </a:lnTo>
                  <a:lnTo>
                    <a:pt x="128" y="386"/>
                  </a:lnTo>
                  <a:lnTo>
                    <a:pt x="128" y="416"/>
                  </a:lnTo>
                  <a:lnTo>
                    <a:pt x="125" y="454"/>
                  </a:lnTo>
                  <a:lnTo>
                    <a:pt x="127" y="490"/>
                  </a:lnTo>
                  <a:lnTo>
                    <a:pt x="134" y="514"/>
                  </a:lnTo>
                  <a:lnTo>
                    <a:pt x="147" y="524"/>
                  </a:lnTo>
                  <a:lnTo>
                    <a:pt x="157" y="526"/>
                  </a:lnTo>
                  <a:lnTo>
                    <a:pt x="161" y="526"/>
                  </a:lnTo>
                  <a:lnTo>
                    <a:pt x="159" y="515"/>
                  </a:lnTo>
                  <a:lnTo>
                    <a:pt x="153" y="498"/>
                  </a:lnTo>
                  <a:lnTo>
                    <a:pt x="154" y="479"/>
                  </a:lnTo>
                  <a:lnTo>
                    <a:pt x="169" y="468"/>
                  </a:lnTo>
                  <a:lnTo>
                    <a:pt x="179" y="464"/>
                  </a:lnTo>
                  <a:lnTo>
                    <a:pt x="184" y="456"/>
                  </a:lnTo>
                  <a:lnTo>
                    <a:pt x="189" y="448"/>
                  </a:lnTo>
                  <a:lnTo>
                    <a:pt x="193" y="441"/>
                  </a:lnTo>
                  <a:lnTo>
                    <a:pt x="197" y="432"/>
                  </a:lnTo>
                  <a:lnTo>
                    <a:pt x="202" y="423"/>
                  </a:lnTo>
                  <a:lnTo>
                    <a:pt x="207" y="417"/>
                  </a:lnTo>
                  <a:lnTo>
                    <a:pt x="218" y="413"/>
                  </a:lnTo>
                  <a:lnTo>
                    <a:pt x="232" y="405"/>
                  </a:lnTo>
                  <a:lnTo>
                    <a:pt x="238" y="392"/>
                  </a:lnTo>
                  <a:lnTo>
                    <a:pt x="243" y="376"/>
                  </a:lnTo>
                  <a:lnTo>
                    <a:pt x="256" y="358"/>
                  </a:lnTo>
                  <a:lnTo>
                    <a:pt x="262" y="350"/>
                  </a:lnTo>
                  <a:lnTo>
                    <a:pt x="262" y="343"/>
                  </a:lnTo>
                  <a:lnTo>
                    <a:pt x="258" y="337"/>
                  </a:lnTo>
                  <a:lnTo>
                    <a:pt x="251" y="330"/>
                  </a:lnTo>
                  <a:lnTo>
                    <a:pt x="241" y="324"/>
                  </a:lnTo>
                  <a:lnTo>
                    <a:pt x="232" y="318"/>
                  </a:lnTo>
                  <a:lnTo>
                    <a:pt x="223" y="312"/>
                  </a:lnTo>
                  <a:lnTo>
                    <a:pt x="219" y="305"/>
                  </a:lnTo>
                  <a:lnTo>
                    <a:pt x="210" y="292"/>
                  </a:lnTo>
                  <a:lnTo>
                    <a:pt x="200" y="282"/>
                  </a:lnTo>
                  <a:lnTo>
                    <a:pt x="189" y="273"/>
                  </a:lnTo>
                  <a:lnTo>
                    <a:pt x="180" y="265"/>
                  </a:lnTo>
                  <a:lnTo>
                    <a:pt x="176" y="261"/>
                  </a:lnTo>
                  <a:lnTo>
                    <a:pt x="169" y="258"/>
                  </a:lnTo>
                  <a:lnTo>
                    <a:pt x="159" y="256"/>
                  </a:lnTo>
                  <a:lnTo>
                    <a:pt x="148" y="255"/>
                  </a:lnTo>
                  <a:lnTo>
                    <a:pt x="138" y="255"/>
                  </a:lnTo>
                  <a:lnTo>
                    <a:pt x="128" y="255"/>
                  </a:lnTo>
                  <a:lnTo>
                    <a:pt x="121" y="255"/>
                  </a:lnTo>
                  <a:lnTo>
                    <a:pt x="117" y="256"/>
                  </a:lnTo>
                  <a:lnTo>
                    <a:pt x="110" y="256"/>
                  </a:lnTo>
                  <a:lnTo>
                    <a:pt x="102" y="255"/>
                  </a:lnTo>
                  <a:lnTo>
                    <a:pt x="97" y="250"/>
                  </a:lnTo>
                  <a:lnTo>
                    <a:pt x="97" y="245"/>
                  </a:lnTo>
                  <a:lnTo>
                    <a:pt x="99" y="239"/>
                  </a:lnTo>
                  <a:lnTo>
                    <a:pt x="104" y="233"/>
                  </a:lnTo>
                  <a:lnTo>
                    <a:pt x="105" y="229"/>
                  </a:lnTo>
                  <a:lnTo>
                    <a:pt x="99" y="226"/>
                  </a:lnTo>
                  <a:lnTo>
                    <a:pt x="92" y="225"/>
                  </a:lnTo>
                  <a:lnTo>
                    <a:pt x="91" y="225"/>
                  </a:lnTo>
                  <a:lnTo>
                    <a:pt x="92" y="220"/>
                  </a:lnTo>
                  <a:lnTo>
                    <a:pt x="95" y="210"/>
                  </a:lnTo>
                  <a:lnTo>
                    <a:pt x="95" y="204"/>
                  </a:lnTo>
                  <a:lnTo>
                    <a:pt x="91" y="206"/>
                  </a:lnTo>
                  <a:lnTo>
                    <a:pt x="84" y="212"/>
                  </a:lnTo>
                  <a:lnTo>
                    <a:pt x="72" y="213"/>
                  </a:lnTo>
                  <a:lnTo>
                    <a:pt x="63" y="209"/>
                  </a:lnTo>
                  <a:lnTo>
                    <a:pt x="59" y="200"/>
                  </a:lnTo>
                  <a:lnTo>
                    <a:pt x="62" y="191"/>
                  </a:lnTo>
                  <a:lnTo>
                    <a:pt x="68" y="180"/>
                  </a:lnTo>
                  <a:lnTo>
                    <a:pt x="74" y="176"/>
                  </a:lnTo>
                  <a:lnTo>
                    <a:pt x="79" y="173"/>
                  </a:lnTo>
                  <a:lnTo>
                    <a:pt x="88" y="171"/>
                  </a:lnTo>
                  <a:lnTo>
                    <a:pt x="95" y="171"/>
                  </a:lnTo>
                  <a:lnTo>
                    <a:pt x="102" y="173"/>
                  </a:lnTo>
                  <a:lnTo>
                    <a:pt x="110" y="174"/>
                  </a:lnTo>
                  <a:lnTo>
                    <a:pt x="114" y="177"/>
                  </a:lnTo>
                  <a:lnTo>
                    <a:pt x="117" y="181"/>
                  </a:lnTo>
                  <a:lnTo>
                    <a:pt x="120" y="189"/>
                  </a:lnTo>
                  <a:lnTo>
                    <a:pt x="123" y="194"/>
                  </a:lnTo>
                  <a:lnTo>
                    <a:pt x="127" y="196"/>
                  </a:lnTo>
                  <a:lnTo>
                    <a:pt x="128" y="193"/>
                  </a:lnTo>
                  <a:lnTo>
                    <a:pt x="128" y="186"/>
                  </a:lnTo>
                  <a:lnTo>
                    <a:pt x="130" y="180"/>
                  </a:lnTo>
                  <a:lnTo>
                    <a:pt x="133" y="173"/>
                  </a:lnTo>
                  <a:lnTo>
                    <a:pt x="141" y="167"/>
                  </a:lnTo>
                  <a:lnTo>
                    <a:pt x="151" y="160"/>
                  </a:lnTo>
                  <a:lnTo>
                    <a:pt x="160" y="150"/>
                  </a:lnTo>
                  <a:lnTo>
                    <a:pt x="167" y="141"/>
                  </a:lnTo>
                  <a:lnTo>
                    <a:pt x="179" y="132"/>
                  </a:lnTo>
                  <a:lnTo>
                    <a:pt x="190" y="128"/>
                  </a:lnTo>
                  <a:lnTo>
                    <a:pt x="203" y="127"/>
                  </a:lnTo>
                  <a:lnTo>
                    <a:pt x="212" y="125"/>
                  </a:lnTo>
                  <a:lnTo>
                    <a:pt x="218" y="121"/>
                  </a:lnTo>
                  <a:lnTo>
                    <a:pt x="216" y="114"/>
                  </a:lnTo>
                  <a:lnTo>
                    <a:pt x="215" y="109"/>
                  </a:lnTo>
                  <a:lnTo>
                    <a:pt x="216" y="106"/>
                  </a:lnTo>
                  <a:lnTo>
                    <a:pt x="232" y="106"/>
                  </a:lnTo>
                  <a:lnTo>
                    <a:pt x="248" y="104"/>
                  </a:lnTo>
                  <a:lnTo>
                    <a:pt x="249" y="95"/>
                  </a:lnTo>
                  <a:lnTo>
                    <a:pt x="241" y="82"/>
                  </a:lnTo>
                  <a:lnTo>
                    <a:pt x="231" y="70"/>
                  </a:lnTo>
                  <a:lnTo>
                    <a:pt x="220" y="63"/>
                  </a:lnTo>
                  <a:lnTo>
                    <a:pt x="212" y="62"/>
                  </a:lnTo>
                  <a:lnTo>
                    <a:pt x="202" y="68"/>
                  </a:lnTo>
                  <a:lnTo>
                    <a:pt x="193" y="79"/>
                  </a:lnTo>
                  <a:lnTo>
                    <a:pt x="184" y="89"/>
                  </a:lnTo>
                  <a:lnTo>
                    <a:pt x="179" y="92"/>
                  </a:lnTo>
                  <a:lnTo>
                    <a:pt x="174" y="89"/>
                  </a:lnTo>
                  <a:lnTo>
                    <a:pt x="173" y="79"/>
                  </a:lnTo>
                  <a:lnTo>
                    <a:pt x="169" y="72"/>
                  </a:lnTo>
                  <a:lnTo>
                    <a:pt x="160" y="70"/>
                  </a:lnTo>
                  <a:lnTo>
                    <a:pt x="151" y="70"/>
                  </a:lnTo>
                  <a:lnTo>
                    <a:pt x="147" y="63"/>
                  </a:lnTo>
                  <a:lnTo>
                    <a:pt x="150" y="57"/>
                  </a:lnTo>
                  <a:lnTo>
                    <a:pt x="154" y="53"/>
                  </a:lnTo>
                  <a:lnTo>
                    <a:pt x="163" y="49"/>
                  </a:lnTo>
                  <a:lnTo>
                    <a:pt x="173" y="46"/>
                  </a:lnTo>
                  <a:lnTo>
                    <a:pt x="182" y="44"/>
                  </a:lnTo>
                  <a:lnTo>
                    <a:pt x="190" y="43"/>
                  </a:lnTo>
                  <a:lnTo>
                    <a:pt x="195" y="43"/>
                  </a:lnTo>
                  <a:lnTo>
                    <a:pt x="197" y="43"/>
                  </a:lnTo>
                  <a:lnTo>
                    <a:pt x="205" y="40"/>
                  </a:lnTo>
                  <a:lnTo>
                    <a:pt x="200" y="34"/>
                  </a:lnTo>
                  <a:lnTo>
                    <a:pt x="195" y="29"/>
                  </a:lnTo>
                  <a:lnTo>
                    <a:pt x="193" y="23"/>
                  </a:lnTo>
                  <a:lnTo>
                    <a:pt x="193" y="19"/>
                  </a:lnTo>
                  <a:lnTo>
                    <a:pt x="189" y="16"/>
                  </a:lnTo>
                  <a:lnTo>
                    <a:pt x="183" y="16"/>
                  </a:lnTo>
                  <a:lnTo>
                    <a:pt x="180" y="21"/>
                  </a:lnTo>
                  <a:lnTo>
                    <a:pt x="177" y="27"/>
                  </a:lnTo>
                  <a:lnTo>
                    <a:pt x="171" y="29"/>
                  </a:lnTo>
                  <a:lnTo>
                    <a:pt x="166" y="26"/>
                  </a:lnTo>
                  <a:lnTo>
                    <a:pt x="167" y="20"/>
                  </a:lnTo>
                  <a:lnTo>
                    <a:pt x="169" y="16"/>
                  </a:lnTo>
                  <a:lnTo>
                    <a:pt x="161" y="16"/>
                  </a:lnTo>
                  <a:lnTo>
                    <a:pt x="153" y="14"/>
                  </a:lnTo>
                  <a:lnTo>
                    <a:pt x="146" y="11"/>
                  </a:lnTo>
                  <a:lnTo>
                    <a:pt x="143" y="6"/>
                  </a:lnTo>
                  <a:lnTo>
                    <a:pt x="143" y="3"/>
                  </a:lnTo>
                  <a:lnTo>
                    <a:pt x="138" y="0"/>
                  </a:lnTo>
                  <a:lnTo>
                    <a:pt x="128" y="0"/>
                  </a:lnTo>
                  <a:lnTo>
                    <a:pt x="121" y="3"/>
                  </a:lnTo>
                  <a:lnTo>
                    <a:pt x="120" y="7"/>
                  </a:lnTo>
                  <a:lnTo>
                    <a:pt x="117" y="11"/>
                  </a:lnTo>
                  <a:lnTo>
                    <a:pt x="110" y="14"/>
                  </a:lnTo>
                  <a:lnTo>
                    <a:pt x="105" y="14"/>
                  </a:lnTo>
                  <a:lnTo>
                    <a:pt x="101" y="14"/>
                  </a:lnTo>
                  <a:lnTo>
                    <a:pt x="95" y="14"/>
                  </a:lnTo>
                  <a:lnTo>
                    <a:pt x="89" y="13"/>
                  </a:lnTo>
                  <a:lnTo>
                    <a:pt x="82" y="13"/>
                  </a:lnTo>
                  <a:lnTo>
                    <a:pt x="76" y="11"/>
                  </a:lnTo>
                  <a:lnTo>
                    <a:pt x="69" y="10"/>
                  </a:lnTo>
                  <a:lnTo>
                    <a:pt x="62" y="8"/>
                  </a:lnTo>
                  <a:lnTo>
                    <a:pt x="56" y="13"/>
                  </a:lnTo>
                  <a:lnTo>
                    <a:pt x="50" y="17"/>
                  </a:lnTo>
                  <a:lnTo>
                    <a:pt x="45" y="21"/>
                  </a:lnTo>
                  <a:lnTo>
                    <a:pt x="39" y="26"/>
                  </a:lnTo>
                  <a:lnTo>
                    <a:pt x="35" y="30"/>
                  </a:lnTo>
                  <a:lnTo>
                    <a:pt x="29" y="34"/>
                  </a:lnTo>
                  <a:lnTo>
                    <a:pt x="23" y="40"/>
                  </a:lnTo>
                  <a:lnTo>
                    <a:pt x="19" y="44"/>
                  </a:lnTo>
                  <a:lnTo>
                    <a:pt x="27" y="55"/>
                  </a:lnTo>
                  <a:lnTo>
                    <a:pt x="30" y="68"/>
                  </a:lnTo>
                  <a:lnTo>
                    <a:pt x="27" y="82"/>
                  </a:lnTo>
                  <a:lnTo>
                    <a:pt x="16" y="9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9" name="Freeform 21"/>
            <p:cNvSpPr>
              <a:spLocks/>
            </p:cNvSpPr>
            <p:nvPr/>
          </p:nvSpPr>
          <p:spPr bwMode="auto">
            <a:xfrm>
              <a:off x="14158" y="9606"/>
              <a:ext cx="220" cy="308"/>
            </a:xfrm>
            <a:custGeom>
              <a:avLst/>
              <a:gdLst>
                <a:gd name="T0" fmla="*/ 198 w 220"/>
                <a:gd name="T1" fmla="*/ 72 h 308"/>
                <a:gd name="T2" fmla="*/ 198 w 220"/>
                <a:gd name="T3" fmla="*/ 72 h 308"/>
                <a:gd name="T4" fmla="*/ 191 w 220"/>
                <a:gd name="T5" fmla="*/ 65 h 308"/>
                <a:gd name="T6" fmla="*/ 187 w 220"/>
                <a:gd name="T7" fmla="*/ 52 h 308"/>
                <a:gd name="T8" fmla="*/ 185 w 220"/>
                <a:gd name="T9" fmla="*/ 42 h 308"/>
                <a:gd name="T10" fmla="*/ 174 w 220"/>
                <a:gd name="T11" fmla="*/ 36 h 308"/>
                <a:gd name="T12" fmla="*/ 161 w 220"/>
                <a:gd name="T13" fmla="*/ 33 h 308"/>
                <a:gd name="T14" fmla="*/ 147 w 220"/>
                <a:gd name="T15" fmla="*/ 35 h 308"/>
                <a:gd name="T16" fmla="*/ 134 w 220"/>
                <a:gd name="T17" fmla="*/ 36 h 308"/>
                <a:gd name="T18" fmla="*/ 122 w 220"/>
                <a:gd name="T19" fmla="*/ 26 h 308"/>
                <a:gd name="T20" fmla="*/ 111 w 220"/>
                <a:gd name="T21" fmla="*/ 10 h 308"/>
                <a:gd name="T22" fmla="*/ 93 w 220"/>
                <a:gd name="T23" fmla="*/ 0 h 308"/>
                <a:gd name="T24" fmla="*/ 77 w 220"/>
                <a:gd name="T25" fmla="*/ 4 h 308"/>
                <a:gd name="T26" fmla="*/ 70 w 220"/>
                <a:gd name="T27" fmla="*/ 10 h 308"/>
                <a:gd name="T28" fmla="*/ 62 w 220"/>
                <a:gd name="T29" fmla="*/ 9 h 308"/>
                <a:gd name="T30" fmla="*/ 60 w 220"/>
                <a:gd name="T31" fmla="*/ 9 h 308"/>
                <a:gd name="T32" fmla="*/ 59 w 220"/>
                <a:gd name="T33" fmla="*/ 9 h 308"/>
                <a:gd name="T34" fmla="*/ 57 w 220"/>
                <a:gd name="T35" fmla="*/ 9 h 308"/>
                <a:gd name="T36" fmla="*/ 53 w 220"/>
                <a:gd name="T37" fmla="*/ 12 h 308"/>
                <a:gd name="T38" fmla="*/ 38 w 220"/>
                <a:gd name="T39" fmla="*/ 22 h 308"/>
                <a:gd name="T40" fmla="*/ 20 w 220"/>
                <a:gd name="T41" fmla="*/ 40 h 308"/>
                <a:gd name="T42" fmla="*/ 4 w 220"/>
                <a:gd name="T43" fmla="*/ 65 h 308"/>
                <a:gd name="T44" fmla="*/ 0 w 220"/>
                <a:gd name="T45" fmla="*/ 94 h 308"/>
                <a:gd name="T46" fmla="*/ 5 w 220"/>
                <a:gd name="T47" fmla="*/ 115 h 308"/>
                <a:gd name="T48" fmla="*/ 17 w 220"/>
                <a:gd name="T49" fmla="*/ 128 h 308"/>
                <a:gd name="T50" fmla="*/ 36 w 220"/>
                <a:gd name="T51" fmla="*/ 134 h 308"/>
                <a:gd name="T52" fmla="*/ 56 w 220"/>
                <a:gd name="T53" fmla="*/ 134 h 308"/>
                <a:gd name="T54" fmla="*/ 79 w 220"/>
                <a:gd name="T55" fmla="*/ 143 h 308"/>
                <a:gd name="T56" fmla="*/ 95 w 220"/>
                <a:gd name="T57" fmla="*/ 161 h 308"/>
                <a:gd name="T58" fmla="*/ 99 w 220"/>
                <a:gd name="T59" fmla="*/ 189 h 308"/>
                <a:gd name="T60" fmla="*/ 90 w 220"/>
                <a:gd name="T61" fmla="*/ 220 h 308"/>
                <a:gd name="T62" fmla="*/ 90 w 220"/>
                <a:gd name="T63" fmla="*/ 255 h 308"/>
                <a:gd name="T64" fmla="*/ 99 w 220"/>
                <a:gd name="T65" fmla="*/ 287 h 308"/>
                <a:gd name="T66" fmla="*/ 115 w 220"/>
                <a:gd name="T67" fmla="*/ 305 h 308"/>
                <a:gd name="T68" fmla="*/ 134 w 220"/>
                <a:gd name="T69" fmla="*/ 298 h 308"/>
                <a:gd name="T70" fmla="*/ 151 w 220"/>
                <a:gd name="T71" fmla="*/ 279 h 308"/>
                <a:gd name="T72" fmla="*/ 168 w 220"/>
                <a:gd name="T73" fmla="*/ 258 h 308"/>
                <a:gd name="T74" fmla="*/ 183 w 220"/>
                <a:gd name="T75" fmla="*/ 233 h 308"/>
                <a:gd name="T76" fmla="*/ 190 w 220"/>
                <a:gd name="T77" fmla="*/ 217 h 308"/>
                <a:gd name="T78" fmla="*/ 190 w 220"/>
                <a:gd name="T79" fmla="*/ 209 h 308"/>
                <a:gd name="T80" fmla="*/ 188 w 220"/>
                <a:gd name="T81" fmla="*/ 192 h 308"/>
                <a:gd name="T82" fmla="*/ 201 w 220"/>
                <a:gd name="T83" fmla="*/ 171 h 308"/>
                <a:gd name="T84" fmla="*/ 213 w 220"/>
                <a:gd name="T85" fmla="*/ 153 h 308"/>
                <a:gd name="T86" fmla="*/ 217 w 220"/>
                <a:gd name="T87" fmla="*/ 135 h 308"/>
                <a:gd name="T88" fmla="*/ 219 w 220"/>
                <a:gd name="T89" fmla="*/ 124 h 308"/>
                <a:gd name="T90" fmla="*/ 219 w 220"/>
                <a:gd name="T91" fmla="*/ 122 h 308"/>
                <a:gd name="T92" fmla="*/ 211 w 220"/>
                <a:gd name="T93" fmla="*/ 112 h 308"/>
                <a:gd name="T94" fmla="*/ 200 w 220"/>
                <a:gd name="T95" fmla="*/ 86 h 3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0"/>
                <a:gd name="T145" fmla="*/ 0 h 308"/>
                <a:gd name="T146" fmla="*/ 220 w 220"/>
                <a:gd name="T147" fmla="*/ 308 h 3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0" h="308">
                  <a:moveTo>
                    <a:pt x="198" y="72"/>
                  </a:moveTo>
                  <a:lnTo>
                    <a:pt x="198" y="72"/>
                  </a:lnTo>
                  <a:lnTo>
                    <a:pt x="191" y="65"/>
                  </a:lnTo>
                  <a:lnTo>
                    <a:pt x="188" y="59"/>
                  </a:lnTo>
                  <a:lnTo>
                    <a:pt x="187" y="52"/>
                  </a:lnTo>
                  <a:lnTo>
                    <a:pt x="191" y="46"/>
                  </a:lnTo>
                  <a:lnTo>
                    <a:pt x="185" y="42"/>
                  </a:lnTo>
                  <a:lnTo>
                    <a:pt x="180" y="39"/>
                  </a:lnTo>
                  <a:lnTo>
                    <a:pt x="174" y="36"/>
                  </a:lnTo>
                  <a:lnTo>
                    <a:pt x="167" y="35"/>
                  </a:lnTo>
                  <a:lnTo>
                    <a:pt x="161" y="33"/>
                  </a:lnTo>
                  <a:lnTo>
                    <a:pt x="154" y="33"/>
                  </a:lnTo>
                  <a:lnTo>
                    <a:pt x="147" y="35"/>
                  </a:lnTo>
                  <a:lnTo>
                    <a:pt x="141" y="36"/>
                  </a:lnTo>
                  <a:lnTo>
                    <a:pt x="134" y="36"/>
                  </a:lnTo>
                  <a:lnTo>
                    <a:pt x="128" y="32"/>
                  </a:lnTo>
                  <a:lnTo>
                    <a:pt x="122" y="26"/>
                  </a:lnTo>
                  <a:lnTo>
                    <a:pt x="118" y="17"/>
                  </a:lnTo>
                  <a:lnTo>
                    <a:pt x="111" y="10"/>
                  </a:lnTo>
                  <a:lnTo>
                    <a:pt x="103" y="3"/>
                  </a:lnTo>
                  <a:lnTo>
                    <a:pt x="93" y="0"/>
                  </a:lnTo>
                  <a:lnTo>
                    <a:pt x="80" y="0"/>
                  </a:lnTo>
                  <a:lnTo>
                    <a:pt x="77" y="4"/>
                  </a:lnTo>
                  <a:lnTo>
                    <a:pt x="75" y="9"/>
                  </a:lnTo>
                  <a:lnTo>
                    <a:pt x="70" y="10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7" y="16"/>
                  </a:lnTo>
                  <a:lnTo>
                    <a:pt x="38" y="22"/>
                  </a:lnTo>
                  <a:lnTo>
                    <a:pt x="30" y="30"/>
                  </a:lnTo>
                  <a:lnTo>
                    <a:pt x="20" y="40"/>
                  </a:lnTo>
                  <a:lnTo>
                    <a:pt x="10" y="52"/>
                  </a:lnTo>
                  <a:lnTo>
                    <a:pt x="4" y="65"/>
                  </a:lnTo>
                  <a:lnTo>
                    <a:pt x="0" y="79"/>
                  </a:lnTo>
                  <a:lnTo>
                    <a:pt x="0" y="94"/>
                  </a:lnTo>
                  <a:lnTo>
                    <a:pt x="1" y="105"/>
                  </a:lnTo>
                  <a:lnTo>
                    <a:pt x="5" y="115"/>
                  </a:lnTo>
                  <a:lnTo>
                    <a:pt x="10" y="122"/>
                  </a:lnTo>
                  <a:lnTo>
                    <a:pt x="17" y="128"/>
                  </a:lnTo>
                  <a:lnTo>
                    <a:pt x="26" y="132"/>
                  </a:lnTo>
                  <a:lnTo>
                    <a:pt x="36" y="134"/>
                  </a:lnTo>
                  <a:lnTo>
                    <a:pt x="46" y="134"/>
                  </a:lnTo>
                  <a:lnTo>
                    <a:pt x="56" y="134"/>
                  </a:lnTo>
                  <a:lnTo>
                    <a:pt x="67" y="137"/>
                  </a:lnTo>
                  <a:lnTo>
                    <a:pt x="79" y="143"/>
                  </a:lnTo>
                  <a:lnTo>
                    <a:pt x="87" y="150"/>
                  </a:lnTo>
                  <a:lnTo>
                    <a:pt x="95" y="161"/>
                  </a:lnTo>
                  <a:lnTo>
                    <a:pt x="99" y="173"/>
                  </a:lnTo>
                  <a:lnTo>
                    <a:pt x="99" y="189"/>
                  </a:lnTo>
                  <a:lnTo>
                    <a:pt x="95" y="204"/>
                  </a:lnTo>
                  <a:lnTo>
                    <a:pt x="90" y="220"/>
                  </a:lnTo>
                  <a:lnTo>
                    <a:pt x="89" y="238"/>
                  </a:lnTo>
                  <a:lnTo>
                    <a:pt x="90" y="255"/>
                  </a:lnTo>
                  <a:lnTo>
                    <a:pt x="93" y="272"/>
                  </a:lnTo>
                  <a:lnTo>
                    <a:pt x="99" y="287"/>
                  </a:lnTo>
                  <a:lnTo>
                    <a:pt x="106" y="298"/>
                  </a:lnTo>
                  <a:lnTo>
                    <a:pt x="115" y="305"/>
                  </a:lnTo>
                  <a:lnTo>
                    <a:pt x="123" y="308"/>
                  </a:lnTo>
                  <a:lnTo>
                    <a:pt x="134" y="298"/>
                  </a:lnTo>
                  <a:lnTo>
                    <a:pt x="142" y="289"/>
                  </a:lnTo>
                  <a:lnTo>
                    <a:pt x="151" y="279"/>
                  </a:lnTo>
                  <a:lnTo>
                    <a:pt x="159" y="268"/>
                  </a:lnTo>
                  <a:lnTo>
                    <a:pt x="168" y="258"/>
                  </a:lnTo>
                  <a:lnTo>
                    <a:pt x="175" y="246"/>
                  </a:lnTo>
                  <a:lnTo>
                    <a:pt x="183" y="233"/>
                  </a:lnTo>
                  <a:lnTo>
                    <a:pt x="188" y="222"/>
                  </a:lnTo>
                  <a:lnTo>
                    <a:pt x="190" y="217"/>
                  </a:lnTo>
                  <a:lnTo>
                    <a:pt x="190" y="213"/>
                  </a:lnTo>
                  <a:lnTo>
                    <a:pt x="190" y="209"/>
                  </a:lnTo>
                  <a:lnTo>
                    <a:pt x="188" y="203"/>
                  </a:lnTo>
                  <a:lnTo>
                    <a:pt x="188" y="192"/>
                  </a:lnTo>
                  <a:lnTo>
                    <a:pt x="194" y="181"/>
                  </a:lnTo>
                  <a:lnTo>
                    <a:pt x="201" y="171"/>
                  </a:lnTo>
                  <a:lnTo>
                    <a:pt x="211" y="161"/>
                  </a:lnTo>
                  <a:lnTo>
                    <a:pt x="213" y="153"/>
                  </a:lnTo>
                  <a:lnTo>
                    <a:pt x="216" y="144"/>
                  </a:lnTo>
                  <a:lnTo>
                    <a:pt x="217" y="135"/>
                  </a:lnTo>
                  <a:lnTo>
                    <a:pt x="219" y="125"/>
                  </a:lnTo>
                  <a:lnTo>
                    <a:pt x="219" y="124"/>
                  </a:lnTo>
                  <a:lnTo>
                    <a:pt x="219" y="122"/>
                  </a:lnTo>
                  <a:lnTo>
                    <a:pt x="220" y="122"/>
                  </a:lnTo>
                  <a:lnTo>
                    <a:pt x="211" y="112"/>
                  </a:lnTo>
                  <a:lnTo>
                    <a:pt x="204" y="99"/>
                  </a:lnTo>
                  <a:lnTo>
                    <a:pt x="200" y="86"/>
                  </a:lnTo>
                  <a:lnTo>
                    <a:pt x="198" y="72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0" name="Freeform 22"/>
            <p:cNvSpPr>
              <a:spLocks/>
            </p:cNvSpPr>
            <p:nvPr/>
          </p:nvSpPr>
          <p:spPr bwMode="auto">
            <a:xfrm>
              <a:off x="14330" y="9602"/>
              <a:ext cx="49" cy="121"/>
            </a:xfrm>
            <a:custGeom>
              <a:avLst/>
              <a:gdLst>
                <a:gd name="T0" fmla="*/ 3 w 49"/>
                <a:gd name="T1" fmla="*/ 16 h 121"/>
                <a:gd name="T2" fmla="*/ 13 w 49"/>
                <a:gd name="T3" fmla="*/ 26 h 121"/>
                <a:gd name="T4" fmla="*/ 21 w 49"/>
                <a:gd name="T5" fmla="*/ 34 h 121"/>
                <a:gd name="T6" fmla="*/ 23 w 49"/>
                <a:gd name="T7" fmla="*/ 41 h 121"/>
                <a:gd name="T8" fmla="*/ 21 w 49"/>
                <a:gd name="T9" fmla="*/ 49 h 121"/>
                <a:gd name="T10" fmla="*/ 19 w 49"/>
                <a:gd name="T11" fmla="*/ 49 h 121"/>
                <a:gd name="T12" fmla="*/ 19 w 49"/>
                <a:gd name="T13" fmla="*/ 49 h 121"/>
                <a:gd name="T14" fmla="*/ 19 w 49"/>
                <a:gd name="T15" fmla="*/ 49 h 121"/>
                <a:gd name="T16" fmla="*/ 19 w 49"/>
                <a:gd name="T17" fmla="*/ 50 h 121"/>
                <a:gd name="T18" fmla="*/ 22 w 49"/>
                <a:gd name="T19" fmla="*/ 53 h 121"/>
                <a:gd name="T20" fmla="*/ 25 w 49"/>
                <a:gd name="T21" fmla="*/ 57 h 121"/>
                <a:gd name="T22" fmla="*/ 26 w 49"/>
                <a:gd name="T23" fmla="*/ 62 h 121"/>
                <a:gd name="T24" fmla="*/ 26 w 49"/>
                <a:gd name="T25" fmla="*/ 67 h 121"/>
                <a:gd name="T26" fmla="*/ 26 w 49"/>
                <a:gd name="T27" fmla="*/ 69 h 121"/>
                <a:gd name="T28" fmla="*/ 26 w 49"/>
                <a:gd name="T29" fmla="*/ 72 h 121"/>
                <a:gd name="T30" fmla="*/ 26 w 49"/>
                <a:gd name="T31" fmla="*/ 73 h 121"/>
                <a:gd name="T32" fmla="*/ 26 w 49"/>
                <a:gd name="T33" fmla="*/ 76 h 121"/>
                <a:gd name="T34" fmla="*/ 32 w 49"/>
                <a:gd name="T35" fmla="*/ 85 h 121"/>
                <a:gd name="T36" fmla="*/ 35 w 49"/>
                <a:gd name="T37" fmla="*/ 96 h 121"/>
                <a:gd name="T38" fmla="*/ 41 w 49"/>
                <a:gd name="T39" fmla="*/ 109 h 121"/>
                <a:gd name="T40" fmla="*/ 48 w 49"/>
                <a:gd name="T41" fmla="*/ 121 h 121"/>
                <a:gd name="T42" fmla="*/ 49 w 49"/>
                <a:gd name="T43" fmla="*/ 89 h 121"/>
                <a:gd name="T44" fmla="*/ 48 w 49"/>
                <a:gd name="T45" fmla="*/ 57 h 121"/>
                <a:gd name="T46" fmla="*/ 44 w 49"/>
                <a:gd name="T47" fmla="*/ 28 h 121"/>
                <a:gd name="T48" fmla="*/ 36 w 49"/>
                <a:gd name="T49" fmla="*/ 0 h 121"/>
                <a:gd name="T50" fmla="*/ 34 w 49"/>
                <a:gd name="T51" fmla="*/ 3 h 121"/>
                <a:gd name="T52" fmla="*/ 28 w 49"/>
                <a:gd name="T53" fmla="*/ 4 h 121"/>
                <a:gd name="T54" fmla="*/ 21 w 49"/>
                <a:gd name="T55" fmla="*/ 5 h 121"/>
                <a:gd name="T56" fmla="*/ 13 w 49"/>
                <a:gd name="T57" fmla="*/ 5 h 121"/>
                <a:gd name="T58" fmla="*/ 6 w 49"/>
                <a:gd name="T59" fmla="*/ 7 h 121"/>
                <a:gd name="T60" fmla="*/ 2 w 49"/>
                <a:gd name="T61" fmla="*/ 8 h 121"/>
                <a:gd name="T62" fmla="*/ 0 w 49"/>
                <a:gd name="T63" fmla="*/ 11 h 121"/>
                <a:gd name="T64" fmla="*/ 3 w 49"/>
                <a:gd name="T65" fmla="*/ 16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"/>
                <a:gd name="T100" fmla="*/ 0 h 121"/>
                <a:gd name="T101" fmla="*/ 49 w 49"/>
                <a:gd name="T102" fmla="*/ 121 h 1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" h="121">
                  <a:moveTo>
                    <a:pt x="3" y="16"/>
                  </a:moveTo>
                  <a:lnTo>
                    <a:pt x="13" y="26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9" y="50"/>
                  </a:lnTo>
                  <a:lnTo>
                    <a:pt x="22" y="53"/>
                  </a:lnTo>
                  <a:lnTo>
                    <a:pt x="25" y="57"/>
                  </a:lnTo>
                  <a:lnTo>
                    <a:pt x="26" y="62"/>
                  </a:lnTo>
                  <a:lnTo>
                    <a:pt x="26" y="67"/>
                  </a:lnTo>
                  <a:lnTo>
                    <a:pt x="26" y="69"/>
                  </a:lnTo>
                  <a:lnTo>
                    <a:pt x="26" y="72"/>
                  </a:lnTo>
                  <a:lnTo>
                    <a:pt x="26" y="73"/>
                  </a:lnTo>
                  <a:lnTo>
                    <a:pt x="26" y="76"/>
                  </a:lnTo>
                  <a:lnTo>
                    <a:pt x="32" y="85"/>
                  </a:lnTo>
                  <a:lnTo>
                    <a:pt x="35" y="96"/>
                  </a:lnTo>
                  <a:lnTo>
                    <a:pt x="41" y="109"/>
                  </a:lnTo>
                  <a:lnTo>
                    <a:pt x="48" y="121"/>
                  </a:lnTo>
                  <a:lnTo>
                    <a:pt x="49" y="89"/>
                  </a:lnTo>
                  <a:lnTo>
                    <a:pt x="48" y="57"/>
                  </a:lnTo>
                  <a:lnTo>
                    <a:pt x="44" y="28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28" y="4"/>
                  </a:lnTo>
                  <a:lnTo>
                    <a:pt x="21" y="5"/>
                  </a:lnTo>
                  <a:lnTo>
                    <a:pt x="13" y="5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11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1" name="Freeform 23"/>
            <p:cNvSpPr>
              <a:spLocks/>
            </p:cNvSpPr>
            <p:nvPr/>
          </p:nvSpPr>
          <p:spPr bwMode="auto">
            <a:xfrm>
              <a:off x="14202" y="9488"/>
              <a:ext cx="163" cy="127"/>
            </a:xfrm>
            <a:custGeom>
              <a:avLst/>
              <a:gdLst>
                <a:gd name="T0" fmla="*/ 81 w 163"/>
                <a:gd name="T1" fmla="*/ 20 h 127"/>
                <a:gd name="T2" fmla="*/ 62 w 163"/>
                <a:gd name="T3" fmla="*/ 33 h 127"/>
                <a:gd name="T4" fmla="*/ 68 w 163"/>
                <a:gd name="T5" fmla="*/ 50 h 127"/>
                <a:gd name="T6" fmla="*/ 87 w 163"/>
                <a:gd name="T7" fmla="*/ 46 h 127"/>
                <a:gd name="T8" fmla="*/ 95 w 163"/>
                <a:gd name="T9" fmla="*/ 33 h 127"/>
                <a:gd name="T10" fmla="*/ 110 w 163"/>
                <a:gd name="T11" fmla="*/ 34 h 127"/>
                <a:gd name="T12" fmla="*/ 108 w 163"/>
                <a:gd name="T13" fmla="*/ 50 h 127"/>
                <a:gd name="T14" fmla="*/ 90 w 163"/>
                <a:gd name="T15" fmla="*/ 62 h 127"/>
                <a:gd name="T16" fmla="*/ 61 w 163"/>
                <a:gd name="T17" fmla="*/ 57 h 127"/>
                <a:gd name="T18" fmla="*/ 46 w 163"/>
                <a:gd name="T19" fmla="*/ 60 h 127"/>
                <a:gd name="T20" fmla="*/ 42 w 163"/>
                <a:gd name="T21" fmla="*/ 63 h 127"/>
                <a:gd name="T22" fmla="*/ 28 w 163"/>
                <a:gd name="T23" fmla="*/ 72 h 127"/>
                <a:gd name="T24" fmla="*/ 26 w 163"/>
                <a:gd name="T25" fmla="*/ 88 h 127"/>
                <a:gd name="T26" fmla="*/ 20 w 163"/>
                <a:gd name="T27" fmla="*/ 92 h 127"/>
                <a:gd name="T28" fmla="*/ 2 w 163"/>
                <a:gd name="T29" fmla="*/ 93 h 127"/>
                <a:gd name="T30" fmla="*/ 5 w 163"/>
                <a:gd name="T31" fmla="*/ 117 h 127"/>
                <a:gd name="T32" fmla="*/ 20 w 163"/>
                <a:gd name="T33" fmla="*/ 122 h 127"/>
                <a:gd name="T34" fmla="*/ 32 w 163"/>
                <a:gd name="T35" fmla="*/ 119 h 127"/>
                <a:gd name="T36" fmla="*/ 38 w 163"/>
                <a:gd name="T37" fmla="*/ 114 h 127"/>
                <a:gd name="T38" fmla="*/ 43 w 163"/>
                <a:gd name="T39" fmla="*/ 105 h 127"/>
                <a:gd name="T40" fmla="*/ 59 w 163"/>
                <a:gd name="T41" fmla="*/ 101 h 127"/>
                <a:gd name="T42" fmla="*/ 79 w 163"/>
                <a:gd name="T43" fmla="*/ 109 h 127"/>
                <a:gd name="T44" fmla="*/ 95 w 163"/>
                <a:gd name="T45" fmla="*/ 124 h 127"/>
                <a:gd name="T46" fmla="*/ 120 w 163"/>
                <a:gd name="T47" fmla="*/ 124 h 127"/>
                <a:gd name="T48" fmla="*/ 136 w 163"/>
                <a:gd name="T49" fmla="*/ 108 h 127"/>
                <a:gd name="T50" fmla="*/ 156 w 163"/>
                <a:gd name="T51" fmla="*/ 105 h 127"/>
                <a:gd name="T52" fmla="*/ 157 w 163"/>
                <a:gd name="T53" fmla="*/ 93 h 127"/>
                <a:gd name="T54" fmla="*/ 144 w 163"/>
                <a:gd name="T55" fmla="*/ 65 h 127"/>
                <a:gd name="T56" fmla="*/ 128 w 163"/>
                <a:gd name="T57" fmla="*/ 37 h 127"/>
                <a:gd name="T58" fmla="*/ 110 w 163"/>
                <a:gd name="T59" fmla="*/ 11 h 127"/>
                <a:gd name="T60" fmla="*/ 97 w 163"/>
                <a:gd name="T61" fmla="*/ 1 h 127"/>
                <a:gd name="T62" fmla="*/ 92 w 163"/>
                <a:gd name="T63" fmla="*/ 4 h 1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3"/>
                <a:gd name="T97" fmla="*/ 0 h 127"/>
                <a:gd name="T98" fmla="*/ 163 w 163"/>
                <a:gd name="T99" fmla="*/ 127 h 1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3" h="127">
                  <a:moveTo>
                    <a:pt x="91" y="7"/>
                  </a:moveTo>
                  <a:lnTo>
                    <a:pt x="81" y="20"/>
                  </a:lnTo>
                  <a:lnTo>
                    <a:pt x="69" y="27"/>
                  </a:lnTo>
                  <a:lnTo>
                    <a:pt x="62" y="33"/>
                  </a:lnTo>
                  <a:lnTo>
                    <a:pt x="61" y="40"/>
                  </a:lnTo>
                  <a:lnTo>
                    <a:pt x="68" y="50"/>
                  </a:lnTo>
                  <a:lnTo>
                    <a:pt x="78" y="50"/>
                  </a:lnTo>
                  <a:lnTo>
                    <a:pt x="87" y="46"/>
                  </a:lnTo>
                  <a:lnTo>
                    <a:pt x="91" y="39"/>
                  </a:lnTo>
                  <a:lnTo>
                    <a:pt x="95" y="33"/>
                  </a:lnTo>
                  <a:lnTo>
                    <a:pt x="103" y="32"/>
                  </a:lnTo>
                  <a:lnTo>
                    <a:pt x="110" y="34"/>
                  </a:lnTo>
                  <a:lnTo>
                    <a:pt x="111" y="42"/>
                  </a:lnTo>
                  <a:lnTo>
                    <a:pt x="108" y="50"/>
                  </a:lnTo>
                  <a:lnTo>
                    <a:pt x="101" y="57"/>
                  </a:lnTo>
                  <a:lnTo>
                    <a:pt x="90" y="62"/>
                  </a:lnTo>
                  <a:lnTo>
                    <a:pt x="74" y="60"/>
                  </a:lnTo>
                  <a:lnTo>
                    <a:pt x="61" y="57"/>
                  </a:lnTo>
                  <a:lnTo>
                    <a:pt x="51" y="59"/>
                  </a:lnTo>
                  <a:lnTo>
                    <a:pt x="46" y="60"/>
                  </a:lnTo>
                  <a:lnTo>
                    <a:pt x="45" y="62"/>
                  </a:lnTo>
                  <a:lnTo>
                    <a:pt x="42" y="63"/>
                  </a:lnTo>
                  <a:lnTo>
                    <a:pt x="35" y="66"/>
                  </a:lnTo>
                  <a:lnTo>
                    <a:pt x="28" y="72"/>
                  </a:lnTo>
                  <a:lnTo>
                    <a:pt x="26" y="81"/>
                  </a:lnTo>
                  <a:lnTo>
                    <a:pt x="26" y="88"/>
                  </a:lnTo>
                  <a:lnTo>
                    <a:pt x="25" y="92"/>
                  </a:lnTo>
                  <a:lnTo>
                    <a:pt x="20" y="92"/>
                  </a:lnTo>
                  <a:lnTo>
                    <a:pt x="10" y="91"/>
                  </a:lnTo>
                  <a:lnTo>
                    <a:pt x="2" y="93"/>
                  </a:lnTo>
                  <a:lnTo>
                    <a:pt x="0" y="104"/>
                  </a:lnTo>
                  <a:lnTo>
                    <a:pt x="5" y="117"/>
                  </a:lnTo>
                  <a:lnTo>
                    <a:pt x="15" y="125"/>
                  </a:lnTo>
                  <a:lnTo>
                    <a:pt x="20" y="122"/>
                  </a:lnTo>
                  <a:lnTo>
                    <a:pt x="26" y="121"/>
                  </a:lnTo>
                  <a:lnTo>
                    <a:pt x="32" y="119"/>
                  </a:lnTo>
                  <a:lnTo>
                    <a:pt x="36" y="118"/>
                  </a:lnTo>
                  <a:lnTo>
                    <a:pt x="38" y="114"/>
                  </a:lnTo>
                  <a:lnTo>
                    <a:pt x="41" y="109"/>
                  </a:lnTo>
                  <a:lnTo>
                    <a:pt x="43" y="105"/>
                  </a:lnTo>
                  <a:lnTo>
                    <a:pt x="48" y="102"/>
                  </a:lnTo>
                  <a:lnTo>
                    <a:pt x="59" y="101"/>
                  </a:lnTo>
                  <a:lnTo>
                    <a:pt x="71" y="104"/>
                  </a:lnTo>
                  <a:lnTo>
                    <a:pt x="79" y="109"/>
                  </a:lnTo>
                  <a:lnTo>
                    <a:pt x="87" y="117"/>
                  </a:lnTo>
                  <a:lnTo>
                    <a:pt x="95" y="124"/>
                  </a:lnTo>
                  <a:lnTo>
                    <a:pt x="108" y="127"/>
                  </a:lnTo>
                  <a:lnTo>
                    <a:pt x="120" y="124"/>
                  </a:lnTo>
                  <a:lnTo>
                    <a:pt x="128" y="115"/>
                  </a:lnTo>
                  <a:lnTo>
                    <a:pt x="136" y="108"/>
                  </a:lnTo>
                  <a:lnTo>
                    <a:pt x="146" y="105"/>
                  </a:lnTo>
                  <a:lnTo>
                    <a:pt x="156" y="105"/>
                  </a:lnTo>
                  <a:lnTo>
                    <a:pt x="163" y="108"/>
                  </a:lnTo>
                  <a:lnTo>
                    <a:pt x="157" y="93"/>
                  </a:lnTo>
                  <a:lnTo>
                    <a:pt x="151" y="79"/>
                  </a:lnTo>
                  <a:lnTo>
                    <a:pt x="144" y="65"/>
                  </a:lnTo>
                  <a:lnTo>
                    <a:pt x="137" y="50"/>
                  </a:lnTo>
                  <a:lnTo>
                    <a:pt x="128" y="37"/>
                  </a:lnTo>
                  <a:lnTo>
                    <a:pt x="120" y="24"/>
                  </a:lnTo>
                  <a:lnTo>
                    <a:pt x="110" y="11"/>
                  </a:lnTo>
                  <a:lnTo>
                    <a:pt x="100" y="0"/>
                  </a:lnTo>
                  <a:lnTo>
                    <a:pt x="97" y="1"/>
                  </a:lnTo>
                  <a:lnTo>
                    <a:pt x="94" y="3"/>
                  </a:lnTo>
                  <a:lnTo>
                    <a:pt x="92" y="4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2" name="Freeform 24"/>
            <p:cNvSpPr>
              <a:spLocks/>
            </p:cNvSpPr>
            <p:nvPr/>
          </p:nvSpPr>
          <p:spPr bwMode="auto">
            <a:xfrm>
              <a:off x="14345" y="9652"/>
              <a:ext cx="11" cy="26"/>
            </a:xfrm>
            <a:custGeom>
              <a:avLst/>
              <a:gdLst>
                <a:gd name="T0" fmla="*/ 4 w 11"/>
                <a:gd name="T1" fmla="*/ 0 h 26"/>
                <a:gd name="T2" fmla="*/ 0 w 11"/>
                <a:gd name="T3" fmla="*/ 6 h 26"/>
                <a:gd name="T4" fmla="*/ 1 w 11"/>
                <a:gd name="T5" fmla="*/ 13 h 26"/>
                <a:gd name="T6" fmla="*/ 4 w 11"/>
                <a:gd name="T7" fmla="*/ 19 h 26"/>
                <a:gd name="T8" fmla="*/ 11 w 11"/>
                <a:gd name="T9" fmla="*/ 26 h 26"/>
                <a:gd name="T10" fmla="*/ 11 w 11"/>
                <a:gd name="T11" fmla="*/ 26 h 26"/>
                <a:gd name="T12" fmla="*/ 11 w 11"/>
                <a:gd name="T13" fmla="*/ 26 h 26"/>
                <a:gd name="T14" fmla="*/ 11 w 11"/>
                <a:gd name="T15" fmla="*/ 26 h 26"/>
                <a:gd name="T16" fmla="*/ 11 w 11"/>
                <a:gd name="T17" fmla="*/ 26 h 26"/>
                <a:gd name="T18" fmla="*/ 11 w 11"/>
                <a:gd name="T19" fmla="*/ 23 h 26"/>
                <a:gd name="T20" fmla="*/ 11 w 11"/>
                <a:gd name="T21" fmla="*/ 22 h 26"/>
                <a:gd name="T22" fmla="*/ 11 w 11"/>
                <a:gd name="T23" fmla="*/ 19 h 26"/>
                <a:gd name="T24" fmla="*/ 11 w 11"/>
                <a:gd name="T25" fmla="*/ 17 h 26"/>
                <a:gd name="T26" fmla="*/ 11 w 11"/>
                <a:gd name="T27" fmla="*/ 12 h 26"/>
                <a:gd name="T28" fmla="*/ 10 w 11"/>
                <a:gd name="T29" fmla="*/ 7 h 26"/>
                <a:gd name="T30" fmla="*/ 7 w 11"/>
                <a:gd name="T31" fmla="*/ 3 h 26"/>
                <a:gd name="T32" fmla="*/ 4 w 1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6"/>
                <a:gd name="T53" fmla="*/ 11 w 1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6">
                  <a:moveTo>
                    <a:pt x="4" y="0"/>
                  </a:moveTo>
                  <a:lnTo>
                    <a:pt x="0" y="6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2"/>
                  </a:lnTo>
                  <a:lnTo>
                    <a:pt x="10" y="7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3" name="Freeform 25"/>
            <p:cNvSpPr>
              <a:spLocks/>
            </p:cNvSpPr>
            <p:nvPr/>
          </p:nvSpPr>
          <p:spPr bwMode="auto">
            <a:xfrm>
              <a:off x="14217" y="9606"/>
              <a:ext cx="21" cy="10"/>
            </a:xfrm>
            <a:custGeom>
              <a:avLst/>
              <a:gdLst>
                <a:gd name="T0" fmla="*/ 4 w 21"/>
                <a:gd name="T1" fmla="*/ 9 h 10"/>
                <a:gd name="T2" fmla="*/ 11 w 21"/>
                <a:gd name="T3" fmla="*/ 10 h 10"/>
                <a:gd name="T4" fmla="*/ 16 w 21"/>
                <a:gd name="T5" fmla="*/ 9 h 10"/>
                <a:gd name="T6" fmla="*/ 18 w 21"/>
                <a:gd name="T7" fmla="*/ 4 h 10"/>
                <a:gd name="T8" fmla="*/ 21 w 21"/>
                <a:gd name="T9" fmla="*/ 0 h 10"/>
                <a:gd name="T10" fmla="*/ 17 w 21"/>
                <a:gd name="T11" fmla="*/ 1 h 10"/>
                <a:gd name="T12" fmla="*/ 11 w 21"/>
                <a:gd name="T13" fmla="*/ 3 h 10"/>
                <a:gd name="T14" fmla="*/ 5 w 21"/>
                <a:gd name="T15" fmla="*/ 4 h 10"/>
                <a:gd name="T16" fmla="*/ 0 w 21"/>
                <a:gd name="T17" fmla="*/ 7 h 10"/>
                <a:gd name="T18" fmla="*/ 1 w 21"/>
                <a:gd name="T19" fmla="*/ 9 h 10"/>
                <a:gd name="T20" fmla="*/ 3 w 21"/>
                <a:gd name="T21" fmla="*/ 9 h 10"/>
                <a:gd name="T22" fmla="*/ 3 w 21"/>
                <a:gd name="T23" fmla="*/ 9 h 10"/>
                <a:gd name="T24" fmla="*/ 4 w 21"/>
                <a:gd name="T25" fmla="*/ 9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0"/>
                <a:gd name="T41" fmla="*/ 21 w 21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0">
                  <a:moveTo>
                    <a:pt x="4" y="9"/>
                  </a:moveTo>
                  <a:lnTo>
                    <a:pt x="11" y="10"/>
                  </a:lnTo>
                  <a:lnTo>
                    <a:pt x="16" y="9"/>
                  </a:lnTo>
                  <a:lnTo>
                    <a:pt x="18" y="4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5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4" name="Freeform 26"/>
            <p:cNvSpPr>
              <a:spLocks/>
            </p:cNvSpPr>
            <p:nvPr/>
          </p:nvSpPr>
          <p:spPr bwMode="auto">
            <a:xfrm>
              <a:off x="14217" y="9528"/>
              <a:ext cx="18" cy="28"/>
            </a:xfrm>
            <a:custGeom>
              <a:avLst/>
              <a:gdLst>
                <a:gd name="T0" fmla="*/ 18 w 18"/>
                <a:gd name="T1" fmla="*/ 3 h 28"/>
                <a:gd name="T2" fmla="*/ 18 w 18"/>
                <a:gd name="T3" fmla="*/ 6 h 28"/>
                <a:gd name="T4" fmla="*/ 17 w 18"/>
                <a:gd name="T5" fmla="*/ 13 h 28"/>
                <a:gd name="T6" fmla="*/ 16 w 18"/>
                <a:gd name="T7" fmla="*/ 22 h 28"/>
                <a:gd name="T8" fmla="*/ 11 w 18"/>
                <a:gd name="T9" fmla="*/ 26 h 28"/>
                <a:gd name="T10" fmla="*/ 5 w 18"/>
                <a:gd name="T11" fmla="*/ 28 h 28"/>
                <a:gd name="T12" fmla="*/ 1 w 18"/>
                <a:gd name="T13" fmla="*/ 26 h 28"/>
                <a:gd name="T14" fmla="*/ 0 w 18"/>
                <a:gd name="T15" fmla="*/ 23 h 28"/>
                <a:gd name="T16" fmla="*/ 3 w 18"/>
                <a:gd name="T17" fmla="*/ 17 h 28"/>
                <a:gd name="T18" fmla="*/ 8 w 18"/>
                <a:gd name="T19" fmla="*/ 10 h 28"/>
                <a:gd name="T20" fmla="*/ 13 w 18"/>
                <a:gd name="T21" fmla="*/ 3 h 28"/>
                <a:gd name="T22" fmla="*/ 17 w 18"/>
                <a:gd name="T23" fmla="*/ 0 h 28"/>
                <a:gd name="T24" fmla="*/ 18 w 18"/>
                <a:gd name="T25" fmla="*/ 3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8"/>
                <a:gd name="T41" fmla="*/ 18 w 1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8">
                  <a:moveTo>
                    <a:pt x="18" y="3"/>
                  </a:moveTo>
                  <a:lnTo>
                    <a:pt x="18" y="6"/>
                  </a:lnTo>
                  <a:lnTo>
                    <a:pt x="17" y="13"/>
                  </a:lnTo>
                  <a:lnTo>
                    <a:pt x="16" y="22"/>
                  </a:lnTo>
                  <a:lnTo>
                    <a:pt x="11" y="26"/>
                  </a:lnTo>
                  <a:lnTo>
                    <a:pt x="5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8" y="10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5" name="Freeform 27"/>
            <p:cNvSpPr>
              <a:spLocks/>
            </p:cNvSpPr>
            <p:nvPr/>
          </p:nvSpPr>
          <p:spPr bwMode="auto">
            <a:xfrm>
              <a:off x="13936" y="10097"/>
              <a:ext cx="295" cy="138"/>
            </a:xfrm>
            <a:custGeom>
              <a:avLst/>
              <a:gdLst>
                <a:gd name="T0" fmla="*/ 147 w 295"/>
                <a:gd name="T1" fmla="*/ 0 h 138"/>
                <a:gd name="T2" fmla="*/ 121 w 295"/>
                <a:gd name="T3" fmla="*/ 2 h 138"/>
                <a:gd name="T4" fmla="*/ 96 w 295"/>
                <a:gd name="T5" fmla="*/ 7 h 138"/>
                <a:gd name="T6" fmla="*/ 75 w 295"/>
                <a:gd name="T7" fmla="*/ 16 h 138"/>
                <a:gd name="T8" fmla="*/ 55 w 295"/>
                <a:gd name="T9" fmla="*/ 27 h 138"/>
                <a:gd name="T10" fmla="*/ 36 w 295"/>
                <a:gd name="T11" fmla="*/ 40 h 138"/>
                <a:gd name="T12" fmla="*/ 21 w 295"/>
                <a:gd name="T13" fmla="*/ 58 h 138"/>
                <a:gd name="T14" fmla="*/ 8 w 295"/>
                <a:gd name="T15" fmla="*/ 75 h 138"/>
                <a:gd name="T16" fmla="*/ 0 w 295"/>
                <a:gd name="T17" fmla="*/ 95 h 138"/>
                <a:gd name="T18" fmla="*/ 14 w 295"/>
                <a:gd name="T19" fmla="*/ 105 h 138"/>
                <a:gd name="T20" fmla="*/ 30 w 295"/>
                <a:gd name="T21" fmla="*/ 114 h 138"/>
                <a:gd name="T22" fmla="*/ 46 w 295"/>
                <a:gd name="T23" fmla="*/ 121 h 138"/>
                <a:gd name="T24" fmla="*/ 65 w 295"/>
                <a:gd name="T25" fmla="*/ 127 h 138"/>
                <a:gd name="T26" fmla="*/ 83 w 295"/>
                <a:gd name="T27" fmla="*/ 133 h 138"/>
                <a:gd name="T28" fmla="*/ 104 w 295"/>
                <a:gd name="T29" fmla="*/ 135 h 138"/>
                <a:gd name="T30" fmla="*/ 125 w 295"/>
                <a:gd name="T31" fmla="*/ 137 h 138"/>
                <a:gd name="T32" fmla="*/ 147 w 295"/>
                <a:gd name="T33" fmla="*/ 138 h 138"/>
                <a:gd name="T34" fmla="*/ 168 w 295"/>
                <a:gd name="T35" fmla="*/ 137 h 138"/>
                <a:gd name="T36" fmla="*/ 190 w 295"/>
                <a:gd name="T37" fmla="*/ 135 h 138"/>
                <a:gd name="T38" fmla="*/ 210 w 295"/>
                <a:gd name="T39" fmla="*/ 133 h 138"/>
                <a:gd name="T40" fmla="*/ 230 w 295"/>
                <a:gd name="T41" fmla="*/ 127 h 138"/>
                <a:gd name="T42" fmla="*/ 248 w 295"/>
                <a:gd name="T43" fmla="*/ 121 h 138"/>
                <a:gd name="T44" fmla="*/ 265 w 295"/>
                <a:gd name="T45" fmla="*/ 114 h 138"/>
                <a:gd name="T46" fmla="*/ 281 w 295"/>
                <a:gd name="T47" fmla="*/ 105 h 138"/>
                <a:gd name="T48" fmla="*/ 295 w 295"/>
                <a:gd name="T49" fmla="*/ 95 h 138"/>
                <a:gd name="T50" fmla="*/ 286 w 295"/>
                <a:gd name="T51" fmla="*/ 75 h 138"/>
                <a:gd name="T52" fmla="*/ 273 w 295"/>
                <a:gd name="T53" fmla="*/ 58 h 138"/>
                <a:gd name="T54" fmla="*/ 259 w 295"/>
                <a:gd name="T55" fmla="*/ 40 h 138"/>
                <a:gd name="T56" fmla="*/ 240 w 295"/>
                <a:gd name="T57" fmla="*/ 27 h 138"/>
                <a:gd name="T58" fmla="*/ 220 w 295"/>
                <a:gd name="T59" fmla="*/ 16 h 138"/>
                <a:gd name="T60" fmla="*/ 197 w 295"/>
                <a:gd name="T61" fmla="*/ 7 h 138"/>
                <a:gd name="T62" fmla="*/ 173 w 295"/>
                <a:gd name="T63" fmla="*/ 2 h 138"/>
                <a:gd name="T64" fmla="*/ 147 w 295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5"/>
                <a:gd name="T100" fmla="*/ 0 h 138"/>
                <a:gd name="T101" fmla="*/ 295 w 295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5" h="138">
                  <a:moveTo>
                    <a:pt x="147" y="0"/>
                  </a:moveTo>
                  <a:lnTo>
                    <a:pt x="121" y="2"/>
                  </a:lnTo>
                  <a:lnTo>
                    <a:pt x="96" y="7"/>
                  </a:lnTo>
                  <a:lnTo>
                    <a:pt x="75" y="16"/>
                  </a:lnTo>
                  <a:lnTo>
                    <a:pt x="55" y="27"/>
                  </a:lnTo>
                  <a:lnTo>
                    <a:pt x="36" y="40"/>
                  </a:lnTo>
                  <a:lnTo>
                    <a:pt x="21" y="58"/>
                  </a:lnTo>
                  <a:lnTo>
                    <a:pt x="8" y="75"/>
                  </a:lnTo>
                  <a:lnTo>
                    <a:pt x="0" y="95"/>
                  </a:lnTo>
                  <a:lnTo>
                    <a:pt x="14" y="105"/>
                  </a:lnTo>
                  <a:lnTo>
                    <a:pt x="30" y="114"/>
                  </a:lnTo>
                  <a:lnTo>
                    <a:pt x="46" y="121"/>
                  </a:lnTo>
                  <a:lnTo>
                    <a:pt x="65" y="127"/>
                  </a:lnTo>
                  <a:lnTo>
                    <a:pt x="83" y="133"/>
                  </a:lnTo>
                  <a:lnTo>
                    <a:pt x="104" y="135"/>
                  </a:lnTo>
                  <a:lnTo>
                    <a:pt x="125" y="137"/>
                  </a:lnTo>
                  <a:lnTo>
                    <a:pt x="147" y="138"/>
                  </a:lnTo>
                  <a:lnTo>
                    <a:pt x="168" y="137"/>
                  </a:lnTo>
                  <a:lnTo>
                    <a:pt x="190" y="135"/>
                  </a:lnTo>
                  <a:lnTo>
                    <a:pt x="210" y="133"/>
                  </a:lnTo>
                  <a:lnTo>
                    <a:pt x="230" y="127"/>
                  </a:lnTo>
                  <a:lnTo>
                    <a:pt x="248" y="121"/>
                  </a:lnTo>
                  <a:lnTo>
                    <a:pt x="265" y="114"/>
                  </a:lnTo>
                  <a:lnTo>
                    <a:pt x="281" y="105"/>
                  </a:lnTo>
                  <a:lnTo>
                    <a:pt x="295" y="95"/>
                  </a:lnTo>
                  <a:lnTo>
                    <a:pt x="286" y="75"/>
                  </a:lnTo>
                  <a:lnTo>
                    <a:pt x="273" y="58"/>
                  </a:lnTo>
                  <a:lnTo>
                    <a:pt x="259" y="40"/>
                  </a:lnTo>
                  <a:lnTo>
                    <a:pt x="240" y="27"/>
                  </a:lnTo>
                  <a:lnTo>
                    <a:pt x="220" y="16"/>
                  </a:lnTo>
                  <a:lnTo>
                    <a:pt x="197" y="7"/>
                  </a:lnTo>
                  <a:lnTo>
                    <a:pt x="173" y="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6" name="Freeform 28"/>
            <p:cNvSpPr>
              <a:spLocks/>
            </p:cNvSpPr>
            <p:nvPr/>
          </p:nvSpPr>
          <p:spPr bwMode="auto">
            <a:xfrm>
              <a:off x="13968" y="10119"/>
              <a:ext cx="174" cy="96"/>
            </a:xfrm>
            <a:custGeom>
              <a:avLst/>
              <a:gdLst>
                <a:gd name="T0" fmla="*/ 131 w 174"/>
                <a:gd name="T1" fmla="*/ 0 h 96"/>
                <a:gd name="T2" fmla="*/ 126 w 174"/>
                <a:gd name="T3" fmla="*/ 0 h 96"/>
                <a:gd name="T4" fmla="*/ 123 w 174"/>
                <a:gd name="T5" fmla="*/ 0 h 96"/>
                <a:gd name="T6" fmla="*/ 119 w 174"/>
                <a:gd name="T7" fmla="*/ 0 h 96"/>
                <a:gd name="T8" fmla="*/ 115 w 174"/>
                <a:gd name="T9" fmla="*/ 0 h 96"/>
                <a:gd name="T10" fmla="*/ 95 w 174"/>
                <a:gd name="T11" fmla="*/ 1 h 96"/>
                <a:gd name="T12" fmla="*/ 74 w 174"/>
                <a:gd name="T13" fmla="*/ 4 h 96"/>
                <a:gd name="T14" fmla="*/ 57 w 174"/>
                <a:gd name="T15" fmla="*/ 10 h 96"/>
                <a:gd name="T16" fmla="*/ 41 w 174"/>
                <a:gd name="T17" fmla="*/ 18 h 96"/>
                <a:gd name="T18" fmla="*/ 27 w 174"/>
                <a:gd name="T19" fmla="*/ 29 h 96"/>
                <a:gd name="T20" fmla="*/ 15 w 174"/>
                <a:gd name="T21" fmla="*/ 39 h 96"/>
                <a:gd name="T22" fmla="*/ 5 w 174"/>
                <a:gd name="T23" fmla="*/ 52 h 96"/>
                <a:gd name="T24" fmla="*/ 0 w 174"/>
                <a:gd name="T25" fmla="*/ 66 h 96"/>
                <a:gd name="T26" fmla="*/ 11 w 174"/>
                <a:gd name="T27" fmla="*/ 73 h 96"/>
                <a:gd name="T28" fmla="*/ 23 w 174"/>
                <a:gd name="T29" fmla="*/ 79 h 96"/>
                <a:gd name="T30" fmla="*/ 36 w 174"/>
                <a:gd name="T31" fmla="*/ 83 h 96"/>
                <a:gd name="T32" fmla="*/ 50 w 174"/>
                <a:gd name="T33" fmla="*/ 88 h 96"/>
                <a:gd name="T34" fmla="*/ 66 w 174"/>
                <a:gd name="T35" fmla="*/ 92 h 96"/>
                <a:gd name="T36" fmla="*/ 82 w 174"/>
                <a:gd name="T37" fmla="*/ 95 h 96"/>
                <a:gd name="T38" fmla="*/ 97 w 174"/>
                <a:gd name="T39" fmla="*/ 96 h 96"/>
                <a:gd name="T40" fmla="*/ 115 w 174"/>
                <a:gd name="T41" fmla="*/ 96 h 96"/>
                <a:gd name="T42" fmla="*/ 122 w 174"/>
                <a:gd name="T43" fmla="*/ 96 h 96"/>
                <a:gd name="T44" fmla="*/ 129 w 174"/>
                <a:gd name="T45" fmla="*/ 96 h 96"/>
                <a:gd name="T46" fmla="*/ 138 w 174"/>
                <a:gd name="T47" fmla="*/ 95 h 96"/>
                <a:gd name="T48" fmla="*/ 145 w 174"/>
                <a:gd name="T49" fmla="*/ 95 h 96"/>
                <a:gd name="T50" fmla="*/ 152 w 174"/>
                <a:gd name="T51" fmla="*/ 93 h 96"/>
                <a:gd name="T52" fmla="*/ 159 w 174"/>
                <a:gd name="T53" fmla="*/ 92 h 96"/>
                <a:gd name="T54" fmla="*/ 167 w 174"/>
                <a:gd name="T55" fmla="*/ 90 h 96"/>
                <a:gd name="T56" fmla="*/ 174 w 174"/>
                <a:gd name="T57" fmla="*/ 89 h 96"/>
                <a:gd name="T58" fmla="*/ 171 w 174"/>
                <a:gd name="T59" fmla="*/ 75 h 96"/>
                <a:gd name="T60" fmla="*/ 167 w 174"/>
                <a:gd name="T61" fmla="*/ 60 h 96"/>
                <a:gd name="T62" fmla="*/ 162 w 174"/>
                <a:gd name="T63" fmla="*/ 47 h 96"/>
                <a:gd name="T64" fmla="*/ 156 w 174"/>
                <a:gd name="T65" fmla="*/ 36 h 96"/>
                <a:gd name="T66" fmla="*/ 151 w 174"/>
                <a:gd name="T67" fmla="*/ 26 h 96"/>
                <a:gd name="T68" fmla="*/ 145 w 174"/>
                <a:gd name="T69" fmla="*/ 16 h 96"/>
                <a:gd name="T70" fmla="*/ 138 w 174"/>
                <a:gd name="T71" fmla="*/ 7 h 96"/>
                <a:gd name="T72" fmla="*/ 131 w 174"/>
                <a:gd name="T73" fmla="*/ 0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96"/>
                <a:gd name="T113" fmla="*/ 174 w 174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96">
                  <a:moveTo>
                    <a:pt x="131" y="0"/>
                  </a:moveTo>
                  <a:lnTo>
                    <a:pt x="126" y="0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95" y="1"/>
                  </a:lnTo>
                  <a:lnTo>
                    <a:pt x="74" y="4"/>
                  </a:lnTo>
                  <a:lnTo>
                    <a:pt x="57" y="10"/>
                  </a:lnTo>
                  <a:lnTo>
                    <a:pt x="41" y="18"/>
                  </a:lnTo>
                  <a:lnTo>
                    <a:pt x="27" y="29"/>
                  </a:lnTo>
                  <a:lnTo>
                    <a:pt x="15" y="39"/>
                  </a:lnTo>
                  <a:lnTo>
                    <a:pt x="5" y="52"/>
                  </a:lnTo>
                  <a:lnTo>
                    <a:pt x="0" y="66"/>
                  </a:lnTo>
                  <a:lnTo>
                    <a:pt x="11" y="73"/>
                  </a:lnTo>
                  <a:lnTo>
                    <a:pt x="23" y="79"/>
                  </a:lnTo>
                  <a:lnTo>
                    <a:pt x="36" y="83"/>
                  </a:lnTo>
                  <a:lnTo>
                    <a:pt x="50" y="88"/>
                  </a:lnTo>
                  <a:lnTo>
                    <a:pt x="66" y="92"/>
                  </a:lnTo>
                  <a:lnTo>
                    <a:pt x="82" y="95"/>
                  </a:lnTo>
                  <a:lnTo>
                    <a:pt x="97" y="96"/>
                  </a:lnTo>
                  <a:lnTo>
                    <a:pt x="115" y="96"/>
                  </a:lnTo>
                  <a:lnTo>
                    <a:pt x="122" y="96"/>
                  </a:lnTo>
                  <a:lnTo>
                    <a:pt x="129" y="96"/>
                  </a:lnTo>
                  <a:lnTo>
                    <a:pt x="138" y="95"/>
                  </a:lnTo>
                  <a:lnTo>
                    <a:pt x="145" y="95"/>
                  </a:lnTo>
                  <a:lnTo>
                    <a:pt x="152" y="93"/>
                  </a:lnTo>
                  <a:lnTo>
                    <a:pt x="159" y="92"/>
                  </a:lnTo>
                  <a:lnTo>
                    <a:pt x="167" y="90"/>
                  </a:lnTo>
                  <a:lnTo>
                    <a:pt x="174" y="89"/>
                  </a:lnTo>
                  <a:lnTo>
                    <a:pt x="171" y="75"/>
                  </a:lnTo>
                  <a:lnTo>
                    <a:pt x="167" y="60"/>
                  </a:lnTo>
                  <a:lnTo>
                    <a:pt x="162" y="47"/>
                  </a:lnTo>
                  <a:lnTo>
                    <a:pt x="156" y="36"/>
                  </a:lnTo>
                  <a:lnTo>
                    <a:pt x="151" y="26"/>
                  </a:lnTo>
                  <a:lnTo>
                    <a:pt x="145" y="16"/>
                  </a:lnTo>
                  <a:lnTo>
                    <a:pt x="138" y="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C9DB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7" name="Freeform 29"/>
            <p:cNvSpPr>
              <a:spLocks/>
            </p:cNvSpPr>
            <p:nvPr/>
          </p:nvSpPr>
          <p:spPr bwMode="auto">
            <a:xfrm>
              <a:off x="14099" y="10119"/>
              <a:ext cx="100" cy="89"/>
            </a:xfrm>
            <a:custGeom>
              <a:avLst/>
              <a:gdLst>
                <a:gd name="T0" fmla="*/ 0 w 100"/>
                <a:gd name="T1" fmla="*/ 0 h 89"/>
                <a:gd name="T2" fmla="*/ 7 w 100"/>
                <a:gd name="T3" fmla="*/ 7 h 89"/>
                <a:gd name="T4" fmla="*/ 14 w 100"/>
                <a:gd name="T5" fmla="*/ 16 h 89"/>
                <a:gd name="T6" fmla="*/ 20 w 100"/>
                <a:gd name="T7" fmla="*/ 26 h 89"/>
                <a:gd name="T8" fmla="*/ 25 w 100"/>
                <a:gd name="T9" fmla="*/ 36 h 89"/>
                <a:gd name="T10" fmla="*/ 31 w 100"/>
                <a:gd name="T11" fmla="*/ 47 h 89"/>
                <a:gd name="T12" fmla="*/ 36 w 100"/>
                <a:gd name="T13" fmla="*/ 60 h 89"/>
                <a:gd name="T14" fmla="*/ 40 w 100"/>
                <a:gd name="T15" fmla="*/ 75 h 89"/>
                <a:gd name="T16" fmla="*/ 43 w 100"/>
                <a:gd name="T17" fmla="*/ 89 h 89"/>
                <a:gd name="T18" fmla="*/ 51 w 100"/>
                <a:gd name="T19" fmla="*/ 88 h 89"/>
                <a:gd name="T20" fmla="*/ 59 w 100"/>
                <a:gd name="T21" fmla="*/ 85 h 89"/>
                <a:gd name="T22" fmla="*/ 66 w 100"/>
                <a:gd name="T23" fmla="*/ 82 h 89"/>
                <a:gd name="T24" fmla="*/ 74 w 100"/>
                <a:gd name="T25" fmla="*/ 79 h 89"/>
                <a:gd name="T26" fmla="*/ 80 w 100"/>
                <a:gd name="T27" fmla="*/ 76 h 89"/>
                <a:gd name="T28" fmla="*/ 87 w 100"/>
                <a:gd name="T29" fmla="*/ 73 h 89"/>
                <a:gd name="T30" fmla="*/ 95 w 100"/>
                <a:gd name="T31" fmla="*/ 70 h 89"/>
                <a:gd name="T32" fmla="*/ 100 w 100"/>
                <a:gd name="T33" fmla="*/ 66 h 89"/>
                <a:gd name="T34" fmla="*/ 95 w 100"/>
                <a:gd name="T35" fmla="*/ 53 h 89"/>
                <a:gd name="T36" fmla="*/ 86 w 100"/>
                <a:gd name="T37" fmla="*/ 41 h 89"/>
                <a:gd name="T38" fmla="*/ 76 w 100"/>
                <a:gd name="T39" fmla="*/ 31 h 89"/>
                <a:gd name="T40" fmla="*/ 63 w 100"/>
                <a:gd name="T41" fmla="*/ 21 h 89"/>
                <a:gd name="T42" fmla="*/ 49 w 100"/>
                <a:gd name="T43" fmla="*/ 14 h 89"/>
                <a:gd name="T44" fmla="*/ 34 w 100"/>
                <a:gd name="T45" fmla="*/ 7 h 89"/>
                <a:gd name="T46" fmla="*/ 17 w 100"/>
                <a:gd name="T47" fmla="*/ 3 h 89"/>
                <a:gd name="T48" fmla="*/ 0 w 100"/>
                <a:gd name="T49" fmla="*/ 0 h 8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0"/>
                <a:gd name="T76" fmla="*/ 0 h 89"/>
                <a:gd name="T77" fmla="*/ 100 w 100"/>
                <a:gd name="T78" fmla="*/ 89 h 8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0" h="89">
                  <a:moveTo>
                    <a:pt x="0" y="0"/>
                  </a:moveTo>
                  <a:lnTo>
                    <a:pt x="7" y="7"/>
                  </a:lnTo>
                  <a:lnTo>
                    <a:pt x="14" y="16"/>
                  </a:lnTo>
                  <a:lnTo>
                    <a:pt x="20" y="26"/>
                  </a:lnTo>
                  <a:lnTo>
                    <a:pt x="25" y="36"/>
                  </a:lnTo>
                  <a:lnTo>
                    <a:pt x="31" y="47"/>
                  </a:lnTo>
                  <a:lnTo>
                    <a:pt x="36" y="60"/>
                  </a:lnTo>
                  <a:lnTo>
                    <a:pt x="40" y="75"/>
                  </a:lnTo>
                  <a:lnTo>
                    <a:pt x="43" y="89"/>
                  </a:lnTo>
                  <a:lnTo>
                    <a:pt x="51" y="88"/>
                  </a:lnTo>
                  <a:lnTo>
                    <a:pt x="59" y="85"/>
                  </a:lnTo>
                  <a:lnTo>
                    <a:pt x="66" y="82"/>
                  </a:lnTo>
                  <a:lnTo>
                    <a:pt x="74" y="79"/>
                  </a:lnTo>
                  <a:lnTo>
                    <a:pt x="80" y="76"/>
                  </a:lnTo>
                  <a:lnTo>
                    <a:pt x="87" y="73"/>
                  </a:lnTo>
                  <a:lnTo>
                    <a:pt x="95" y="70"/>
                  </a:lnTo>
                  <a:lnTo>
                    <a:pt x="100" y="66"/>
                  </a:lnTo>
                  <a:lnTo>
                    <a:pt x="95" y="53"/>
                  </a:lnTo>
                  <a:lnTo>
                    <a:pt x="86" y="41"/>
                  </a:lnTo>
                  <a:lnTo>
                    <a:pt x="76" y="31"/>
                  </a:lnTo>
                  <a:lnTo>
                    <a:pt x="63" y="21"/>
                  </a:lnTo>
                  <a:lnTo>
                    <a:pt x="49" y="14"/>
                  </a:lnTo>
                  <a:lnTo>
                    <a:pt x="34" y="7"/>
                  </a:lnTo>
                  <a:lnTo>
                    <a:pt x="1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D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8" name="Rectangle 30"/>
            <p:cNvSpPr>
              <a:spLocks noChangeArrowheads="1"/>
            </p:cNvSpPr>
            <p:nvPr/>
          </p:nvSpPr>
          <p:spPr bwMode="auto">
            <a:xfrm>
              <a:off x="14065" y="10024"/>
              <a:ext cx="39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9" name="Rectangle 31"/>
            <p:cNvSpPr>
              <a:spLocks noChangeArrowheads="1"/>
            </p:cNvSpPr>
            <p:nvPr/>
          </p:nvSpPr>
          <p:spPr bwMode="auto">
            <a:xfrm>
              <a:off x="14065" y="9266"/>
              <a:ext cx="39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0" name="Freeform 32"/>
            <p:cNvSpPr>
              <a:spLocks/>
            </p:cNvSpPr>
            <p:nvPr/>
          </p:nvSpPr>
          <p:spPr bwMode="auto">
            <a:xfrm>
              <a:off x="14044" y="9220"/>
              <a:ext cx="82" cy="84"/>
            </a:xfrm>
            <a:custGeom>
              <a:avLst/>
              <a:gdLst>
                <a:gd name="T0" fmla="*/ 82 w 82"/>
                <a:gd name="T1" fmla="*/ 42 h 84"/>
                <a:gd name="T2" fmla="*/ 79 w 82"/>
                <a:gd name="T3" fmla="*/ 58 h 84"/>
                <a:gd name="T4" fmla="*/ 70 w 82"/>
                <a:gd name="T5" fmla="*/ 71 h 84"/>
                <a:gd name="T6" fmla="*/ 56 w 82"/>
                <a:gd name="T7" fmla="*/ 81 h 84"/>
                <a:gd name="T8" fmla="*/ 40 w 82"/>
                <a:gd name="T9" fmla="*/ 84 h 84"/>
                <a:gd name="T10" fmla="*/ 24 w 82"/>
                <a:gd name="T11" fmla="*/ 81 h 84"/>
                <a:gd name="T12" fmla="*/ 11 w 82"/>
                <a:gd name="T13" fmla="*/ 71 h 84"/>
                <a:gd name="T14" fmla="*/ 3 w 82"/>
                <a:gd name="T15" fmla="*/ 58 h 84"/>
                <a:gd name="T16" fmla="*/ 0 w 82"/>
                <a:gd name="T17" fmla="*/ 42 h 84"/>
                <a:gd name="T18" fmla="*/ 3 w 82"/>
                <a:gd name="T19" fmla="*/ 26 h 84"/>
                <a:gd name="T20" fmla="*/ 11 w 82"/>
                <a:gd name="T21" fmla="*/ 12 h 84"/>
                <a:gd name="T22" fmla="*/ 24 w 82"/>
                <a:gd name="T23" fmla="*/ 3 h 84"/>
                <a:gd name="T24" fmla="*/ 40 w 82"/>
                <a:gd name="T25" fmla="*/ 0 h 84"/>
                <a:gd name="T26" fmla="*/ 56 w 82"/>
                <a:gd name="T27" fmla="*/ 3 h 84"/>
                <a:gd name="T28" fmla="*/ 70 w 82"/>
                <a:gd name="T29" fmla="*/ 12 h 84"/>
                <a:gd name="T30" fmla="*/ 79 w 82"/>
                <a:gd name="T31" fmla="*/ 26 h 84"/>
                <a:gd name="T32" fmla="*/ 82 w 82"/>
                <a:gd name="T33" fmla="*/ 42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84"/>
                <a:gd name="T53" fmla="*/ 82 w 82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84">
                  <a:moveTo>
                    <a:pt x="82" y="42"/>
                  </a:moveTo>
                  <a:lnTo>
                    <a:pt x="79" y="58"/>
                  </a:lnTo>
                  <a:lnTo>
                    <a:pt x="70" y="71"/>
                  </a:lnTo>
                  <a:lnTo>
                    <a:pt x="56" y="81"/>
                  </a:lnTo>
                  <a:lnTo>
                    <a:pt x="40" y="84"/>
                  </a:lnTo>
                  <a:lnTo>
                    <a:pt x="24" y="81"/>
                  </a:lnTo>
                  <a:lnTo>
                    <a:pt x="11" y="71"/>
                  </a:lnTo>
                  <a:lnTo>
                    <a:pt x="3" y="58"/>
                  </a:lnTo>
                  <a:lnTo>
                    <a:pt x="0" y="42"/>
                  </a:lnTo>
                  <a:lnTo>
                    <a:pt x="3" y="26"/>
                  </a:lnTo>
                  <a:lnTo>
                    <a:pt x="11" y="12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70" y="12"/>
                  </a:lnTo>
                  <a:lnTo>
                    <a:pt x="79" y="26"/>
                  </a:lnTo>
                  <a:lnTo>
                    <a:pt x="8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1" name="Freeform 33"/>
            <p:cNvSpPr>
              <a:spLocks/>
            </p:cNvSpPr>
            <p:nvPr/>
          </p:nvSpPr>
          <p:spPr bwMode="auto">
            <a:xfrm>
              <a:off x="14077" y="9291"/>
              <a:ext cx="408" cy="795"/>
            </a:xfrm>
            <a:custGeom>
              <a:avLst/>
              <a:gdLst>
                <a:gd name="T0" fmla="*/ 406 w 408"/>
                <a:gd name="T1" fmla="*/ 360 h 795"/>
                <a:gd name="T2" fmla="*/ 389 w 408"/>
                <a:gd name="T3" fmla="*/ 285 h 795"/>
                <a:gd name="T4" fmla="*/ 359 w 408"/>
                <a:gd name="T5" fmla="*/ 214 h 795"/>
                <a:gd name="T6" fmla="*/ 314 w 408"/>
                <a:gd name="T7" fmla="*/ 151 h 795"/>
                <a:gd name="T8" fmla="*/ 259 w 408"/>
                <a:gd name="T9" fmla="*/ 98 h 795"/>
                <a:gd name="T10" fmla="*/ 194 w 408"/>
                <a:gd name="T11" fmla="*/ 54 h 795"/>
                <a:gd name="T12" fmla="*/ 121 w 408"/>
                <a:gd name="T13" fmla="*/ 21 h 795"/>
                <a:gd name="T14" fmla="*/ 42 w 408"/>
                <a:gd name="T15" fmla="*/ 4 h 795"/>
                <a:gd name="T16" fmla="*/ 0 w 408"/>
                <a:gd name="T17" fmla="*/ 31 h 795"/>
                <a:gd name="T18" fmla="*/ 75 w 408"/>
                <a:gd name="T19" fmla="*/ 43 h 795"/>
                <a:gd name="T20" fmla="*/ 145 w 408"/>
                <a:gd name="T21" fmla="*/ 66 h 795"/>
                <a:gd name="T22" fmla="*/ 209 w 408"/>
                <a:gd name="T23" fmla="*/ 100 h 795"/>
                <a:gd name="T24" fmla="*/ 264 w 408"/>
                <a:gd name="T25" fmla="*/ 146 h 795"/>
                <a:gd name="T26" fmla="*/ 310 w 408"/>
                <a:gd name="T27" fmla="*/ 200 h 795"/>
                <a:gd name="T28" fmla="*/ 344 w 408"/>
                <a:gd name="T29" fmla="*/ 260 h 795"/>
                <a:gd name="T30" fmla="*/ 366 w 408"/>
                <a:gd name="T31" fmla="*/ 328 h 795"/>
                <a:gd name="T32" fmla="*/ 373 w 408"/>
                <a:gd name="T33" fmla="*/ 400 h 795"/>
                <a:gd name="T34" fmla="*/ 366 w 408"/>
                <a:gd name="T35" fmla="*/ 472 h 795"/>
                <a:gd name="T36" fmla="*/ 344 w 408"/>
                <a:gd name="T37" fmla="*/ 540 h 795"/>
                <a:gd name="T38" fmla="*/ 310 w 408"/>
                <a:gd name="T39" fmla="*/ 602 h 795"/>
                <a:gd name="T40" fmla="*/ 264 w 408"/>
                <a:gd name="T41" fmla="*/ 655 h 795"/>
                <a:gd name="T42" fmla="*/ 209 w 408"/>
                <a:gd name="T43" fmla="*/ 700 h 795"/>
                <a:gd name="T44" fmla="*/ 145 w 408"/>
                <a:gd name="T45" fmla="*/ 733 h 795"/>
                <a:gd name="T46" fmla="*/ 75 w 408"/>
                <a:gd name="T47" fmla="*/ 754 h 795"/>
                <a:gd name="T48" fmla="*/ 0 w 408"/>
                <a:gd name="T49" fmla="*/ 761 h 795"/>
                <a:gd name="T50" fmla="*/ 42 w 408"/>
                <a:gd name="T51" fmla="*/ 792 h 795"/>
                <a:gd name="T52" fmla="*/ 121 w 408"/>
                <a:gd name="T53" fmla="*/ 776 h 795"/>
                <a:gd name="T54" fmla="*/ 194 w 408"/>
                <a:gd name="T55" fmla="*/ 746 h 795"/>
                <a:gd name="T56" fmla="*/ 259 w 408"/>
                <a:gd name="T57" fmla="*/ 704 h 795"/>
                <a:gd name="T58" fmla="*/ 314 w 408"/>
                <a:gd name="T59" fmla="*/ 651 h 795"/>
                <a:gd name="T60" fmla="*/ 359 w 408"/>
                <a:gd name="T61" fmla="*/ 587 h 795"/>
                <a:gd name="T62" fmla="*/ 389 w 408"/>
                <a:gd name="T63" fmla="*/ 517 h 795"/>
                <a:gd name="T64" fmla="*/ 406 w 408"/>
                <a:gd name="T65" fmla="*/ 440 h 7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8"/>
                <a:gd name="T100" fmla="*/ 0 h 795"/>
                <a:gd name="T101" fmla="*/ 408 w 408"/>
                <a:gd name="T102" fmla="*/ 795 h 7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8" h="795">
                  <a:moveTo>
                    <a:pt x="408" y="400"/>
                  </a:moveTo>
                  <a:lnTo>
                    <a:pt x="406" y="360"/>
                  </a:lnTo>
                  <a:lnTo>
                    <a:pt x="399" y="322"/>
                  </a:lnTo>
                  <a:lnTo>
                    <a:pt x="389" y="285"/>
                  </a:lnTo>
                  <a:lnTo>
                    <a:pt x="376" y="249"/>
                  </a:lnTo>
                  <a:lnTo>
                    <a:pt x="359" y="214"/>
                  </a:lnTo>
                  <a:lnTo>
                    <a:pt x="338" y="181"/>
                  </a:lnTo>
                  <a:lnTo>
                    <a:pt x="314" y="151"/>
                  </a:lnTo>
                  <a:lnTo>
                    <a:pt x="288" y="123"/>
                  </a:lnTo>
                  <a:lnTo>
                    <a:pt x="259" y="98"/>
                  </a:lnTo>
                  <a:lnTo>
                    <a:pt x="228" y="74"/>
                  </a:lnTo>
                  <a:lnTo>
                    <a:pt x="194" y="54"/>
                  </a:lnTo>
                  <a:lnTo>
                    <a:pt x="158" y="36"/>
                  </a:lnTo>
                  <a:lnTo>
                    <a:pt x="121" y="21"/>
                  </a:lnTo>
                  <a:lnTo>
                    <a:pt x="82" y="11"/>
                  </a:lnTo>
                  <a:lnTo>
                    <a:pt x="42" y="4"/>
                  </a:lnTo>
                  <a:lnTo>
                    <a:pt x="0" y="0"/>
                  </a:lnTo>
                  <a:lnTo>
                    <a:pt x="0" y="31"/>
                  </a:lnTo>
                  <a:lnTo>
                    <a:pt x="37" y="36"/>
                  </a:lnTo>
                  <a:lnTo>
                    <a:pt x="75" y="43"/>
                  </a:lnTo>
                  <a:lnTo>
                    <a:pt x="111" y="53"/>
                  </a:lnTo>
                  <a:lnTo>
                    <a:pt x="145" y="66"/>
                  </a:lnTo>
                  <a:lnTo>
                    <a:pt x="177" y="82"/>
                  </a:lnTo>
                  <a:lnTo>
                    <a:pt x="209" y="100"/>
                  </a:lnTo>
                  <a:lnTo>
                    <a:pt x="238" y="122"/>
                  </a:lnTo>
                  <a:lnTo>
                    <a:pt x="264" y="146"/>
                  </a:lnTo>
                  <a:lnTo>
                    <a:pt x="288" y="172"/>
                  </a:lnTo>
                  <a:lnTo>
                    <a:pt x="310" y="200"/>
                  </a:lnTo>
                  <a:lnTo>
                    <a:pt x="328" y="230"/>
                  </a:lnTo>
                  <a:lnTo>
                    <a:pt x="344" y="260"/>
                  </a:lnTo>
                  <a:lnTo>
                    <a:pt x="356" y="293"/>
                  </a:lnTo>
                  <a:lnTo>
                    <a:pt x="366" y="328"/>
                  </a:lnTo>
                  <a:lnTo>
                    <a:pt x="372" y="364"/>
                  </a:lnTo>
                  <a:lnTo>
                    <a:pt x="373" y="400"/>
                  </a:lnTo>
                  <a:lnTo>
                    <a:pt x="372" y="437"/>
                  </a:lnTo>
                  <a:lnTo>
                    <a:pt x="366" y="472"/>
                  </a:lnTo>
                  <a:lnTo>
                    <a:pt x="356" y="507"/>
                  </a:lnTo>
                  <a:lnTo>
                    <a:pt x="344" y="540"/>
                  </a:lnTo>
                  <a:lnTo>
                    <a:pt x="328" y="571"/>
                  </a:lnTo>
                  <a:lnTo>
                    <a:pt x="310" y="602"/>
                  </a:lnTo>
                  <a:lnTo>
                    <a:pt x="288" y="629"/>
                  </a:lnTo>
                  <a:lnTo>
                    <a:pt x="264" y="655"/>
                  </a:lnTo>
                  <a:lnTo>
                    <a:pt x="238" y="678"/>
                  </a:lnTo>
                  <a:lnTo>
                    <a:pt x="209" y="700"/>
                  </a:lnTo>
                  <a:lnTo>
                    <a:pt x="177" y="717"/>
                  </a:lnTo>
                  <a:lnTo>
                    <a:pt x="145" y="733"/>
                  </a:lnTo>
                  <a:lnTo>
                    <a:pt x="111" y="744"/>
                  </a:lnTo>
                  <a:lnTo>
                    <a:pt x="75" y="754"/>
                  </a:lnTo>
                  <a:lnTo>
                    <a:pt x="37" y="760"/>
                  </a:lnTo>
                  <a:lnTo>
                    <a:pt x="0" y="761"/>
                  </a:lnTo>
                  <a:lnTo>
                    <a:pt x="0" y="795"/>
                  </a:lnTo>
                  <a:lnTo>
                    <a:pt x="42" y="792"/>
                  </a:lnTo>
                  <a:lnTo>
                    <a:pt x="82" y="786"/>
                  </a:lnTo>
                  <a:lnTo>
                    <a:pt x="121" y="776"/>
                  </a:lnTo>
                  <a:lnTo>
                    <a:pt x="158" y="763"/>
                  </a:lnTo>
                  <a:lnTo>
                    <a:pt x="194" y="746"/>
                  </a:lnTo>
                  <a:lnTo>
                    <a:pt x="228" y="727"/>
                  </a:lnTo>
                  <a:lnTo>
                    <a:pt x="259" y="704"/>
                  </a:lnTo>
                  <a:lnTo>
                    <a:pt x="288" y="678"/>
                  </a:lnTo>
                  <a:lnTo>
                    <a:pt x="314" y="651"/>
                  </a:lnTo>
                  <a:lnTo>
                    <a:pt x="338" y="620"/>
                  </a:lnTo>
                  <a:lnTo>
                    <a:pt x="359" y="587"/>
                  </a:lnTo>
                  <a:lnTo>
                    <a:pt x="376" y="553"/>
                  </a:lnTo>
                  <a:lnTo>
                    <a:pt x="389" y="517"/>
                  </a:lnTo>
                  <a:lnTo>
                    <a:pt x="399" y="479"/>
                  </a:lnTo>
                  <a:lnTo>
                    <a:pt x="406" y="440"/>
                  </a:lnTo>
                  <a:lnTo>
                    <a:pt x="408" y="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2" name="Freeform 34"/>
            <p:cNvSpPr>
              <a:spLocks/>
            </p:cNvSpPr>
            <p:nvPr/>
          </p:nvSpPr>
          <p:spPr bwMode="auto">
            <a:xfrm>
              <a:off x="13849" y="9996"/>
              <a:ext cx="228" cy="91"/>
            </a:xfrm>
            <a:custGeom>
              <a:avLst/>
              <a:gdLst>
                <a:gd name="T0" fmla="*/ 228 w 228"/>
                <a:gd name="T1" fmla="*/ 58 h 91"/>
                <a:gd name="T2" fmla="*/ 202 w 228"/>
                <a:gd name="T3" fmla="*/ 58 h 91"/>
                <a:gd name="T4" fmla="*/ 175 w 228"/>
                <a:gd name="T5" fmla="*/ 55 h 91"/>
                <a:gd name="T6" fmla="*/ 147 w 228"/>
                <a:gd name="T7" fmla="*/ 51 h 91"/>
                <a:gd name="T8" fmla="*/ 121 w 228"/>
                <a:gd name="T9" fmla="*/ 45 h 91"/>
                <a:gd name="T10" fmla="*/ 94 w 228"/>
                <a:gd name="T11" fmla="*/ 36 h 91"/>
                <a:gd name="T12" fmla="*/ 68 w 228"/>
                <a:gd name="T13" fmla="*/ 26 h 91"/>
                <a:gd name="T14" fmla="*/ 42 w 228"/>
                <a:gd name="T15" fmla="*/ 15 h 91"/>
                <a:gd name="T16" fmla="*/ 18 w 228"/>
                <a:gd name="T17" fmla="*/ 0 h 91"/>
                <a:gd name="T18" fmla="*/ 0 w 228"/>
                <a:gd name="T19" fmla="*/ 28 h 91"/>
                <a:gd name="T20" fmla="*/ 28 w 228"/>
                <a:gd name="T21" fmla="*/ 43 h 91"/>
                <a:gd name="T22" fmla="*/ 55 w 228"/>
                <a:gd name="T23" fmla="*/ 56 h 91"/>
                <a:gd name="T24" fmla="*/ 82 w 228"/>
                <a:gd name="T25" fmla="*/ 67 h 91"/>
                <a:gd name="T26" fmla="*/ 111 w 228"/>
                <a:gd name="T27" fmla="*/ 75 h 91"/>
                <a:gd name="T28" fmla="*/ 139 w 228"/>
                <a:gd name="T29" fmla="*/ 82 h 91"/>
                <a:gd name="T30" fmla="*/ 167 w 228"/>
                <a:gd name="T31" fmla="*/ 87 h 91"/>
                <a:gd name="T32" fmla="*/ 196 w 228"/>
                <a:gd name="T33" fmla="*/ 90 h 91"/>
                <a:gd name="T34" fmla="*/ 225 w 228"/>
                <a:gd name="T35" fmla="*/ 91 h 91"/>
                <a:gd name="T36" fmla="*/ 228 w 228"/>
                <a:gd name="T37" fmla="*/ 58 h 9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91"/>
                <a:gd name="T59" fmla="*/ 228 w 228"/>
                <a:gd name="T60" fmla="*/ 91 h 9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91">
                  <a:moveTo>
                    <a:pt x="228" y="58"/>
                  </a:moveTo>
                  <a:lnTo>
                    <a:pt x="202" y="58"/>
                  </a:lnTo>
                  <a:lnTo>
                    <a:pt x="175" y="55"/>
                  </a:lnTo>
                  <a:lnTo>
                    <a:pt x="147" y="51"/>
                  </a:lnTo>
                  <a:lnTo>
                    <a:pt x="121" y="45"/>
                  </a:lnTo>
                  <a:lnTo>
                    <a:pt x="94" y="36"/>
                  </a:lnTo>
                  <a:lnTo>
                    <a:pt x="68" y="26"/>
                  </a:lnTo>
                  <a:lnTo>
                    <a:pt x="42" y="15"/>
                  </a:lnTo>
                  <a:lnTo>
                    <a:pt x="18" y="0"/>
                  </a:lnTo>
                  <a:lnTo>
                    <a:pt x="0" y="28"/>
                  </a:lnTo>
                  <a:lnTo>
                    <a:pt x="28" y="43"/>
                  </a:lnTo>
                  <a:lnTo>
                    <a:pt x="55" y="56"/>
                  </a:lnTo>
                  <a:lnTo>
                    <a:pt x="82" y="67"/>
                  </a:lnTo>
                  <a:lnTo>
                    <a:pt x="111" y="75"/>
                  </a:lnTo>
                  <a:lnTo>
                    <a:pt x="139" y="82"/>
                  </a:lnTo>
                  <a:lnTo>
                    <a:pt x="167" y="87"/>
                  </a:lnTo>
                  <a:lnTo>
                    <a:pt x="196" y="90"/>
                  </a:lnTo>
                  <a:lnTo>
                    <a:pt x="225" y="91"/>
                  </a:lnTo>
                  <a:lnTo>
                    <a:pt x="228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4" name="Овал 43"/>
          <p:cNvSpPr/>
          <p:nvPr/>
        </p:nvSpPr>
        <p:spPr>
          <a:xfrm>
            <a:off x="1666876" y="49291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42" name="Номер слайда 4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9820829-242D-45C0-9018-3E998AEDDA28}" type="slidenum">
              <a:rPr lang="ru-RU"/>
              <a:pPr eaLnBrk="1" hangingPunct="1"/>
              <a:t>58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9630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0660" name="Picture 2" descr="G:\Вернадський\nasled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4"/>
            <a:ext cx="61626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 descr="vernadski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857250"/>
            <a:ext cx="3333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G:\Вернадський\Фото В-го1\Ty2Vk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786189"/>
            <a:ext cx="37322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66875" y="3571876"/>
            <a:ext cx="5214938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416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опублікованих за життя праць В.І.Вернадського 100 присвячено мінералогії, 70 – біохімії, 50 – геохімії, 43 – історії наук, 37 – організаційним питанням, 29 – кристалографії, 21 – радіогеології, 14 – ґрунтознавству, останнє – різним проблемам науки, історії і т.д. 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Перу Володимира Вернадського, крім наукових, належать і філософські твори.</a:t>
            </a:r>
            <a:endParaRPr lang="uk-UA" dirty="0"/>
          </a:p>
        </p:txBody>
      </p:sp>
      <p:sp>
        <p:nvSpPr>
          <p:cNvPr id="70664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9BAE02B-96AB-409A-B5D9-CBDA2957E165}" type="slidenum">
              <a:rPr lang="ru-RU"/>
              <a:pPr eaLnBrk="1" hangingPunct="1"/>
              <a:t>59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0417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9" y="1643064"/>
            <a:ext cx="30876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4095751" y="4572001"/>
            <a:ext cx="3286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Будинок на Мільйонній вулиці (нині вулиця Халтуріна) в Петербурзі, </a:t>
            </a:r>
          </a:p>
          <a:p>
            <a:pPr algn="ctr" eaLnBrk="1" hangingPunct="1"/>
            <a:r>
              <a:rPr lang="uk-UA"/>
              <a:t>в якому</a:t>
            </a:r>
          </a:p>
          <a:p>
            <a:pPr algn="ctr" eaLnBrk="1" hangingPunct="1"/>
            <a:r>
              <a:rPr lang="uk-UA"/>
              <a:t> народився В.І.Вернадський</a:t>
            </a:r>
          </a:p>
        </p:txBody>
      </p:sp>
      <p:pic>
        <p:nvPicPr>
          <p:cNvPr id="15364" name="Picture 2" descr="D:\Алла\Разное\Открытки\Для песен\Вернадський\Фото В-го 2\v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8625"/>
            <a:ext cx="2428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Алла\Разное\Открытки\Для песен\Вернадський\Фото В-го 2\v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642939"/>
            <a:ext cx="25003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7"/>
          <p:cNvSpPr>
            <a:spLocks noChangeArrowheads="1"/>
          </p:cNvSpPr>
          <p:nvPr/>
        </p:nvSpPr>
        <p:spPr bwMode="auto">
          <a:xfrm>
            <a:off x="7667626" y="3357563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 </a:t>
            </a:r>
            <a:r>
              <a:rPr lang="uk-UA"/>
              <a:t>із </a:t>
            </a:r>
            <a:r>
              <a:rPr lang="ru-RU"/>
              <a:t>сестрами Катею і Олею</a:t>
            </a:r>
          </a:p>
        </p:txBody>
      </p:sp>
      <p:sp>
        <p:nvSpPr>
          <p:cNvPr id="15367" name="Прямоугольник 8"/>
          <p:cNvSpPr>
            <a:spLocks noChangeArrowheads="1"/>
          </p:cNvSpPr>
          <p:nvPr/>
        </p:nvSpPr>
        <p:spPr bwMode="auto">
          <a:xfrm>
            <a:off x="1524000" y="3286126"/>
            <a:ext cx="2928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в чотирилітньому віці</a:t>
            </a:r>
          </a:p>
        </p:txBody>
      </p:sp>
      <p:pic>
        <p:nvPicPr>
          <p:cNvPr id="15368" name="Picture 4" descr="D:\Алла\Разное\Открытки\Для песен\Вернадський\Фото В-го 2\v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857626"/>
            <a:ext cx="24796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" descr="D:\Алла\Разное\Открытки\Для песен\Вернадський\Фото В-го 2\v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000500"/>
            <a:ext cx="31162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12"/>
          <p:cNvSpPr>
            <a:spLocks noChangeArrowheads="1"/>
          </p:cNvSpPr>
          <p:nvPr/>
        </p:nvSpPr>
        <p:spPr bwMode="auto">
          <a:xfrm>
            <a:off x="1524001" y="650081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В.І.Вернадський, 1875 р.</a:t>
            </a:r>
          </a:p>
        </p:txBody>
      </p:sp>
      <p:sp>
        <p:nvSpPr>
          <p:cNvPr id="15371" name="Прямоугольник 13"/>
          <p:cNvSpPr>
            <a:spLocks noChangeArrowheads="1"/>
          </p:cNvSpPr>
          <p:nvPr/>
        </p:nvSpPr>
        <p:spPr bwMode="auto">
          <a:xfrm>
            <a:off x="7310438" y="6500814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Вернадські </a:t>
            </a:r>
            <a:r>
              <a:rPr lang="uk-UA"/>
              <a:t>в Павловську</a:t>
            </a:r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81376" y="142876"/>
            <a:ext cx="55721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67188" y="857251"/>
            <a:ext cx="3071812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Дитинство Володимира Вернадського</a:t>
            </a:r>
          </a:p>
        </p:txBody>
      </p:sp>
      <p:sp>
        <p:nvSpPr>
          <p:cNvPr id="15374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F568158-1AFD-4CEB-856B-0DC90736B1B6}" type="slidenum">
              <a:rPr lang="ru-RU"/>
              <a:pPr eaLnBrk="1" hangingPunct="1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00568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9813" y="571501"/>
            <a:ext cx="7643812" cy="6143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Матриця зростання дослідницьких інтересів В.І. Вернадського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uk-UA" sz="800" dirty="0"/>
              <a:t> 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Ґрунтознавство</a:t>
            </a:r>
            <a:r>
              <a:rPr lang="uk-UA" sz="2000" dirty="0"/>
              <a:t>. </a:t>
            </a:r>
            <a:r>
              <a:rPr lang="uk-UA" sz="2000" b="1" dirty="0"/>
              <a:t>Кристалографія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Генетична мінералогія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Радіогеологія. Радіохімія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Геохімічна роль живих організмів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Геохімічні функції діяльності людини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Поняття живої речовини як сукупності 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тваринних і рослинних організмів планети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Вчення про живу речовину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1189" y="1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 </a:t>
            </a:r>
          </a:p>
        </p:txBody>
      </p:sp>
      <p:sp>
        <p:nvSpPr>
          <p:cNvPr id="7168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068635D-DF3B-41DB-8E36-0E51D07B7415}" type="slidenum">
              <a:rPr lang="ru-RU"/>
              <a:pPr eaLnBrk="1" hangingPunct="1"/>
              <a:t>60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6322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6939" y="857251"/>
            <a:ext cx="7786687" cy="56943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Матриця зростання дослідницьких інтересів В.І. Вернадського</a:t>
            </a:r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 Біогеохімія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Концепція людства як фактора планетарного масштабу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Концепція біосфери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Вчення про час у природознавстві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Проблема життя і розуму у Всесвіті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Вчення про ноосферу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Проблема виходу людини в Космос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Гіпотеза поширення ноосфери в Космосі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 </a:t>
            </a:r>
          </a:p>
        </p:txBody>
      </p:sp>
      <p:sp>
        <p:nvSpPr>
          <p:cNvPr id="7270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56078C7-2F03-4212-B74D-8A88F85E0C4B}" type="slidenum">
              <a:rPr lang="ru-RU"/>
              <a:pPr eaLnBrk="1" hangingPunct="1"/>
              <a:t>61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671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3732" name="Picture 6" descr="440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429000"/>
            <a:ext cx="22098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4" descr="G:\Вернадський\Фото В-го\10004-004-V-20e-gg-KHKH-veka-vydajuschijsja-russkij-uchenyj-akademik-Vladimir-Ivanov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857250"/>
            <a:ext cx="1905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%D0%94%D0%BD%D0%B5%D0%B2%D0%BD%D0%B8%D0%BA%D0%B8%201935-1941%20%D0%B3%D0%B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571501"/>
            <a:ext cx="46958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8" descr="G:\Вернадський\Фото В-го\10003034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2573337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Прямоугольник 8"/>
          <p:cNvSpPr>
            <a:spLocks noChangeArrowheads="1"/>
          </p:cNvSpPr>
          <p:nvPr/>
        </p:nvSpPr>
        <p:spPr bwMode="auto">
          <a:xfrm>
            <a:off x="1666875" y="4929188"/>
            <a:ext cx="8858250" cy="1662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Матриця послідовних переходів:</a:t>
            </a:r>
          </a:p>
          <a:p>
            <a:pPr algn="ctr">
              <a:defRPr/>
            </a:pPr>
            <a:r>
              <a:rPr lang="uk-UA" sz="1900" b="1" dirty="0"/>
              <a:t>Історія науки. Науковий світогляд. Наукова картина світу → </a:t>
            </a:r>
          </a:p>
          <a:p>
            <a:pPr algn="ctr">
              <a:defRPr/>
            </a:pPr>
            <a:r>
              <a:rPr lang="uk-UA" sz="1900" b="1" dirty="0"/>
              <a:t>Історія наукових установ → Соціологія науки → Епістемологія науки → Роль емпіричних узагальнень у науці → Поняття природного тіла → Вчення про природні продуктивні сили</a:t>
            </a:r>
          </a:p>
        </p:txBody>
      </p:sp>
      <p:sp>
        <p:nvSpPr>
          <p:cNvPr id="73737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CFFA3CB-415C-471C-BFEF-7E903295FF7B}" type="slidenum">
              <a:rPr lang="ru-RU"/>
              <a:pPr eaLnBrk="1" hangingPunct="1"/>
              <a:t>62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9583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7"/>
          <p:cNvSpPr>
            <a:spLocks noChangeArrowheads="1"/>
          </p:cNvSpPr>
          <p:nvPr/>
        </p:nvSpPr>
        <p:spPr bwMode="auto">
          <a:xfrm>
            <a:off x="7739064" y="357187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</a:t>
            </a:r>
          </a:p>
        </p:txBody>
      </p:sp>
      <p:sp>
        <p:nvSpPr>
          <p:cNvPr id="74755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38314" y="142876"/>
            <a:ext cx="8715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4757" name="Picture 11" descr="0006-006-Osnovnye-polozhenija-teorii-V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785814"/>
            <a:ext cx="8024812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Vernad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7813" y="857250"/>
            <a:ext cx="1319212" cy="178593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4759" name="Picture 2" descr="art_2795_5_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500188"/>
            <a:ext cx="17287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241F1E3-7DE8-4E0D-8454-568D5B9E619C}" type="slidenum">
              <a:rPr lang="ru-RU"/>
              <a:pPr eaLnBrk="1" hangingPunct="1"/>
              <a:t>63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372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38314" y="142876"/>
            <a:ext cx="86439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5780" name="Picture 5" descr="b5d84bec5db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785814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G:\Вернадський\Фото В-го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14375"/>
            <a:ext cx="3584575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G:\Вернадський\Фото В-го\V_I_Vernadskij_Pro_et_contra_7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500438"/>
            <a:ext cx="22383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2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143250"/>
            <a:ext cx="48069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9" descr="G:\Вернадський\Фото В-го\1al_book_2352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714375"/>
            <a:ext cx="1963737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53EBB3D-9BBA-4191-9F99-9DB62B93D3DA}" type="slidenum">
              <a:rPr lang="ru-RU"/>
              <a:pPr eaLnBrk="1" hangingPunct="1"/>
              <a:t>64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741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4250" y="785814"/>
            <a:ext cx="4643438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Основні праці В.І.Вернадського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0" y="1143001"/>
            <a:ext cx="9144000" cy="5508625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Основы кристаллографии. Ч 1.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Моск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универс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1904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Минералогия. Ч. 1 и 2.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Моск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универс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1910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Биосфера. Ленинград.1926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История минералов земной коры. В 2-х т. 1933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Очерки геохимии. 1934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Биогеохимические очерки. М. 1940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Собрание сочинений в 5-ти томах. М. 1954-1960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Химическое строение биосферы Земли и ее окружения. М. Наука. 1965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Размышления натуралиста. М. Наука. 1977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Живое вещество. М. Наука. 1978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Проблемы биогеохимии. Труды биогеохимической лаборатории. М. Наука. 1980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Страницы автобиографии В.И.Вернадского. М. Наука. 1981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Избранные труды по истории науки. М. Наука. 1981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всеобщей истории науки. М. Наука. 1988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Философские мысли натуралиста. М. Наука. 1988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Биосфера и ноосфера. М. Наука. 1989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Научная мысль как планетное явление. М. Наука. 1991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биогеохимии и геохимии почв. М. Наука. 1992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геохимии. М. Наука. 1994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Публицистические статьи. М. Наука. 1995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радиогеологии. М. Наука. 1997</a:t>
            </a: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Статьи об ученых и их творчестве. М. Наука. 1997 </a:t>
            </a:r>
          </a:p>
        </p:txBody>
      </p:sp>
      <p:pic>
        <p:nvPicPr>
          <p:cNvPr id="76806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714875"/>
            <a:ext cx="25241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28a973b820a934f29a63a78355a59d6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1071563"/>
            <a:ext cx="20224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1BBF4A1-29B3-401B-A188-4E287C0670C8}" type="slidenum">
              <a:rPr lang="ru-RU"/>
              <a:pPr eaLnBrk="1" hangingPunct="1"/>
              <a:t>65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3105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52750" y="785814"/>
            <a:ext cx="6286500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Наукові праці В.І.Вернадського по радіогеології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0" y="1214439"/>
            <a:ext cx="8929688" cy="4770437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Задача дня в области радия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Радиевые институты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Радиоактивные руды в земной коре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Об исследовании радиоактивных минералов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необходимости исследования радиоактивных минералов Российской империи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радиоактивности химических элементов в земной коре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Менделеевит – новый радиоактивный минерал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концентрации радия живыми организмами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концентрации радия растительными организмами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К вопросу о радиоактивности нефтяных буровых вод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Об исследовании на радий нефтяных месторождений Союза (совместно с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В.Г.Хлопиным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Радиоактивность и новые проблемы 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Торий или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мезоторий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в морской воде?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Проблемы радиогеологии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некоторых очередных проблемах радиогеологии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значении радиогеологии для современной 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необходимости выделения и сохранения чистых тяжелых изотопов природных радиоактивных процессов</a:t>
            </a:r>
          </a:p>
        </p:txBody>
      </p:sp>
      <p:pic>
        <p:nvPicPr>
          <p:cNvPr id="77830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5724526"/>
            <a:ext cx="15589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 descr="598378_517922151566075_1800525008_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071563"/>
            <a:ext cx="1641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D5A2A94-F506-4801-9D4F-C0F24FE3F531}" type="slidenum">
              <a:rPr lang="ru-RU"/>
              <a:pPr eaLnBrk="1" hangingPunct="1"/>
              <a:t>66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888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1" y="714376"/>
            <a:ext cx="9001125" cy="5893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Вчення  В.І.Вернадського  про  ноосферу сформувалося вже в кінці його життя. </a:t>
            </a:r>
          </a:p>
          <a:p>
            <a:pPr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 працях  Вернадського  вказаний  ряд конкретних умов, необхідних для становлення і існування ноосфери: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заселення людиною всієї планети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різке перетворення засобів зв'язку і обміну між різними країнами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посилення зв'язків,  у тому числі політичних, між всіма  державами Землі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переважання геологічної ролі людини над іншими геологічними процесами, що протікають в біосфері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розширення кордонів біосфери і вихід у Космос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відкриття нових джерел енергії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рівність людей всіх рас і релігій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збільшення ролі народних мас у вирішенні питань зовнішньої і внутрішньої політики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свобода наукової думки і наукового шукання від тиску релігійних, філософських і політичних побудов і створення в суспільному і державному устрої умов, сприятливих для вільної наукової думки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підйом добробуту трудящих, створення реальної можливості не допустити недоїдання і голоду, убогості і ослабити вплив хвороб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розумне перетворення первинної природи Землі з метою зробити її здатною задовольнити всі матеріальні, естетичні і духовні потреби чисельно зростаючого населення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виключення воєн з життя суспільства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9750" y="142876"/>
            <a:ext cx="85725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85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3B87A3-90BF-495F-8D96-B2B36888DDE3}" type="slidenum">
              <a:rPr lang="ru-RU"/>
              <a:pPr eaLnBrk="1" hangingPunct="1"/>
              <a:t>67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6345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0" y="714376"/>
            <a:ext cx="91440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Вчення про біосферу і ноосферу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У структурі біосфери Вернадський виділяв сім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видів  речовини: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- жива;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біогенна (виникла з живого або піддалася переробці);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косна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(абіотична, утворена поза життям);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біокосна (що виникла на стику живої і неживої; до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біокосної, за Вернадським, відноситься ґрунт);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речовина в стадії радіоактивного розпаду;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розсіяні атоми;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речовина космічного походження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На думку Вернадського, основні передумови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створення  ноосфери зводяться до такого: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1. Людство стало єдиним цілим;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2. Перетворення засобів зв'язку та обміну;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3. Відкриття нових джерел енергії;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4. Піднесення добробуту трудящих;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5. Рівність усіх людей;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6. Виключення війн з життя суспільства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95688" y="142876"/>
            <a:ext cx="7072312" cy="492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95689" y="857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1666876" y="4214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9878" name="Picture 2" descr="Vernadsky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40" y="142876"/>
            <a:ext cx="1866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3" descr="http://img0.liveinternet.ru/images/attach/c/2/72/636/72636808_foto_259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3571875"/>
            <a:ext cx="24352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9AD4649-F8B5-46DD-9896-348B27C9734B}" type="slidenum">
              <a:rPr lang="ru-RU"/>
              <a:pPr eaLnBrk="1" hangingPunct="1"/>
              <a:t>68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0506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0900" name="Picture 2" descr="Vern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785814"/>
            <a:ext cx="25622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 descr="%D0%9A%D0%BE%D0%BF%D0%B8%D1%8F%20%D0%92%D0%B5%D1%80%D0%BD%D0%B0%D0%B4%D1%81%D0%BA%D0%B8%D0%B9%20%D0%94%D0%BD%D0%B5%D0%B2%D0%BD%D0%B8%D0%BA%D0%B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785814"/>
            <a:ext cx="22923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 descr="1000145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785814"/>
            <a:ext cx="2143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6" descr="440d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571876"/>
            <a:ext cx="1905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7" descr="982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500314"/>
            <a:ext cx="25288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9" descr="327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9" y="1714501"/>
            <a:ext cx="28797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B1829128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286126"/>
            <a:ext cx="22860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1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7B36BB6-B129-4F6B-A95C-E4EDE7622CAC}" type="slidenum">
              <a:rPr lang="ru-RU"/>
              <a:pPr eaLnBrk="1" hangingPunct="1"/>
              <a:t>69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8131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5"/>
          <p:cNvSpPr>
            <a:spLocks noChangeArrowheads="1"/>
          </p:cNvSpPr>
          <p:nvPr/>
        </p:nvSpPr>
        <p:spPr bwMode="auto">
          <a:xfrm>
            <a:off x="1524000" y="2643188"/>
            <a:ext cx="3214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П.Х. Константинович – </a:t>
            </a:r>
          </a:p>
          <a:p>
            <a:pPr algn="ctr" eaLnBrk="1" hangingPunct="1"/>
            <a:r>
              <a:rPr lang="uk-UA"/>
              <a:t>дід В.І.Вернадського </a:t>
            </a:r>
          </a:p>
          <a:p>
            <a:pPr algn="ctr" eaLnBrk="1" hangingPunct="1"/>
            <a:r>
              <a:rPr lang="uk-UA"/>
              <a:t>по материнській лінії, </a:t>
            </a:r>
          </a:p>
          <a:p>
            <a:pPr algn="ctr" eaLnBrk="1" hangingPunct="1"/>
            <a:r>
              <a:rPr lang="uk-UA"/>
              <a:t>бригадний генерал</a:t>
            </a:r>
          </a:p>
        </p:txBody>
      </p:sp>
      <p:pic>
        <p:nvPicPr>
          <p:cNvPr id="16387" name="Picture 2" descr="D:\Алла\Разное\Открытки\Для песен\Вернадський\Фото В-го 2\v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42875"/>
            <a:ext cx="2238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D:\Алла\Разное\Открытки\Для песен\Вернадський\Фото В-го 2\v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142876"/>
            <a:ext cx="228123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8"/>
          <p:cNvSpPr>
            <a:spLocks noChangeArrowheads="1"/>
          </p:cNvSpPr>
          <p:nvPr/>
        </p:nvSpPr>
        <p:spPr bwMode="auto">
          <a:xfrm>
            <a:off x="4524376" y="2643189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Іван Васильович Вернадський - батько В.І.Вернадского, 1850-і </a:t>
            </a:r>
            <a:r>
              <a:rPr lang="ru-RU"/>
              <a:t>р. </a:t>
            </a:r>
          </a:p>
        </p:txBody>
      </p:sp>
      <p:pic>
        <p:nvPicPr>
          <p:cNvPr id="16390" name="Picture 5" descr="D:\Алла\Разное\Открытки\Для песен\Вернадський\Фото В-го 2\v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500438"/>
            <a:ext cx="245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10"/>
          <p:cNvSpPr>
            <a:spLocks noChangeArrowheads="1"/>
          </p:cNvSpPr>
          <p:nvPr/>
        </p:nvSpPr>
        <p:spPr bwMode="auto">
          <a:xfrm>
            <a:off x="7596189" y="6000751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Микола Вернадський - брат В.І.Вернадского по батькові</a:t>
            </a:r>
          </a:p>
        </p:txBody>
      </p:sp>
      <p:pic>
        <p:nvPicPr>
          <p:cNvPr id="16392" name="Picture 6" descr="D:\Алла\Разное\Открытки\Для песен\Вернадський\Фото В-го 2\v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3500439"/>
            <a:ext cx="1857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Прямоугольник 12"/>
          <p:cNvSpPr>
            <a:spLocks noChangeArrowheads="1"/>
          </p:cNvSpPr>
          <p:nvPr/>
        </p:nvSpPr>
        <p:spPr bwMode="auto">
          <a:xfrm>
            <a:off x="7453314" y="2571751"/>
            <a:ext cx="3214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Ганна Петрівна Вернадська, вроджена Ко</a:t>
            </a:r>
            <a:r>
              <a:rPr lang="uk-UA"/>
              <a:t>нстантино</a:t>
            </a:r>
            <a:r>
              <a:rPr lang="ru-RU"/>
              <a:t>вич – мати В.І.Вернадського</a:t>
            </a:r>
          </a:p>
        </p:txBody>
      </p:sp>
      <p:pic>
        <p:nvPicPr>
          <p:cNvPr id="16394" name="Picture 7" descr="D:\Алла\Разное\Открытки\Для песен\Вернадський\Фото В-го 2\v0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0"/>
            <a:ext cx="22288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Прямоугольник 14"/>
          <p:cNvSpPr>
            <a:spLocks noChangeArrowheads="1"/>
          </p:cNvSpPr>
          <p:nvPr/>
        </p:nvSpPr>
        <p:spPr bwMode="auto">
          <a:xfrm>
            <a:off x="4167189" y="6000751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Іван Васильович Вернадський - батько В.І.Вернадского, 1860 </a:t>
            </a:r>
            <a:r>
              <a:rPr lang="ru-RU"/>
              <a:t>р.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6876" y="3929064"/>
            <a:ext cx="3643313" cy="954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81189" y="5072063"/>
            <a:ext cx="3214687" cy="646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Родина Володимира Вернадського</a:t>
            </a:r>
          </a:p>
        </p:txBody>
      </p:sp>
      <p:sp>
        <p:nvSpPr>
          <p:cNvPr id="16398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AEF9B6D-005C-4EEA-B2CB-7BE918D95073}" type="slidenum">
              <a:rPr lang="ru-RU"/>
              <a:pPr eaLnBrk="1" hangingPunct="1"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157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785814"/>
            <a:ext cx="9144000" cy="7080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 Вернадський широко відомий як у нашій країні, так і за кордоном. Його ім'ям названі: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1" y="1428750"/>
            <a:ext cx="9001125" cy="4667250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державний геологічний музей В.І.Вернадського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всеросійський народний університет біосферних знань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центральна наукова бібліотека АН України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Інститут геохімії та аналітичної хімії РАН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музей біосфери в Петербурзькому відділенні історії природознавства     і техніки РАН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студентський соціологічний центр  "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Ноосфера“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 (МГТУ ім. Н.Е.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Баумана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кратер на зворотному боці Місяця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пік в басейні р.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Підкаменна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Тунгуска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гора на о.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Парамушир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(Курильські острови)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підлідні гори в Східній Антарктиді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підводний вулкан в Атлантичному океані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мінерал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діатомова водорість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рудник в районі озера Байкал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станція метро "Проспект Вернадського" в Москві</a:t>
            </a:r>
          </a:p>
        </p:txBody>
      </p:sp>
      <p:pic>
        <p:nvPicPr>
          <p:cNvPr id="81926" name="Picture 2" descr="G:\Вернадський\Фото В-го 2\1314953185_14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714751"/>
            <a:ext cx="27178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DD81DD5-5962-4CA5-8FBE-EB48E0E462AD}" type="slidenum">
              <a:rPr lang="ru-RU"/>
              <a:pPr eaLnBrk="1" hangingPunct="1"/>
              <a:t>70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90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785814"/>
            <a:ext cx="9144000" cy="7080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 Вернадський широко відомий як у нашій країні, так і за кордоном.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Його ім'ям названі: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1" y="1571626"/>
            <a:ext cx="9001125" cy="4524375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станція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Вернадівка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Казанської залізниці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село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Вернадівка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поблизу Сімферополя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науково-дослідне судно Академії Наук України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"Академік Вернадський"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українська наукова станція в Антарктиді,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пароплав Камського річкового пароплавства "Геолог Вернадський"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проспект у м. Москві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бульвар у м. Києві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неурядовий екологічний фонд, котрий улаштував у 1997 р. медаль ім. В.І.Вернадського "За внесок у стійкий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розвиток“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За видатні наукові роботи в галузі мінералогії, геохімії та космохімії Академією Наук Росії і Академією Наук України присуджуються премії ім. В.І.Вернадського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Академією наук Росії заснована золота медаль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При Президії Академії Наук Росії існує Комісія з розробки творчої спадщини академіка В.І.Вернадського, яка видає свій "Бюлетень"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2950" name="Picture 2" descr="G:\Вернадський\Фото В-го 2\1236ver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643064"/>
            <a:ext cx="285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1412171-75C8-4CB0-B6E6-B7393966E6CB}" type="slidenum">
              <a:rPr lang="ru-RU"/>
              <a:pPr eaLnBrk="1" hangingPunct="1"/>
              <a:t>71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7830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01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3667126" y="6429375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pic>
        <p:nvPicPr>
          <p:cNvPr id="83973" name="Picture 10" descr="G:\Вернадський\Фото В-го1\BPkT0FKGY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714375"/>
            <a:ext cx="5753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0536675-BB5B-4506-906A-A0083624B5E4}" type="slidenum">
              <a:rPr lang="ru-RU"/>
              <a:pPr eaLnBrk="1" hangingPunct="1"/>
              <a:t>72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7918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01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3595688" y="6429375"/>
            <a:ext cx="535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pic>
        <p:nvPicPr>
          <p:cNvPr id="84997" name="Picture 9" descr="G:\Вернадський\Фото В-го1\2m2DPpWeR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714375"/>
            <a:ext cx="5753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7D323E2-95D2-4E46-A685-6CF494F39535}" type="slidenum">
              <a:rPr lang="ru-RU"/>
              <a:pPr eaLnBrk="1" hangingPunct="1"/>
              <a:t>73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9104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6020" name="Picture 6" descr="kabmu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25003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7" descr="kabm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1500189"/>
            <a:ext cx="31210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8" descr="kabmuz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785813"/>
            <a:ext cx="30559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1666875" y="4857750"/>
            <a:ext cx="8858250" cy="1754188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Незабаром після смерті В.І.Вернадського керівництво АН СРСР прийняло рішення про організацію кабінету-музею В.І.Вернадського. Оскільки будинок Вернадських на Старому Арбаті підлягав знищенню, для кабінету-музею відвели місце в будівлі Лабораторії геохімічних проблем, яка будувалася (в 1947 р. перетворена в Інститут геохімії і аналітичної хімії ім. В.І.Вернадського Академії наук).</a:t>
            </a:r>
          </a:p>
        </p:txBody>
      </p:sp>
      <p:sp>
        <p:nvSpPr>
          <p:cNvPr id="86024" name="Прямоугольник 8"/>
          <p:cNvSpPr>
            <a:spLocks noChangeArrowheads="1"/>
          </p:cNvSpPr>
          <p:nvPr/>
        </p:nvSpPr>
        <p:spPr bwMode="auto">
          <a:xfrm>
            <a:off x="3810000" y="4500564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sp>
        <p:nvSpPr>
          <p:cNvPr id="86025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45205A6-F6B9-49D2-8B07-1C8A50E7ED46}" type="slidenum">
              <a:rPr lang="ru-RU"/>
              <a:pPr eaLnBrk="1" hangingPunct="1"/>
              <a:t>74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3442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7044" name="Picture 2" descr="&amp;Fcy;&amp;acy;&amp;jcy;&amp;lcy;:Geokhi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4572001"/>
            <a:ext cx="15716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Прямоугольник 6"/>
          <p:cNvSpPr>
            <a:spLocks noChangeArrowheads="1"/>
          </p:cNvSpPr>
          <p:nvPr/>
        </p:nvSpPr>
        <p:spPr bwMode="auto">
          <a:xfrm>
            <a:off x="3167064" y="4643438"/>
            <a:ext cx="3857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Інститут геохімії і аналітичної хімії </a:t>
            </a:r>
          </a:p>
          <a:p>
            <a:pPr algn="ctr" eaLnBrk="1" hangingPunct="1"/>
            <a:r>
              <a:rPr lang="uk-UA"/>
              <a:t>ім. В.І.Вернадського, м. Москва</a:t>
            </a:r>
          </a:p>
        </p:txBody>
      </p:sp>
      <p:pic>
        <p:nvPicPr>
          <p:cNvPr id="87046" name="Picture 4" descr="http://www.geokhi.ru/SiteFigs/FrontPageLogo/geokhiWinterLogo_225x5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0"/>
            <a:ext cx="8731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6" descr="Prospekt vernadskog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4214814"/>
            <a:ext cx="35004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524751" y="1428750"/>
          <a:ext cx="3000375" cy="2643188"/>
        </p:xfrm>
        <a:graphic>
          <a:graphicData uri="http://schemas.openxmlformats.org/drawingml/2006/table">
            <a:tbl>
              <a:tblPr/>
              <a:tblGrid>
                <a:gridCol w="3000375"/>
              </a:tblGrid>
              <a:tr h="155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«Проспект Вернадского»</a:t>
                      </a:r>
                    </a:p>
                    <a:p>
                      <a:pPr algn="ctr"/>
                      <a:r>
                        <a:rPr lang="ru-RU" sz="1800" b="1" dirty="0" err="1">
                          <a:solidFill>
                            <a:srgbClr val="FFFFFF"/>
                          </a:solidFill>
                        </a:rPr>
                        <a:t>Сокольническая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 линия</a:t>
                      </a:r>
                    </a:p>
                  </a:txBody>
                  <a:tcPr marL="91439" marR="91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261C"/>
                    </a:solidFill>
                  </a:tcPr>
                </a:tc>
              </a:tr>
              <a:tr h="10883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dirty="0">
                          <a:hlinkClick r:id="rId5" tooltip="Московский метрополитен"/>
                        </a:rPr>
                        <a:t>Московский метрополитен</a:t>
                      </a:r>
                      <a:endParaRPr lang="ru-RU" sz="1800" b="1" i="0" dirty="0"/>
                    </a:p>
                  </a:txBody>
                  <a:tcPr marL="91439" marR="914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95689" y="5357813"/>
          <a:ext cx="3214687" cy="1357312"/>
        </p:xfrm>
        <a:graphic>
          <a:graphicData uri="http://schemas.openxmlformats.org/drawingml/2006/table">
            <a:tbl>
              <a:tblPr/>
              <a:tblGrid>
                <a:gridCol w="3214687"/>
              </a:tblGrid>
              <a:tr h="6786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Станция Вернадовка</a:t>
                      </a:r>
                    </a:p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Пенза-Ряжск</a:t>
                      </a:r>
                    </a:p>
                  </a:txBody>
                  <a:tcPr marL="91439" marR="91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E8B57"/>
                    </a:solidFill>
                  </a:tcPr>
                </a:tc>
              </a:tr>
              <a:tr h="6786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dirty="0">
                          <a:hlinkClick r:id="rId6" tooltip="Куйбышевская железная дорога"/>
                        </a:rPr>
                        <a:t>Куйбышевская железная дорога</a:t>
                      </a:r>
                      <a:endParaRPr lang="ru-RU" sz="1800" b="1" i="0" dirty="0"/>
                    </a:p>
                  </a:txBody>
                  <a:tcPr marL="91439" marR="914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7054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73E968A-33DA-4A36-8E3D-D88758F381EC}" type="slidenum">
              <a:rPr lang="ru-RU"/>
              <a:pPr eaLnBrk="1" hangingPunct="1"/>
              <a:t>75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3753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8068" name="Picture 14" descr="Serrabrancaite in Vernadite - Pedra Lavrada, Paraiba, Braz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785814"/>
            <a:ext cx="39100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666876" y="4071939"/>
            <a:ext cx="8786813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Вернад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ит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– мінерал, з групи псиломелан – вада, ймовірно, близький H2MnO3 + H2O.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Аморфен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 Агрегати: суцільні маси, натічні виділення, корки. Чорний, блиск смоляний. Твердість по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Моосу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– від 2 до 6. Питома вага 3-3,3. Продукт зміни силікатів і карбонатів марганцю в зонах окислення  </a:t>
            </a:r>
          </a:p>
          <a:p>
            <a:pPr algn="just">
              <a:defRPr/>
            </a:pP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Вернадскіт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(англ. </a:t>
            </a:r>
            <a:r>
              <a:rPr lang="en-AU" b="1" dirty="0" err="1">
                <a:solidFill>
                  <a:schemeClr val="accent5">
                    <a:lumMod val="50000"/>
                  </a:schemeClr>
                </a:solidFill>
              </a:rPr>
              <a:t>Vernadskite</a:t>
            </a: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різновид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антлеріта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 Продукт взаємодії кислих фумарол з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долерофанітом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на Везувії. Описаний як агрегат блідо-зелених кристалів, що асоціюють з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долерофанітом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англезітом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і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коніхальцитом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8070" name="Прямоугольник 21"/>
          <p:cNvSpPr>
            <a:spLocks noChangeArrowheads="1"/>
          </p:cNvSpPr>
          <p:nvPr/>
        </p:nvSpPr>
        <p:spPr bwMode="auto">
          <a:xfrm>
            <a:off x="2452688" y="3714750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Вернадит</a:t>
            </a:r>
          </a:p>
        </p:txBody>
      </p:sp>
      <p:pic>
        <p:nvPicPr>
          <p:cNvPr id="88071" name="Picture 16" descr="http://wiki.web.ru/images/thumb/1/1e/Antlerite.jpg/210px-Antler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785814"/>
            <a:ext cx="21574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Прямоугольник 23"/>
          <p:cNvSpPr>
            <a:spLocks noChangeArrowheads="1"/>
          </p:cNvSpPr>
          <p:nvPr/>
        </p:nvSpPr>
        <p:spPr bwMode="auto">
          <a:xfrm>
            <a:off x="7453314" y="3714750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Вернадскит</a:t>
            </a:r>
          </a:p>
        </p:txBody>
      </p:sp>
      <p:sp>
        <p:nvSpPr>
          <p:cNvPr id="8807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71585A0-D9BF-481C-A25E-2ABC5B4738FE}" type="slidenum">
              <a:rPr lang="ru-RU"/>
              <a:pPr eaLnBrk="1" hangingPunct="1"/>
              <a:t>76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872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9092" name="Прямоугольник 7"/>
          <p:cNvSpPr>
            <a:spLocks noChangeArrowheads="1"/>
          </p:cNvSpPr>
          <p:nvPr/>
        </p:nvSpPr>
        <p:spPr bwMode="auto">
          <a:xfrm>
            <a:off x="2238375" y="542925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Медалі</a:t>
            </a:r>
            <a:r>
              <a:rPr lang="ru-RU"/>
              <a:t> </a:t>
            </a:r>
            <a:r>
              <a:rPr lang="uk-UA"/>
              <a:t>ім. В.І.Вернадського</a:t>
            </a:r>
          </a:p>
        </p:txBody>
      </p:sp>
      <p:sp>
        <p:nvSpPr>
          <p:cNvPr id="89093" name="Прямоугольник 13"/>
          <p:cNvSpPr>
            <a:spLocks noChangeArrowheads="1"/>
          </p:cNvSpPr>
          <p:nvPr/>
        </p:nvSpPr>
        <p:spPr bwMode="auto">
          <a:xfrm>
            <a:off x="4524375" y="4429126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Золота медаль </a:t>
            </a:r>
            <a:endParaRPr lang="en-US"/>
          </a:p>
          <a:p>
            <a:pPr algn="ctr" eaLnBrk="1" hangingPunct="1"/>
            <a:r>
              <a:rPr lang="uk-UA"/>
              <a:t>ім. В.І.Вернадського</a:t>
            </a:r>
          </a:p>
        </p:txBody>
      </p:sp>
      <p:pic>
        <p:nvPicPr>
          <p:cNvPr id="89094" name="Picture 14" descr="http://dmifi.ucoz.ru/medal_vernadsk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8803">
            <a:off x="7805739" y="3662364"/>
            <a:ext cx="1989137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18" descr="http://ns.sitecity.ru/fimages/b/b-burmistrov/storage/stext_2906101416.vklad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4" y="857251"/>
            <a:ext cx="2674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0" descr="http://ns.sitecity.ru/fimages/b/b-burmistrov/storage/stext_2906101416.vklad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500189"/>
            <a:ext cx="2682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8" descr="http://ns.sitecity.ru/fimages/b/b-burmistrov/storage/stext_2906101416.vklad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928689"/>
            <a:ext cx="26209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6" descr="http://img0.liveinternet.ru/images/attach/c/2/70/686/70686821_Medal_Vernadskogo_Zolotaya_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857251"/>
            <a:ext cx="35782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F8884D5-73A6-45E1-A268-E1327BCB7839}" type="slidenum">
              <a:rPr lang="ru-RU"/>
              <a:pPr eaLnBrk="1" hangingPunct="1"/>
              <a:t>77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677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0116" name="Прямоугольник 7"/>
          <p:cNvSpPr>
            <a:spLocks noChangeArrowheads="1"/>
          </p:cNvSpPr>
          <p:nvPr/>
        </p:nvSpPr>
        <p:spPr bwMode="auto">
          <a:xfrm>
            <a:off x="6238875" y="6215064"/>
            <a:ext cx="428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Пам</a:t>
            </a:r>
            <a:r>
              <a:rPr lang="en-US"/>
              <a:t>’</a:t>
            </a:r>
            <a:r>
              <a:rPr lang="uk-UA"/>
              <a:t>ятні медалі</a:t>
            </a:r>
            <a:r>
              <a:rPr lang="ru-RU"/>
              <a:t> ім. </a:t>
            </a:r>
            <a:r>
              <a:rPr lang="uk-UA"/>
              <a:t>В.І.Вернадського</a:t>
            </a:r>
          </a:p>
        </p:txBody>
      </p:sp>
      <p:pic>
        <p:nvPicPr>
          <p:cNvPr id="90117" name="Picture 4" descr="http://zn.asu.ru/images/2010/32/novozh-4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4" y="928688"/>
            <a:ext cx="2097087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http://www.swsu.ru/structura/up/fivt/kvt/image/d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201">
            <a:off x="5672932" y="3251995"/>
            <a:ext cx="18288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8" descr="http://www.tstu.ru/win/kultur/kul_img/nauk_img/vern_img/meda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801939"/>
            <a:ext cx="34290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0" descr="http://www.postsovet.ru/uploads/images/4/6/a/1/9/12696a91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4214814"/>
            <a:ext cx="22113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Прямоугольник 10"/>
          <p:cNvSpPr>
            <a:spLocks noChangeArrowheads="1"/>
          </p:cNvSpPr>
          <p:nvPr/>
        </p:nvSpPr>
        <p:spPr bwMode="auto">
          <a:xfrm>
            <a:off x="1666876" y="1214438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Медаль ім. В.І.Вернадського </a:t>
            </a:r>
          </a:p>
          <a:p>
            <a:pPr algn="ctr" eaLnBrk="1" hangingPunct="1"/>
            <a:r>
              <a:rPr lang="uk-UA"/>
              <a:t>"​​За внесок у стійкий розвиток".</a:t>
            </a:r>
            <a:br>
              <a:rPr lang="uk-UA"/>
            </a:br>
            <a:r>
              <a:rPr lang="uk-UA"/>
              <a:t>Заснована фондом </a:t>
            </a:r>
          </a:p>
          <a:p>
            <a:pPr algn="ctr" eaLnBrk="1" hangingPunct="1"/>
            <a:r>
              <a:rPr lang="uk-UA"/>
              <a:t>ім. В.І.Вернадського у 1997 р.</a:t>
            </a:r>
          </a:p>
        </p:txBody>
      </p:sp>
      <p:pic>
        <p:nvPicPr>
          <p:cNvPr id="90122" name="Picture 2" descr="http://100grp.ru/wp-content/uploads/2011/09/054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857250"/>
            <a:ext cx="25892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5E5CA2E-36BC-4860-BBDB-75C5A5617045}" type="slidenum">
              <a:rPr lang="ru-RU"/>
              <a:pPr eaLnBrk="1" hangingPunct="1"/>
              <a:t>78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1419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1140" name="Picture 6" descr="p00000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785813"/>
            <a:ext cx="50006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Прямоугольник 12"/>
          <p:cNvSpPr>
            <a:spLocks noChangeArrowheads="1"/>
          </p:cNvSpPr>
          <p:nvPr/>
        </p:nvSpPr>
        <p:spPr bwMode="auto">
          <a:xfrm>
            <a:off x="3238501" y="6072189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Зірка В.І.Вернадського ll ст. “За заслуги в науці”</a:t>
            </a:r>
          </a:p>
        </p:txBody>
      </p:sp>
      <p:sp>
        <p:nvSpPr>
          <p:cNvPr id="91142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09A352-5AE2-4F61-80E0-0BBB89F6A9AA}" type="slidenum">
              <a:rPr lang="ru-RU"/>
              <a:pPr eaLnBrk="1" hangingPunct="1"/>
              <a:t>79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3935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1881189" y="3143250"/>
            <a:ext cx="44291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Будинок 1-ї чоловічої гімназії в Харкові</a:t>
            </a:r>
            <a:r>
              <a:rPr lang="ru-RU"/>
              <a:t>, де </a:t>
            </a:r>
            <a:r>
              <a:rPr lang="uk-UA"/>
              <a:t>навчався</a:t>
            </a:r>
            <a:r>
              <a:rPr lang="ru-RU"/>
              <a:t> </a:t>
            </a:r>
            <a:r>
              <a:rPr lang="uk-UA"/>
              <a:t>В.І.Вернадський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4626" y="785814"/>
            <a:ext cx="3643313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Дитячі роки (1868–1875) В.І.Вернадського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пройшли   в  Україні — в Полтаві і в Харкові </a:t>
            </a:r>
          </a:p>
          <a:p>
            <a:pPr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Хлопчиною бував у Києві,  жив у будинку в Липках,     де мешкала й померла його бабуся — В.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Константинович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1873 році Володимир вступив до першого класу Харківської гімназії,  де  провчився три роки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2" name="Рисунок 4" descr="http://upload.wikimedia.org/wikipedia/commons/thumb/6/6d/Realnoe3.JPG/220px-Realno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5750"/>
            <a:ext cx="39290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6" descr="Vernadsky-do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786189"/>
            <a:ext cx="40005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9939" y="142876"/>
            <a:ext cx="5857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741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39820B8-6705-4FF7-99D9-EDF333F565B7}" type="slidenum">
              <a:rPr lang="ru-RU"/>
              <a:pPr eaLnBrk="1" hangingPunct="1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402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2164" name="Прямоугольник 6"/>
          <p:cNvSpPr>
            <a:spLocks noChangeArrowheads="1"/>
          </p:cNvSpPr>
          <p:nvPr/>
        </p:nvSpPr>
        <p:spPr bwMode="auto">
          <a:xfrm>
            <a:off x="3238500" y="4429126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Українська антарктична станція </a:t>
            </a:r>
          </a:p>
          <a:p>
            <a:pPr algn="ctr" eaLnBrk="1" hangingPunct="1"/>
            <a:r>
              <a:rPr lang="uk-UA"/>
              <a:t>«Академік Вернадський</a:t>
            </a:r>
            <a:r>
              <a:rPr lang="ru-RU"/>
              <a:t>»</a:t>
            </a:r>
            <a:endParaRPr lang="uk-UA"/>
          </a:p>
        </p:txBody>
      </p:sp>
      <p:pic>
        <p:nvPicPr>
          <p:cNvPr id="92165" name="Picture 2" descr="http://upload.wikimedia.org/wikipedia/commons/thumb/d/d6/Weradskyi4%28js%29.jpg/300px-Weradskyi4%28js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4"/>
            <a:ext cx="5438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4" descr="http://upload.wikimedia.org/wikipedia/commons/thumb/a/a8/Stamp_of_Ukraine_ua1027-8.jpg/200px-Stamp_of_Ukraine_ua1027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785814"/>
            <a:ext cx="3062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Прямоугольник 8"/>
          <p:cNvSpPr>
            <a:spLocks noChangeArrowheads="1"/>
          </p:cNvSpPr>
          <p:nvPr/>
        </p:nvSpPr>
        <p:spPr bwMode="auto">
          <a:xfrm>
            <a:off x="7167564" y="2286001"/>
            <a:ext cx="3500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Антарктична станція «Академік Вернадський» на поштовій марці України, 2009 р.</a:t>
            </a:r>
            <a:endParaRPr lang="uk-UA"/>
          </a:p>
        </p:txBody>
      </p:sp>
      <p:pic>
        <p:nvPicPr>
          <p:cNvPr id="92168" name="Picture 6" descr="http://www.antarctida.kiev.ua/images/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86276"/>
            <a:ext cx="17859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11" descr="&amp;Gcy;&amp;ocy;&amp;rcy;&amp;icy; &amp;Vcy;&amp;iecy;&amp;rcy;&amp;ncy;&amp;acy;&amp;dcy;&amp;scy;&amp;softcy;&amp;kcy;&amp;ocy;&amp;gcy;&amp;ocy; (&amp;Acy;&amp;ncy;&amp;tcy;&amp;acy;&amp;rcy;&amp;kcy;&amp;tcy;&amp;icy;&amp;dcy;&amp;acy;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9" y="3214689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38563" y="5572125"/>
            <a:ext cx="67865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 1964 році іменем ученого названо гірський хребет у східній частині Антарктиди. Довжина його понад 400 км, висота 1600 м. У 1996 році заснована українська </a:t>
            </a:r>
            <a:r>
              <a:rPr lang="uk-UA" b="1" dirty="0">
                <a:solidFill>
                  <a:schemeClr val="bg2"/>
                </a:solidFill>
              </a:rPr>
              <a:t>антарк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тична станція Академік Вернадський</a:t>
            </a:r>
          </a:p>
        </p:txBody>
      </p:sp>
      <p:pic>
        <p:nvPicPr>
          <p:cNvPr id="92171" name="Picture 12" descr="http://i078.radikal.ru/1202/98/f8d263ea7560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1876"/>
            <a:ext cx="162083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2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19DABD4-E799-462C-9FCB-6AB439EA8198}" type="slidenum">
              <a:rPr lang="ru-RU"/>
              <a:pPr eaLnBrk="1" hangingPunct="1"/>
              <a:t>80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8236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3188" name="Picture 4" descr="dscf77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000375"/>
            <a:ext cx="4786312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Прямоугольник 10"/>
          <p:cNvSpPr>
            <a:spLocks noChangeArrowheads="1"/>
          </p:cNvSpPr>
          <p:nvPr/>
        </p:nvSpPr>
        <p:spPr bwMode="auto">
          <a:xfrm>
            <a:off x="6881814" y="1428751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Бульвар </a:t>
            </a:r>
            <a:r>
              <a:rPr lang="uk-UA"/>
              <a:t>академіка</a:t>
            </a:r>
            <a:r>
              <a:rPr lang="ru-RU"/>
              <a:t> </a:t>
            </a:r>
            <a:r>
              <a:rPr lang="uk-UA"/>
              <a:t>Вернадського</a:t>
            </a:r>
            <a:r>
              <a:rPr lang="ru-RU"/>
              <a:t>, м. Ки</a:t>
            </a:r>
            <a:r>
              <a:rPr lang="uk-UA"/>
              <a:t>їв</a:t>
            </a:r>
            <a:endParaRPr lang="ru-RU"/>
          </a:p>
        </p:txBody>
      </p:sp>
      <p:pic>
        <p:nvPicPr>
          <p:cNvPr id="93190" name="Picture 2" descr="Groza-nad-bulvarom-V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4214813"/>
            <a:ext cx="3643313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1"/>
            <a:ext cx="5072063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2CD8762-4D1B-4E35-83F4-EDB702898FA3}" type="slidenum">
              <a:rPr lang="ru-RU"/>
              <a:pPr eaLnBrk="1" hangingPunct="1"/>
              <a:t>81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6832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4211" name="Прямоугольник 8"/>
          <p:cNvSpPr>
            <a:spLocks noChangeArrowheads="1"/>
          </p:cNvSpPr>
          <p:nvPr/>
        </p:nvSpPr>
        <p:spPr bwMode="auto">
          <a:xfrm>
            <a:off x="6453188" y="1428751"/>
            <a:ext cx="4214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Проспект </a:t>
            </a:r>
            <a:r>
              <a:rPr lang="uk-UA"/>
              <a:t>Вернадського</a:t>
            </a:r>
            <a:r>
              <a:rPr lang="ru-RU"/>
              <a:t>, </a:t>
            </a:r>
          </a:p>
          <a:p>
            <a:pPr algn="ctr" eaLnBrk="1" hangingPunct="1"/>
            <a:r>
              <a:rPr lang="ru-RU"/>
              <a:t>м. Москва</a:t>
            </a:r>
          </a:p>
        </p:txBody>
      </p:sp>
      <p:pic>
        <p:nvPicPr>
          <p:cNvPr id="94212" name="Picture 5" descr="1243203311_1243164964_80caa00a83d3a5b5aa8dab53cef7a6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0"/>
            <a:ext cx="478631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3" descr="5898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928939"/>
            <a:ext cx="5521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107D6C3-2177-4344-934D-5405188DE35A}" type="slidenum">
              <a:rPr lang="ru-RU"/>
              <a:pPr eaLnBrk="1" hangingPunct="1"/>
              <a:t>82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4660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5236" name="Picture 1" descr="logosfera_stamp_Vernadsky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121">
            <a:off x="4592639" y="1030289"/>
            <a:ext cx="59086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7" descr="n_53fo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4643438"/>
            <a:ext cx="271938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Прямоугольник 8"/>
          <p:cNvSpPr>
            <a:spLocks noChangeArrowheads="1"/>
          </p:cNvSpPr>
          <p:nvPr/>
        </p:nvSpPr>
        <p:spPr bwMode="auto">
          <a:xfrm>
            <a:off x="1666876" y="5929314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Міжнародний конкурс юнацьких дослідних робіт </a:t>
            </a:r>
          </a:p>
          <a:p>
            <a:pPr algn="ctr" eaLnBrk="1" hangingPunct="1"/>
            <a:r>
              <a:rPr lang="uk-UA"/>
              <a:t>ім. В.І.Вернадского</a:t>
            </a:r>
            <a:endParaRPr lang="ru-RU"/>
          </a:p>
        </p:txBody>
      </p:sp>
      <p:pic>
        <p:nvPicPr>
          <p:cNvPr id="95239" name="Picture 2" descr="H:\Вернадський\419px-Vladimir_I._Vernadski_(timbre_soviétique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57251"/>
            <a:ext cx="30003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Прямоугольник 10"/>
          <p:cNvSpPr>
            <a:spLocks noChangeArrowheads="1"/>
          </p:cNvSpPr>
          <p:nvPr/>
        </p:nvSpPr>
        <p:spPr bwMode="auto">
          <a:xfrm>
            <a:off x="1881189" y="5214938"/>
            <a:ext cx="264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Поштова марка СРСР, 1963 рік</a:t>
            </a:r>
            <a:endParaRPr lang="ru-RU"/>
          </a:p>
        </p:txBody>
      </p:sp>
      <p:pic>
        <p:nvPicPr>
          <p:cNvPr id="95241" name="Picture 4" descr="http://im2-tub-ua.yandex.net/i?id=646281424-5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572000"/>
            <a:ext cx="3549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0699EC-D474-4E18-8733-7E8640C7800A}" type="slidenum">
              <a:rPr lang="ru-RU"/>
              <a:pPr eaLnBrk="1" hangingPunct="1"/>
              <a:t>83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367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6260" name="Picture 3" descr="H:\Вернадський\Academik_Vernad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857251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 descr="H:\Вернадський\Vernads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85814"/>
            <a:ext cx="26431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Прямоугольник 6"/>
          <p:cNvSpPr>
            <a:spLocks noChangeArrowheads="1"/>
          </p:cNvSpPr>
          <p:nvPr/>
        </p:nvSpPr>
        <p:spPr bwMode="auto">
          <a:xfrm>
            <a:off x="7810500" y="3571875"/>
            <a:ext cx="2857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монета, випущена до 10-ліття передачі станції «Фарадей» Україні і перейменування в «Академік Вернадський»</a:t>
            </a:r>
          </a:p>
        </p:txBody>
      </p:sp>
      <p:sp>
        <p:nvSpPr>
          <p:cNvPr id="96263" name="Прямоугольник 7"/>
          <p:cNvSpPr>
            <a:spLocks noChangeArrowheads="1"/>
          </p:cNvSpPr>
          <p:nvPr/>
        </p:nvSpPr>
        <p:spPr bwMode="auto">
          <a:xfrm>
            <a:off x="1881188" y="607218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 монета Росії, 1993 р.</a:t>
            </a:r>
          </a:p>
        </p:txBody>
      </p:sp>
      <p:pic>
        <p:nvPicPr>
          <p:cNvPr id="96264" name="Picture 8" descr="File:5009-0006-revers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571876"/>
            <a:ext cx="2438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Прямоугольник 10"/>
          <p:cNvSpPr>
            <a:spLocks noChangeArrowheads="1"/>
          </p:cNvSpPr>
          <p:nvPr/>
        </p:nvSpPr>
        <p:spPr bwMode="auto">
          <a:xfrm>
            <a:off x="1524001" y="17859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</a:t>
            </a:r>
            <a:r>
              <a:rPr lang="ru-RU"/>
              <a:t> монета </a:t>
            </a:r>
            <a:r>
              <a:rPr lang="uk-UA"/>
              <a:t>України,</a:t>
            </a:r>
            <a:r>
              <a:rPr lang="ru-RU"/>
              <a:t> 2003 р.</a:t>
            </a:r>
            <a:endParaRPr lang="uk-UA"/>
          </a:p>
        </p:txBody>
      </p:sp>
      <p:pic>
        <p:nvPicPr>
          <p:cNvPr id="96266" name="Picture 10" descr="File:RR5110-0124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214688"/>
            <a:ext cx="25844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7" name="Прямоугольник 13"/>
          <p:cNvSpPr>
            <a:spLocks noChangeArrowheads="1"/>
          </p:cNvSpPr>
          <p:nvPr/>
        </p:nvSpPr>
        <p:spPr bwMode="auto">
          <a:xfrm>
            <a:off x="5095875" y="5857876"/>
            <a:ext cx="264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 монета Росії</a:t>
            </a:r>
            <a:r>
              <a:rPr lang="ru-RU"/>
              <a:t>, 2013 р.</a:t>
            </a:r>
            <a:endParaRPr lang="uk-UA"/>
          </a:p>
        </p:txBody>
      </p:sp>
      <p:sp>
        <p:nvSpPr>
          <p:cNvPr id="96268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9CE318B-7764-4F33-BC05-0027ABA1F1DF}" type="slidenum">
              <a:rPr lang="ru-RU"/>
              <a:pPr eaLnBrk="1" hangingPunct="1"/>
              <a:t>84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3793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7284" name="Picture 10" descr="a107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4" y="3714750"/>
            <a:ext cx="5786437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12" descr="2g03verna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85813"/>
            <a:ext cx="57483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Прямоугольник 5"/>
          <p:cNvSpPr>
            <a:spLocks noChangeArrowheads="1"/>
          </p:cNvSpPr>
          <p:nvPr/>
        </p:nvSpPr>
        <p:spPr bwMode="auto">
          <a:xfrm>
            <a:off x="7596189" y="1643064"/>
            <a:ext cx="29289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 2003 р. номіналом 2 гривні, присвячена академіку В.І.Вернадському</a:t>
            </a:r>
            <a:endParaRPr lang="ru-RU"/>
          </a:p>
        </p:txBody>
      </p:sp>
      <p:sp>
        <p:nvSpPr>
          <p:cNvPr id="97287" name="Прямоугольник 6"/>
          <p:cNvSpPr>
            <a:spLocks noChangeArrowheads="1"/>
          </p:cNvSpPr>
          <p:nvPr/>
        </p:nvSpPr>
        <p:spPr bwMode="auto">
          <a:xfrm>
            <a:off x="1666875" y="4357688"/>
            <a:ext cx="2928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 1993 р. номіналом  1 рубль, присвячена 130-річчю академіка В.І.Вернадського</a:t>
            </a:r>
            <a:endParaRPr lang="ru-RU"/>
          </a:p>
        </p:txBody>
      </p:sp>
      <p:sp>
        <p:nvSpPr>
          <p:cNvPr id="97288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3DE5975-05EA-430A-8C40-00433BD394EB}" type="slidenum">
              <a:rPr lang="ru-RU"/>
              <a:pPr eaLnBrk="1" hangingPunct="1"/>
              <a:t>85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6109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8308" name="Прямоугольник 5"/>
          <p:cNvSpPr>
            <a:spLocks noChangeArrowheads="1"/>
          </p:cNvSpPr>
          <p:nvPr/>
        </p:nvSpPr>
        <p:spPr bwMode="auto">
          <a:xfrm>
            <a:off x="1809751" y="5143500"/>
            <a:ext cx="871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Головний пояс астероїдів (білий колір), греки, троянці (зелений колір) та хільди (помаранчевий колір)</a:t>
            </a:r>
            <a:endParaRPr lang="ru-RU"/>
          </a:p>
          <a:p>
            <a:pPr algn="ctr" eaLnBrk="1" hangingPunct="1"/>
            <a:r>
              <a:rPr lang="uk-UA" b="1"/>
              <a:t>2809 Вернадський </a:t>
            </a:r>
            <a:r>
              <a:rPr lang="uk-UA"/>
              <a:t>(2809 Vernadskij) — </a:t>
            </a:r>
            <a:r>
              <a:rPr lang="uk-UA" b="1"/>
              <a:t>астероїд</a:t>
            </a:r>
            <a:r>
              <a:rPr lang="uk-UA"/>
              <a:t> головного поясу, відкритий 31 серпня 1978 року</a:t>
            </a:r>
            <a:endParaRPr lang="ru-RU"/>
          </a:p>
        </p:txBody>
      </p:sp>
      <p:pic>
        <p:nvPicPr>
          <p:cNvPr id="98309" name="Picture 2" descr="300px-InnerSolarSystem_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8"/>
            <a:ext cx="392906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Прямоугольник 9"/>
          <p:cNvSpPr>
            <a:spLocks noChangeArrowheads="1"/>
          </p:cNvSpPr>
          <p:nvPr/>
        </p:nvSpPr>
        <p:spPr bwMode="auto">
          <a:xfrm>
            <a:off x="5881688" y="3786189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Легендарний науково-дослідний корабель АН УРСР "Академік </a:t>
            </a:r>
            <a:r>
              <a:rPr lang="ru-RU"/>
              <a:t>Вернадський"</a:t>
            </a:r>
            <a:endParaRPr lang="uk-UA"/>
          </a:p>
        </p:txBody>
      </p:sp>
      <p:pic>
        <p:nvPicPr>
          <p:cNvPr id="98311" name="Picture 6" descr="http://www.ecoport.org.ua/files/1d_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928688"/>
            <a:ext cx="4572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Прямоугольник 11"/>
          <p:cNvSpPr>
            <a:spLocks noChangeArrowheads="1"/>
          </p:cNvSpPr>
          <p:nvPr/>
        </p:nvSpPr>
        <p:spPr bwMode="auto">
          <a:xfrm>
            <a:off x="7024688" y="6500813"/>
            <a:ext cx="36433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ІІТЗН НАПН України</a:t>
            </a:r>
          </a:p>
        </p:txBody>
      </p:sp>
      <p:sp>
        <p:nvSpPr>
          <p:cNvPr id="98313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7385CE0-76BC-47E2-8EB1-55CE4E515EAE}" type="slidenum">
              <a:rPr lang="ru-RU"/>
              <a:pPr eaLnBrk="1" hangingPunct="1"/>
              <a:t>86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1379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9332" name="Picture 12" descr="http://www.tstu.ru/win/kultur/kul_img/nauk_img/vern_img/v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928689"/>
            <a:ext cx="341788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11"/>
          <p:cNvSpPr>
            <a:spLocks noChangeArrowheads="1"/>
          </p:cNvSpPr>
          <p:nvPr/>
        </p:nvSpPr>
        <p:spPr bwMode="auto">
          <a:xfrm>
            <a:off x="1881189" y="5357813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</a:t>
            </a:r>
            <a:r>
              <a:rPr lang="ru-RU"/>
              <a:t>К</a:t>
            </a:r>
            <a:r>
              <a:rPr lang="uk-UA"/>
              <a:t>.С.Зарудної-Кавос. Полотно, масло. Селище Шишаки, Україна. 1913. Пушкінський будинок, С.-Петербург</a:t>
            </a:r>
          </a:p>
        </p:txBody>
      </p:sp>
      <p:pic>
        <p:nvPicPr>
          <p:cNvPr id="99334" name="Picture 14" descr="http://www.tstu.ru/win/kultur/kul_img/nauk_img/vern_img/v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928689"/>
            <a:ext cx="3598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13"/>
          <p:cNvSpPr>
            <a:spLocks noChangeArrowheads="1"/>
          </p:cNvSpPr>
          <p:nvPr/>
        </p:nvSpPr>
        <p:spPr bwMode="auto">
          <a:xfrm>
            <a:off x="6310314" y="5357813"/>
            <a:ext cx="3786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І.Е.Грабаря. Санаторій Вузьке. Полотно, масло. 1934. Кабінет-музей В.І.Вернадського, Москва</a:t>
            </a:r>
          </a:p>
        </p:txBody>
      </p:sp>
      <p:sp>
        <p:nvSpPr>
          <p:cNvPr id="99336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6FF7C7A-E957-421B-B64F-46F47F071565}" type="slidenum">
              <a:rPr lang="ru-RU"/>
              <a:pPr eaLnBrk="1" hangingPunct="1"/>
              <a:t>87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2717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0356" name="Прямоугольник 11"/>
          <p:cNvSpPr>
            <a:spLocks noChangeArrowheads="1"/>
          </p:cNvSpPr>
          <p:nvPr/>
        </p:nvSpPr>
        <p:spPr bwMode="auto">
          <a:xfrm>
            <a:off x="1881189" y="5429250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К.С.Зернової. Полотно, масло. Пос. Боровоє, Казахстан. 1943. Кабінет-музей В.І.Вернадського, Москва</a:t>
            </a:r>
          </a:p>
        </p:txBody>
      </p:sp>
      <p:pic>
        <p:nvPicPr>
          <p:cNvPr id="100357" name="Picture 2" descr="http://www.tstu.ru/win/kultur/kul_img/nauk_img/vern_img/v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857251"/>
            <a:ext cx="3429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4" descr="http://www.tstu.ru/win/kultur/kul_img/nauk_img/vern_img/v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857251"/>
            <a:ext cx="350996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Прямоугольник 9"/>
          <p:cNvSpPr>
            <a:spLocks noChangeArrowheads="1"/>
          </p:cNvSpPr>
          <p:nvPr/>
        </p:nvSpPr>
        <p:spPr bwMode="auto">
          <a:xfrm>
            <a:off x="6167438" y="5357813"/>
            <a:ext cx="4000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А.Е.Єлецького. Полотно, масло. 1949. Конференц-зал Інституту геохімії і аналітичної хімії ім. В.І.Вернадського РАН, Москва</a:t>
            </a:r>
          </a:p>
        </p:txBody>
      </p:sp>
      <p:sp>
        <p:nvSpPr>
          <p:cNvPr id="1003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71FCB3F-7EA3-4C48-8219-CFE6959754D9}" type="slidenum">
              <a:rPr lang="ru-RU"/>
              <a:pPr eaLnBrk="1" hangingPunct="1"/>
              <a:t>88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0096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1380" name="Picture 2" descr="http://www.vestitambov.ru/content/news/images/image_10797_13046825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3573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Прямоугольник 9"/>
          <p:cNvSpPr>
            <a:spLocks noChangeArrowheads="1"/>
          </p:cNvSpPr>
          <p:nvPr/>
        </p:nvSpPr>
        <p:spPr bwMode="auto">
          <a:xfrm>
            <a:off x="5810250" y="478631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У Тамбовській області увічнили пам'ять В.І.Вернадського</a:t>
            </a:r>
          </a:p>
        </p:txBody>
      </p:sp>
      <p:pic>
        <p:nvPicPr>
          <p:cNvPr id="101382" name="Picture 4" descr="http://www.tstu.ru/win/kultur/kul_img/nauk_img/vern_img/v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8"/>
            <a:ext cx="371475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Прямоугольник 12"/>
          <p:cNvSpPr>
            <a:spLocks noChangeArrowheads="1"/>
          </p:cNvSpPr>
          <p:nvPr/>
        </p:nvSpPr>
        <p:spPr bwMode="auto">
          <a:xfrm>
            <a:off x="1524000" y="5500689"/>
            <a:ext cx="4286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Бюст В.І.Вернадського роботи З.М.Вілленського. Мармур. Музей землезнавства МГУ, Москва</a:t>
            </a:r>
            <a:endParaRPr lang="uk-UA"/>
          </a:p>
        </p:txBody>
      </p:sp>
      <p:sp>
        <p:nvSpPr>
          <p:cNvPr id="101384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065B761-EAAB-4337-AA45-1CF8AEFBAAFF}" type="slidenum">
              <a:rPr lang="ru-RU"/>
              <a:pPr eaLnBrk="1" hangingPunct="1"/>
              <a:t>89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52350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1524001" y="3571876"/>
            <a:ext cx="307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Володимир Галактіонович Короленко</a:t>
            </a:r>
          </a:p>
        </p:txBody>
      </p:sp>
      <p:pic>
        <p:nvPicPr>
          <p:cNvPr id="18435" name="Picture 6" descr="Vladimir Korolenko 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2875"/>
            <a:ext cx="22558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http://beta-kvadra.ru/img/image056_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4" y="142875"/>
            <a:ext cx="25923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10"/>
          <p:cNvSpPr>
            <a:spLocks noChangeArrowheads="1"/>
          </p:cNvSpPr>
          <p:nvPr/>
        </p:nvSpPr>
        <p:spPr bwMode="auto">
          <a:xfrm>
            <a:off x="7739064" y="3571876"/>
            <a:ext cx="2643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Євграф Максимович Короленко</a:t>
            </a:r>
            <a:endParaRPr lang="ru-RU"/>
          </a:p>
        </p:txBody>
      </p:sp>
      <p:pic>
        <p:nvPicPr>
          <p:cNvPr id="18438" name="Picture 14" descr="&amp;Fcy;&amp;acy;&amp;jcy;&amp;lcy;:Hulak myko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42875"/>
            <a:ext cx="26654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13"/>
          <p:cNvSpPr>
            <a:spLocks noChangeArrowheads="1"/>
          </p:cNvSpPr>
          <p:nvPr/>
        </p:nvSpPr>
        <p:spPr bwMode="auto">
          <a:xfrm>
            <a:off x="4595813" y="3571875"/>
            <a:ext cx="284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Микола Іванович Гулак</a:t>
            </a:r>
          </a:p>
        </p:txBody>
      </p:sp>
      <p:pic>
        <p:nvPicPr>
          <p:cNvPr id="18440" name="Picture 16" descr="&amp;Fcy;&amp;acy;&amp;jcy;&amp;lcy;:&amp;Kcy;&amp;vcy;&amp;iukcy;&amp;tcy;&amp;kcy;&amp;acy;-&amp;Ocy;&amp;scy;&amp;ncy;&amp;ocy;&amp;vcy;'&amp;yacy;&amp;ncy;&amp;iecy;&amp;ncy;&amp;kcy;&amp;ocy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919538"/>
            <a:ext cx="2286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Прямоугольник 46"/>
          <p:cNvSpPr>
            <a:spLocks noChangeArrowheads="1"/>
          </p:cNvSpPr>
          <p:nvPr/>
        </p:nvSpPr>
        <p:spPr bwMode="auto">
          <a:xfrm>
            <a:off x="7596188" y="5286376"/>
            <a:ext cx="3071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Григорій Федорович Квітка-Основ'яненко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666875" y="4429125"/>
            <a:ext cx="3500438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38314" y="5572126"/>
            <a:ext cx="3286125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Родина Володимира Вернадського</a:t>
            </a:r>
          </a:p>
        </p:txBody>
      </p:sp>
      <p:sp>
        <p:nvSpPr>
          <p:cNvPr id="18444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A80F9B8-39CD-4269-BAD2-A74A101B57DA}" type="slidenum">
              <a:rPr lang="ru-RU"/>
              <a:pPr eaLnBrk="1" hangingPunct="1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9529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2404" name="Прямоугольник 9"/>
          <p:cNvSpPr>
            <a:spLocks noChangeArrowheads="1"/>
          </p:cNvSpPr>
          <p:nvPr/>
        </p:nvSpPr>
        <p:spPr bwMode="auto">
          <a:xfrm>
            <a:off x="1666875" y="4572001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Музей-садиба В.І.Вернадського в </a:t>
            </a:r>
          </a:p>
          <a:p>
            <a:pPr algn="ctr" eaLnBrk="1" hangingPunct="1"/>
            <a:r>
              <a:rPr lang="uk-UA"/>
              <a:t>с. Вернадівка</a:t>
            </a:r>
          </a:p>
        </p:txBody>
      </p:sp>
      <p:pic>
        <p:nvPicPr>
          <p:cNvPr id="102405" name="Picture 2" descr="http://www.tstu.ru/win/kultur/kul_img/nauk_img/vern_img/museum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785813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2" descr="http://www.tstu.ru/win/kultur/kul_img/nauk_img/vern_img/museum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4"/>
            <a:ext cx="42830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4" descr="http://www.tstu.ru/win/kultur/kul_img/nauk_img/vern_img/museu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9" y="3000376"/>
            <a:ext cx="520858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78881F0-03E9-46C1-ADD1-B9A981803800}" type="slidenum">
              <a:rPr lang="ru-RU"/>
              <a:pPr eaLnBrk="1" hangingPunct="1"/>
              <a:t>90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1355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3428" name="Прямоугольник 9"/>
          <p:cNvSpPr>
            <a:spLocks noChangeArrowheads="1"/>
          </p:cNvSpPr>
          <p:nvPr/>
        </p:nvSpPr>
        <p:spPr bwMode="auto">
          <a:xfrm>
            <a:off x="4095750" y="3571876"/>
            <a:ext cx="2071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Музей-садиба В.І.Вернадського в с. Вернадівка</a:t>
            </a:r>
          </a:p>
        </p:txBody>
      </p:sp>
      <p:pic>
        <p:nvPicPr>
          <p:cNvPr id="103429" name="Picture 9" descr="http://vernadsky.name/wp-content/uploads/2013/01/pamyatnik-vernadovka1-768x10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571876"/>
            <a:ext cx="2344737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2" descr="http://govrudocs.ru/tw_files2/urls_3/55/d-55000/55000_html_m20a215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4"/>
            <a:ext cx="43576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Прямоугольник 12"/>
          <p:cNvSpPr>
            <a:spLocks noChangeArrowheads="1"/>
          </p:cNvSpPr>
          <p:nvPr/>
        </p:nvSpPr>
        <p:spPr bwMode="auto">
          <a:xfrm>
            <a:off x="5595938" y="5286376"/>
            <a:ext cx="257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Ботанічний сад ТНУ </a:t>
            </a:r>
          </a:p>
          <a:p>
            <a:pPr algn="ctr" eaLnBrk="1" hangingPunct="1"/>
            <a:r>
              <a:rPr lang="ru-RU"/>
              <a:t>ім. В.І.Вернадського, Сімферополь</a:t>
            </a:r>
            <a:endParaRPr lang="uk-UA"/>
          </a:p>
        </p:txBody>
      </p:sp>
      <p:pic>
        <p:nvPicPr>
          <p:cNvPr id="103432" name="Picture 6" descr="http://i.otzovik.com/2013/01/20/358743/img/5878885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785813"/>
            <a:ext cx="42719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4" descr="&amp;Ocy;&amp;tcy;&amp;zcy;&amp;ycy;&amp;vcy; &amp;ocy; &amp;Bcy;&amp;ocy;&amp;tcy;&amp;acy;&amp;ncy;&amp;icy;&amp;chcy;&amp;iecy;&amp;scy;&amp;kcy;&amp;icy;&amp;jcy; &amp;scy;&amp;acy;&amp;dcy; &amp;Tcy;&amp;Ncy;&amp;Ucy; &amp;icy;&amp;mcy;.&amp;Vcy;.&amp;Icy;.&amp;Vcy;&amp;iecy;&amp;rcy;&amp;ncy;&amp;acy;&amp;dcy;&amp;scy;&amp;kcy;&amp;ocy;&amp;gcy;&amp;ocy; (&amp;Ucy;&amp;kcy;&amp;rcy;&amp;acy;&amp;icy;&amp;ncy;&amp;acy;, &amp;Scy;&amp;icy;&amp;mcy;&amp;fcy;&amp;iecy;&amp;rcy;&amp;ocy;&amp;pcy;&amp;ocy;&amp;lcy;&amp;softcy;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714875"/>
            <a:ext cx="23574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2F481E2-277F-4FEB-A864-CBCA580ED492}" type="slidenum">
              <a:rPr lang="ru-RU"/>
              <a:pPr eaLnBrk="1" hangingPunct="1"/>
              <a:t>91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89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4452" name="Прямоугольник 6"/>
          <p:cNvSpPr>
            <a:spLocks noChangeArrowheads="1"/>
          </p:cNvSpPr>
          <p:nvPr/>
        </p:nvSpPr>
        <p:spPr bwMode="auto">
          <a:xfrm>
            <a:off x="6024564" y="6429375"/>
            <a:ext cx="4643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Садиба Вернадівка, Тамбовська обл.</a:t>
            </a:r>
          </a:p>
        </p:txBody>
      </p:sp>
      <p:pic>
        <p:nvPicPr>
          <p:cNvPr id="104453" name="Picture 9" descr="http://odb.tamboff.ru/oblast/data/images/vernadovka4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785813"/>
            <a:ext cx="4214812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1" descr="http://odb.tamboff.ru/oblast/data/images/vernadovka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05250"/>
            <a:ext cx="42148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13" descr="http://odb.tamboff.ru/oblast/data/images/vernadovka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642939"/>
            <a:ext cx="450056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A22E8F5-9892-48B1-9D38-70C93E4B415D}" type="slidenum">
              <a:rPr lang="ru-RU"/>
              <a:pPr eaLnBrk="1" hangingPunct="1"/>
              <a:t>92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5525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857251"/>
            <a:ext cx="57150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05477" name="Прямоугольник 7"/>
          <p:cNvSpPr>
            <a:spLocks noChangeArrowheads="1"/>
          </p:cNvSpPr>
          <p:nvPr/>
        </p:nvSpPr>
        <p:spPr bwMode="auto">
          <a:xfrm>
            <a:off x="6310314" y="4000501"/>
            <a:ext cx="414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Неурядовий екологічний фонд імені В.І.Вернадського</a:t>
            </a:r>
          </a:p>
        </p:txBody>
      </p:sp>
      <p:pic>
        <p:nvPicPr>
          <p:cNvPr id="105478" name="Picture 2" descr="&amp;Ucy;&amp;scy;&amp;acy;&amp;dcy;&amp;softcy;&amp;bcy;&amp;acy; &amp;Vcy;&amp;iecy;&amp;rcy;&amp;ncy;&amp;acy;&amp;dcy;&amp;scy;&amp;kcy;&amp;ocy;&amp;g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828676"/>
            <a:ext cx="417353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4" descr="&amp;Kcy;&amp;acy;&amp;rcy;&amp;tcy;&amp;acy; &amp;scy;&amp;tcy;&amp;rcy;&amp;ocy;&amp;icy;&amp;tcy;&amp;iecy;&amp;lcy;&amp;softcy;&amp;scy;&amp;tcy;&amp;vcy;&amp;acy; &amp;dcy;&amp;ocy;&amp;rcy;&amp;ocy;&amp;gcy;&amp;icy;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643439"/>
            <a:ext cx="31623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6" descr="http://govrudocs.ru/tw_files2/urls_3/55/d-55000/55000_html_m32581b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857500"/>
            <a:ext cx="2928937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Прямоугольник 12"/>
          <p:cNvSpPr>
            <a:spLocks noChangeArrowheads="1"/>
          </p:cNvSpPr>
          <p:nvPr/>
        </p:nvSpPr>
        <p:spPr bwMode="auto">
          <a:xfrm>
            <a:off x="4667250" y="48577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Садиба імені </a:t>
            </a:r>
          </a:p>
          <a:p>
            <a:pPr eaLnBrk="1" hangingPunct="1"/>
            <a:r>
              <a:rPr lang="uk-UA"/>
              <a:t>В.І.Вернадського</a:t>
            </a:r>
          </a:p>
        </p:txBody>
      </p:sp>
      <p:sp>
        <p:nvSpPr>
          <p:cNvPr id="105482" name="Прямоугольник 13"/>
          <p:cNvSpPr>
            <a:spLocks noChangeArrowheads="1"/>
          </p:cNvSpPr>
          <p:nvPr/>
        </p:nvSpPr>
        <p:spPr bwMode="auto">
          <a:xfrm>
            <a:off x="3167063" y="22860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Вернадівська ЗОШ</a:t>
            </a:r>
          </a:p>
        </p:txBody>
      </p:sp>
      <p:sp>
        <p:nvSpPr>
          <p:cNvPr id="105483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CB6BC6D-9942-4631-BCFC-CBE02D886362}" type="slidenum">
              <a:rPr lang="ru-RU"/>
              <a:pPr eaLnBrk="1" hangingPunct="1"/>
              <a:t>93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079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6500" name="Прямоугольник 9"/>
          <p:cNvSpPr>
            <a:spLocks noChangeArrowheads="1"/>
          </p:cNvSpPr>
          <p:nvPr/>
        </p:nvSpPr>
        <p:spPr bwMode="auto">
          <a:xfrm>
            <a:off x="5881689" y="4929188"/>
            <a:ext cx="4071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Геологічний музей </a:t>
            </a:r>
          </a:p>
          <a:p>
            <a:pPr algn="ctr" eaLnBrk="1" hangingPunct="1"/>
            <a:r>
              <a:rPr lang="uk-UA"/>
              <a:t>ім. В.І.Вернадського, Москва</a:t>
            </a:r>
          </a:p>
        </p:txBody>
      </p:sp>
      <p:pic>
        <p:nvPicPr>
          <p:cNvPr id="106501" name="Picture 2" descr="http://kontramarka-kolomna.umi.ru/images/cms/thumbs/a5b0aeaa3fa7d6e58d75710c18673bd7ec6d5f6d/logo02_cr12_150_au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4" descr="&amp;mcy;&amp;ucy;&amp;zcy;&amp;ie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9" y="847725"/>
            <a:ext cx="63388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10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11" descr="C:\Documents and Settings\Admin\Рабочий стол\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7" name="Picture 12" descr="C:\Documents and Settings\Admin\Рабочий стол\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8" name="Picture 14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9" name="Picture 16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0" name="Picture 18" descr="&amp;Ocy; &amp;Vcy;&amp;iecy;&amp;rcy;&amp;ncy;&amp;acy;&amp;dcy;&amp;scy;&amp;kcy;&amp;ocy;&amp;m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643313"/>
            <a:ext cx="35004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1" name="Номер слайда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7108583-37EB-47EE-9F14-D1C6AD1730FF}" type="slidenum">
              <a:rPr lang="ru-RU"/>
              <a:pPr eaLnBrk="1" hangingPunct="1"/>
              <a:t>94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8250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7524" name="Picture 4" descr="http://www.tstu.ru/win/kultur/kul_img/nauk_img/vern_img/fotogal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857250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6" descr="&amp;Mcy;&amp;ucy;&amp;zcy;&amp;iecy;&amp;jcy; &amp;ncy;&amp;acy;&amp;ucy;&amp;kcy;&amp;icy; &amp;icy;&amp;mcy;. &amp;Vcy;.&amp;Icy;. &amp;Vcy;&amp;iecy;&amp;rcy;&amp;ncy;&amp;acy;&amp;dcy;&amp;scy;&amp;kcy;&amp;ocy;&amp;gcy;&amp;ocy; &amp;pcy;&amp;rcy;&amp;icy; &amp;Tcy;&amp;Gcy;&amp;T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6143626"/>
            <a:ext cx="87868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" descr="http://www.tstu.ru/win/kultur/kul_img/nauk_img/vern_img/fotog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286000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2CA3603-4242-4062-AB1A-5AEBAA5993DA}" type="slidenum">
              <a:rPr lang="ru-RU"/>
              <a:pPr eaLnBrk="1" hangingPunct="1"/>
              <a:t>95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5401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8548" name="Picture 5" descr="G:\Вернадський\Фото В-го\16857-34862_slCZxiaPe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4"/>
            <a:ext cx="56673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2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1813"/>
            <a:ext cx="546893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C67FE71-F7F4-4158-AA12-7072237B4063}" type="slidenum">
              <a:rPr lang="ru-RU"/>
              <a:pPr eaLnBrk="1" hangingPunct="1"/>
              <a:t>96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307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9572" name="Picture 4" descr="2526567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690">
            <a:off x="7410451" y="911226"/>
            <a:ext cx="27654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2354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675">
            <a:off x="4521201" y="862013"/>
            <a:ext cx="31337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7" descr="3a389428bb8055f5348c2ced425826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0300">
            <a:off x="1797050" y="784225"/>
            <a:ext cx="27559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3" descr="1305985807391gennadiyaksenovvernadski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3480">
            <a:off x="2044700" y="2490789"/>
            <a:ext cx="28575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6" descr="102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2714625"/>
            <a:ext cx="240823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9" descr="G:\Вернадський\Фото В-го\1262402451_Gumilevskiy_Vernadski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99">
            <a:off x="5905500" y="2482850"/>
            <a:ext cx="25400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0609A9C-A01C-4550-8117-A6F9291D4229}" type="slidenum">
              <a:rPr lang="ru-RU"/>
              <a:pPr eaLnBrk="1" hangingPunct="1"/>
              <a:t>97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661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0596" name="Picture 2" descr="al_book_439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783">
            <a:off x="4719639" y="714376"/>
            <a:ext cx="35337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i?id=356124241-00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67406">
            <a:off x="2890838" y="3070225"/>
            <a:ext cx="28130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7" descr="1044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4133">
            <a:off x="1804989" y="687388"/>
            <a:ext cx="3151187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8" descr="G:\Вернадський\Фото В-го\1000247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747">
            <a:off x="7953375" y="714375"/>
            <a:ext cx="2540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4" descr="Vernadski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556">
            <a:off x="6904038" y="2389189"/>
            <a:ext cx="297815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CCBB684-A6EB-48D4-9D32-7E450FFCFC96}" type="slidenum">
              <a:rPr lang="ru-RU"/>
              <a:pPr eaLnBrk="1" hangingPunct="1"/>
              <a:t>98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2276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1620" name="Picture 4" descr="04lab3qpd12617329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2" descr="55b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3068">
            <a:off x="4125913" y="1179513"/>
            <a:ext cx="335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drobzhev_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535">
            <a:off x="6956425" y="1882776"/>
            <a:ext cx="33147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8" descr="G:\Вернадський\Фото В-го\100096945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9" y="3168651"/>
            <a:ext cx="363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9" descr="G:\Вернадський\Фото В-го\10009694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634">
            <a:off x="6594476" y="693738"/>
            <a:ext cx="2392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10" descr="G:\Вернадський\Фото В-го\367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071814"/>
            <a:ext cx="24574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3FBC177-A6E6-46D9-9FC5-DA6D819C3FE6}" type="slidenum">
              <a:rPr lang="ru-RU"/>
              <a:pPr eaLnBrk="1" hangingPunct="1"/>
              <a:t>99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507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16</TotalTime>
  <Words>4134</Words>
  <Application>Microsoft Office PowerPoint</Application>
  <PresentationFormat>Произвольный</PresentationFormat>
  <Paragraphs>735</Paragraphs>
  <Slides>102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Дерево</vt:lpstr>
      <vt:lpstr>В. і. Вернадський</vt:lpstr>
      <vt:lpstr>Володимир Іванович Вернадський—перший президент Української академії наук, філософ, природознавець, мислитель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 і. Вернадський</dc:title>
  <dc:creator>Дженнифер</dc:creator>
  <cp:lastModifiedBy>Valera</cp:lastModifiedBy>
  <cp:revision>6</cp:revision>
  <dcterms:created xsi:type="dcterms:W3CDTF">2013-10-31T04:01:03Z</dcterms:created>
  <dcterms:modified xsi:type="dcterms:W3CDTF">2015-03-04T12:06:57Z</dcterms:modified>
</cp:coreProperties>
</file>