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1"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B102D-09A2-452C-86F1-37846139B384}" type="datetimeFigureOut">
              <a:rPr lang="uk-UA" smtClean="0"/>
              <a:pPr/>
              <a:t>19.09.2013</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CD665-919C-43E7-8D40-BBEA3F584DCE}" type="slidenum">
              <a:rPr lang="uk-UA" smtClean="0"/>
              <a:pPr/>
              <a:t>‹#›</a:t>
            </a:fld>
            <a:endParaRPr lang="uk-UA"/>
          </a:p>
        </p:txBody>
      </p:sp>
    </p:spTree>
    <p:extLst>
      <p:ext uri="{BB962C8B-B14F-4D97-AF65-F5344CB8AC3E}">
        <p14:creationId xmlns="" xmlns:p14="http://schemas.microsoft.com/office/powerpoint/2010/main" val="279372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D59CD665-919C-43E7-8D40-BBEA3F584DCE}" type="slidenum">
              <a:rPr lang="uk-UA" smtClean="0"/>
              <a:pPr/>
              <a:t>1</a:t>
            </a:fld>
            <a:endParaRPr lang="uk-UA"/>
          </a:p>
        </p:txBody>
      </p:sp>
    </p:spTree>
    <p:extLst>
      <p:ext uri="{BB962C8B-B14F-4D97-AF65-F5344CB8AC3E}">
        <p14:creationId xmlns="" xmlns:p14="http://schemas.microsoft.com/office/powerpoint/2010/main" val="339705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9100E6-DA0B-4422-B240-37818E62322F}" type="slidenum">
              <a:rPr lang="uk-UA" smtClean="0"/>
              <a:pPr/>
              <a:t>‹#›</a:t>
            </a:fld>
            <a:endParaRPr lang="uk-U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95" name="Title 94"/>
          <p:cNvSpPr>
            <a:spLocks noGrp="1"/>
          </p:cNvSpPr>
          <p:nvPr>
            <p:ph type="title"/>
          </p:nvPr>
        </p:nvSpPr>
        <p:spPr>
          <a:xfrm>
            <a:off x="457200" y="4463568"/>
            <a:ext cx="8305800" cy="1143000"/>
          </a:xfrm>
        </p:spPr>
        <p:txBody>
          <a:bodyPr/>
          <a:lstStyle/>
          <a:p>
            <a:r>
              <a:rPr lang="uk-UA" smtClean="0"/>
              <a:t>Зразок заголовка</a:t>
            </a:r>
            <a:endParaRPr lang="en-US"/>
          </a:p>
        </p:txBody>
      </p:sp>
      <p:sp>
        <p:nvSpPr>
          <p:cNvPr id="2" name="Date Placeholder 1"/>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91" name="Footer Placeholder 90"/>
          <p:cNvSpPr>
            <a:spLocks noGrp="1"/>
          </p:cNvSpPr>
          <p:nvPr>
            <p:ph type="ftr" sz="quarter" idx="11"/>
          </p:nvPr>
        </p:nvSpPr>
        <p:spPr/>
        <p:txBody>
          <a:bodyPr/>
          <a:lstStyle/>
          <a:p>
            <a:endParaRPr lang="uk-UA"/>
          </a:p>
        </p:txBody>
      </p:sp>
      <p:sp>
        <p:nvSpPr>
          <p:cNvPr id="92" name="Slide Number Placeholder 91"/>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Date Placeholder 4"/>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Date Placeholder 6"/>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CE9100E6-DA0B-4422-B240-37818E62322F}"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9100E6-DA0B-4422-B240-37818E62322F}" type="slidenum">
              <a:rPr lang="uk-UA" smtClean="0"/>
              <a:pPr/>
              <a:t>‹#›</a:t>
            </a:fld>
            <a:endParaRPr lang="uk-U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uk-UA" smtClean="0"/>
              <a:t>Зразок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a:p>
        </p:txBody>
      </p:sp>
      <p:sp>
        <p:nvSpPr>
          <p:cNvPr id="5" name="Date Placeholder 4"/>
          <p:cNvSpPr>
            <a:spLocks noGrp="1"/>
          </p:cNvSpPr>
          <p:nvPr>
            <p:ph type="dt" sz="half" idx="10"/>
          </p:nvPr>
        </p:nvSpPr>
        <p:spPr/>
        <p:txBody>
          <a:bodyPr/>
          <a:lstStyle/>
          <a:p>
            <a:fld id="{49426F15-CAEF-46C3-8C9E-C867167F034C}" type="datetimeFigureOut">
              <a:rPr lang="uk-UA" smtClean="0"/>
              <a:pPr/>
              <a:t>19.09.2013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E9100E6-DA0B-4422-B240-37818E62322F}" type="slidenum">
              <a:rPr lang="uk-UA" smtClean="0"/>
              <a:pPr/>
              <a:t>‹#›</a:t>
            </a:fld>
            <a:endParaRPr lang="uk-U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uk-UA" smtClean="0"/>
              <a:t>Зразок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49426F15-CAEF-46C3-8C9E-C867167F034C}" type="datetimeFigureOut">
              <a:rPr lang="uk-UA" smtClean="0"/>
              <a:pPr/>
              <a:t>19.09.2013</a:t>
            </a:fld>
            <a:endParaRPr lang="uk-U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uk-U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E9100E6-DA0B-4422-B240-37818E62322F}" type="slidenum">
              <a:rPr lang="uk-UA" smtClean="0"/>
              <a:pPr/>
              <a:t>‹#›</a:t>
            </a:fld>
            <a:endParaRPr lang="uk-U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тексту 1"/>
          <p:cNvSpPr>
            <a:spLocks noGrp="1"/>
          </p:cNvSpPr>
          <p:nvPr>
            <p:ph type="body" idx="4294967295"/>
          </p:nvPr>
        </p:nvSpPr>
        <p:spPr>
          <a:xfrm>
            <a:off x="107504" y="4365625"/>
            <a:ext cx="9126538" cy="2492375"/>
          </a:xfrm>
        </p:spPr>
        <p:txBody>
          <a:bodyPr>
            <a:normAutofit/>
          </a:bodyPr>
          <a:lstStyle/>
          <a:p>
            <a:pPr marL="0" indent="0">
              <a:buNone/>
            </a:pPr>
            <a:r>
              <a:rPr lang="uk-UA" sz="1400" dirty="0" smtClean="0"/>
              <a:t>1929 </a:t>
            </a:r>
            <a:r>
              <a:rPr lang="uk-UA" sz="1400" dirty="0"/>
              <a:t>р. - створення на </a:t>
            </a:r>
            <a:r>
              <a:rPr lang="en-US" sz="1400" dirty="0"/>
              <a:t>I K</a:t>
            </a:r>
            <a:r>
              <a:rPr lang="uk-UA" sz="1400" dirty="0" err="1"/>
              <a:t>онгресі</a:t>
            </a:r>
            <a:r>
              <a:rPr lang="uk-UA" sz="1400" dirty="0"/>
              <a:t> у Відні Організації Українських Націоналістів (ОУН</a:t>
            </a:r>
            <a:r>
              <a:rPr lang="uk-UA" sz="1400" dirty="0" smtClean="0"/>
              <a:t>).</a:t>
            </a:r>
          </a:p>
          <a:p>
            <a:pPr marL="0" indent="0">
              <a:buNone/>
            </a:pPr>
            <a:r>
              <a:rPr lang="uk-UA" sz="1400" dirty="0" smtClean="0"/>
              <a:t> </a:t>
            </a:r>
            <a:r>
              <a:rPr lang="uk-UA" sz="1500" b="1" dirty="0" smtClean="0"/>
              <a:t>Мета організації</a:t>
            </a:r>
            <a:r>
              <a:rPr lang="uk-UA" sz="1400" b="1" dirty="0" smtClean="0"/>
              <a:t>: </a:t>
            </a:r>
            <a:r>
              <a:rPr lang="uk-UA" sz="1400" dirty="0" smtClean="0"/>
              <a:t>визначалося </a:t>
            </a:r>
            <a:r>
              <a:rPr lang="uk-UA" sz="1400" dirty="0"/>
              <a:t>відновлення Української Самостійної Соборної Держави </a:t>
            </a:r>
            <a:r>
              <a:rPr lang="uk-UA" sz="1400" dirty="0" smtClean="0"/>
              <a:t>на </a:t>
            </a:r>
            <a:r>
              <a:rPr lang="uk-UA" sz="1400" dirty="0"/>
              <a:t>всіх українських етнографічних землях. </a:t>
            </a:r>
            <a:endParaRPr lang="uk-UA" sz="1400" dirty="0" smtClean="0"/>
          </a:p>
          <a:p>
            <a:pPr marL="0" indent="0">
              <a:buNone/>
            </a:pPr>
            <a:r>
              <a:rPr lang="uk-UA" sz="1500" b="1" dirty="0" smtClean="0"/>
              <a:t>Шлях </a:t>
            </a:r>
            <a:r>
              <a:rPr lang="uk-UA" sz="1500" b="1" dirty="0"/>
              <a:t>до </a:t>
            </a:r>
            <a:r>
              <a:rPr lang="uk-UA" sz="1500" b="1" dirty="0" smtClean="0"/>
              <a:t>мети: </a:t>
            </a:r>
            <a:r>
              <a:rPr lang="uk-UA" sz="1400" dirty="0" smtClean="0"/>
              <a:t>пролягав </a:t>
            </a:r>
            <a:r>
              <a:rPr lang="uk-UA" sz="1400" dirty="0"/>
              <a:t>через національну революцію. Розчарування у соціалістичних та ліберальних ідеалах, що призвели до поразки української революції 1917-1920 р., зумовлює орієнтацію новоствореної організації на цінності передусім національні (формування сильної політичної еліти, національна солідарність, опора на власні сили і </a:t>
            </a:r>
            <a:r>
              <a:rPr lang="uk-UA" sz="1400" dirty="0" err="1" smtClean="0"/>
              <a:t>т.д</a:t>
            </a:r>
            <a:r>
              <a:rPr lang="uk-UA" sz="1400" dirty="0" smtClean="0"/>
              <a:t>, </a:t>
            </a:r>
            <a:r>
              <a:rPr lang="uk-UA" sz="1400" dirty="0"/>
              <a:t>наводнений націоналістичними ідеями. Керівним органом був Провід Українських Націоналістів (ПУН) на чолі з полковником армії УНР Євгеном </a:t>
            </a:r>
            <a:r>
              <a:rPr lang="uk-UA" sz="1400" dirty="0" err="1"/>
              <a:t>Коновальцем</a:t>
            </a:r>
            <a:r>
              <a:rPr lang="uk-UA" sz="1400" dirty="0"/>
              <a:t>. </a:t>
            </a:r>
          </a:p>
        </p:txBody>
      </p:sp>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5173" y="602699"/>
            <a:ext cx="4644516" cy="3096344"/>
          </a:xfrm>
          <a:prstGeom prst="rect">
            <a:avLst/>
          </a:prstGeom>
        </p:spPr>
      </p:pic>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43438" y="714356"/>
            <a:ext cx="3930701" cy="2948026"/>
          </a:xfrm>
          <a:prstGeom prst="rect">
            <a:avLst/>
          </a:prstGeom>
        </p:spPr>
      </p:pic>
    </p:spTree>
    <p:extLst>
      <p:ext uri="{BB962C8B-B14F-4D97-AF65-F5344CB8AC3E}">
        <p14:creationId xmlns="" xmlns:p14="http://schemas.microsoft.com/office/powerpoint/2010/main" val="3369233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2062103"/>
          </a:xfrm>
          <a:prstGeom prst="rect">
            <a:avLst/>
          </a:prstGeom>
          <a:noFill/>
        </p:spPr>
        <p:txBody>
          <a:bodyPr wrap="square" rtlCol="0">
            <a:spAutoFit/>
          </a:bodyPr>
          <a:lstStyle/>
          <a:p>
            <a:r>
              <a:rPr lang="uk-UA" sz="1600" dirty="0"/>
              <a:t>З літа 1943 р. УПА змушена вести боротьбу на два фронти - проти червоних партизанів і проти німців. А навесні 1944 р. відбуваються і перші бої з регулярними </a:t>
            </a:r>
            <a:r>
              <a:rPr lang="uk-UA" sz="1600" dirty="0" smtClean="0"/>
              <a:t>радянськими частинами. </a:t>
            </a:r>
            <a:r>
              <a:rPr lang="uk-UA" sz="1600" dirty="0"/>
              <a:t>На додачу </a:t>
            </a:r>
            <a:r>
              <a:rPr lang="uk-UA" sz="1600" dirty="0" smtClean="0"/>
              <a:t>у </a:t>
            </a:r>
            <a:r>
              <a:rPr lang="uk-UA" sz="1600" dirty="0"/>
              <a:t>цей період досягає своєї кульмінації кривавий конфлікт з поляками за українську Волинь, без якої останні у шовіністичному запамороченні не уявляли собі повноцінної польської держави. Через партизанський характер боротьби у конфлікт неминуче було втягнуто цивільне населення, що призвело до десятків тисяч жертв з обох сторін. </a:t>
            </a:r>
            <a:r>
              <a:rPr lang="uk-UA" sz="1600" dirty="0" smtClean="0"/>
              <a:t>Таким </a:t>
            </a:r>
            <a:r>
              <a:rPr lang="uk-UA" sz="1600" dirty="0"/>
              <a:t>чином, західні землі стають ареною боротьби чотирьох </a:t>
            </a:r>
            <a:r>
              <a:rPr lang="uk-UA" sz="1600" dirty="0" err="1"/>
              <a:t>взаємоворожих</a:t>
            </a:r>
            <a:r>
              <a:rPr lang="uk-UA" sz="1600" dirty="0"/>
              <a:t> сил за володіння цим регіоном. З них усіх лише українські повстанці боролися на своїй землі.</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99592" y="2250743"/>
            <a:ext cx="5442942" cy="3977535"/>
          </a:xfrm>
          <a:prstGeom prst="rect">
            <a:avLst/>
          </a:prstGeom>
        </p:spPr>
      </p:pic>
      <p:pic>
        <p:nvPicPr>
          <p:cNvPr id="5" name="Рисунок 4"/>
          <p:cNvPicPr>
            <a:picLocks noChangeAspect="1"/>
          </p:cNvPicPr>
          <p:nvPr/>
        </p:nvPicPr>
        <p:blipFill>
          <a:blip r:embed="rId3">
            <a:extLst>
              <a:ext uri="{BEBA8EAE-BF5A-486C-A8C5-ECC9F3942E4B}">
                <a14:imgProps xmlns="" xmlns:a14="http://schemas.microsoft.com/office/drawing/2010/main">
                  <a14:imgLayer r:embed="rId4">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6876256" y="2727342"/>
            <a:ext cx="1825160" cy="3024336"/>
          </a:xfrm>
          <a:prstGeom prst="rect">
            <a:avLst/>
          </a:prstGeom>
        </p:spPr>
      </p:pic>
    </p:spTree>
    <p:extLst>
      <p:ext uri="{BB962C8B-B14F-4D97-AF65-F5344CB8AC3E}">
        <p14:creationId xmlns="" xmlns:p14="http://schemas.microsoft.com/office/powerpoint/2010/main" val="76842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712968" cy="1477328"/>
          </a:xfrm>
          <a:prstGeom prst="rect">
            <a:avLst/>
          </a:prstGeom>
          <a:noFill/>
        </p:spPr>
        <p:txBody>
          <a:bodyPr wrap="square" rtlCol="0">
            <a:spAutoFit/>
          </a:bodyPr>
          <a:lstStyle/>
          <a:p>
            <a:r>
              <a:rPr lang="ru-RU" dirty="0" err="1"/>
              <a:t>Протягом</a:t>
            </a:r>
            <a:r>
              <a:rPr lang="ru-RU" dirty="0"/>
              <a:t> </a:t>
            </a:r>
            <a:r>
              <a:rPr lang="ru-RU" dirty="0" err="1"/>
              <a:t>усього</a:t>
            </a:r>
            <a:r>
              <a:rPr lang="ru-RU" dirty="0"/>
              <a:t> часу </a:t>
            </a:r>
            <a:r>
              <a:rPr lang="ru-RU" dirty="0" err="1"/>
              <a:t>протистояння</a:t>
            </a:r>
            <a:r>
              <a:rPr lang="ru-RU" dirty="0"/>
              <a:t> </a:t>
            </a:r>
            <a:r>
              <a:rPr lang="ru-RU" dirty="0" err="1"/>
              <a:t>населення</a:t>
            </a:r>
            <a:r>
              <a:rPr lang="ru-RU" dirty="0"/>
              <a:t> </a:t>
            </a:r>
            <a:r>
              <a:rPr lang="ru-RU" dirty="0" err="1"/>
              <a:t>піддається</a:t>
            </a:r>
            <a:r>
              <a:rPr lang="ru-RU" dirty="0"/>
              <a:t> </a:t>
            </a:r>
            <a:r>
              <a:rPr lang="ru-RU" dirty="0" err="1"/>
              <a:t>шаленій</a:t>
            </a:r>
            <a:r>
              <a:rPr lang="ru-RU" dirty="0"/>
              <a:t> </a:t>
            </a:r>
            <a:r>
              <a:rPr lang="ru-RU" dirty="0" err="1"/>
              <a:t>пропаганді</a:t>
            </a:r>
            <a:r>
              <a:rPr lang="ru-RU" dirty="0"/>
              <a:t> </a:t>
            </a:r>
            <a:r>
              <a:rPr lang="ru-RU" dirty="0" err="1"/>
              <a:t>протилежного</a:t>
            </a:r>
            <a:r>
              <a:rPr lang="ru-RU" dirty="0"/>
              <a:t> </a:t>
            </a:r>
            <a:r>
              <a:rPr lang="ru-RU" dirty="0" err="1"/>
              <a:t>змісту</a:t>
            </a:r>
            <a:r>
              <a:rPr lang="ru-RU" dirty="0"/>
              <a:t> </a:t>
            </a:r>
            <a:r>
              <a:rPr lang="ru-RU" dirty="0" err="1"/>
              <a:t>ворогуючих</a:t>
            </a:r>
            <a:r>
              <a:rPr lang="ru-RU" dirty="0"/>
              <a:t> </a:t>
            </a:r>
            <a:r>
              <a:rPr lang="ru-RU" dirty="0" err="1" smtClean="0"/>
              <a:t>сторін</a:t>
            </a:r>
            <a:r>
              <a:rPr lang="ru-RU" dirty="0"/>
              <a:t>. У </a:t>
            </a:r>
            <a:r>
              <a:rPr lang="ru-RU" dirty="0" err="1"/>
              <a:t>цих</a:t>
            </a:r>
            <a:r>
              <a:rPr lang="ru-RU" dirty="0"/>
              <a:t> </a:t>
            </a:r>
            <a:r>
              <a:rPr lang="ru-RU" dirty="0" err="1"/>
              <a:t>обставинах</a:t>
            </a:r>
            <a:r>
              <a:rPr lang="ru-RU" dirty="0"/>
              <a:t> Головною командою УПА </a:t>
            </a:r>
            <a:r>
              <a:rPr lang="ru-RU" dirty="0" err="1"/>
              <a:t>було</a:t>
            </a:r>
            <a:r>
              <a:rPr lang="ru-RU" dirty="0"/>
              <a:t> </a:t>
            </a:r>
            <a:r>
              <a:rPr lang="ru-RU" dirty="0" err="1"/>
              <a:t>здійснено</a:t>
            </a:r>
            <a:r>
              <a:rPr lang="ru-RU" dirty="0"/>
              <a:t> у </a:t>
            </a:r>
            <a:r>
              <a:rPr lang="ru-RU" dirty="0" err="1"/>
              <a:t>березні</a:t>
            </a:r>
            <a:r>
              <a:rPr lang="ru-RU" dirty="0"/>
              <a:t> 1944 р. </a:t>
            </a:r>
            <a:r>
              <a:rPr lang="ru-RU" dirty="0" err="1"/>
              <a:t>спробу</a:t>
            </a:r>
            <a:r>
              <a:rPr lang="ru-RU" dirty="0"/>
              <a:t> </a:t>
            </a:r>
            <a:r>
              <a:rPr lang="ru-RU" dirty="0" err="1" smtClean="0"/>
              <a:t>порозуміння</a:t>
            </a:r>
            <a:r>
              <a:rPr lang="ru-RU" dirty="0"/>
              <a:t>, але </a:t>
            </a:r>
            <a:r>
              <a:rPr lang="ru-RU" dirty="0" err="1" smtClean="0"/>
              <a:t>усі</a:t>
            </a:r>
            <a:r>
              <a:rPr lang="ru-RU" dirty="0" smtClean="0"/>
              <a:t> </a:t>
            </a:r>
            <a:r>
              <a:rPr lang="ru-RU" dirty="0"/>
              <a:t>вони </a:t>
            </a:r>
            <a:r>
              <a:rPr lang="ru-RU" dirty="0" err="1"/>
              <a:t>закінчувалися</a:t>
            </a:r>
            <a:r>
              <a:rPr lang="ru-RU" dirty="0"/>
              <a:t> </a:t>
            </a:r>
            <a:r>
              <a:rPr lang="ru-RU" dirty="0" err="1"/>
              <a:t>нічим</a:t>
            </a:r>
            <a:r>
              <a:rPr lang="ru-RU" dirty="0"/>
              <a:t>, </a:t>
            </a:r>
            <a:r>
              <a:rPr lang="ru-RU" dirty="0" err="1"/>
              <a:t>оскільки</a:t>
            </a:r>
            <a:r>
              <a:rPr lang="ru-RU" dirty="0"/>
              <a:t> </a:t>
            </a:r>
            <a:r>
              <a:rPr lang="ru-RU" dirty="0" err="1"/>
              <a:t>українська</a:t>
            </a:r>
            <a:r>
              <a:rPr lang="ru-RU" dirty="0"/>
              <a:t> сторона </a:t>
            </a:r>
            <a:r>
              <a:rPr lang="ru-RU" dirty="0" err="1"/>
              <a:t>послідовно</a:t>
            </a:r>
            <a:r>
              <a:rPr lang="ru-RU" dirty="0"/>
              <a:t> </a:t>
            </a:r>
            <a:r>
              <a:rPr lang="ru-RU" dirty="0" err="1"/>
              <a:t>висувала</a:t>
            </a:r>
            <a:r>
              <a:rPr lang="ru-RU" dirty="0"/>
              <a:t> </a:t>
            </a:r>
            <a:r>
              <a:rPr lang="ru-RU" dirty="0" err="1"/>
              <a:t>вимогу</a:t>
            </a:r>
            <a:r>
              <a:rPr lang="ru-RU" dirty="0"/>
              <a:t> </a:t>
            </a:r>
            <a:r>
              <a:rPr lang="ru-RU" dirty="0" err="1"/>
              <a:t>відновлення</a:t>
            </a:r>
            <a:r>
              <a:rPr lang="ru-RU" dirty="0"/>
              <a:t> </a:t>
            </a:r>
            <a:r>
              <a:rPr lang="ru-RU" dirty="0" err="1"/>
              <a:t>після</a:t>
            </a:r>
            <a:r>
              <a:rPr lang="ru-RU" dirty="0"/>
              <a:t> </a:t>
            </a:r>
            <a:r>
              <a:rPr lang="ru-RU" dirty="0" err="1"/>
              <a:t>війни</a:t>
            </a:r>
            <a:r>
              <a:rPr lang="ru-RU" dirty="0"/>
              <a:t> </a:t>
            </a:r>
            <a:r>
              <a:rPr lang="ru-RU" dirty="0" err="1"/>
              <a:t>незалежної</a:t>
            </a:r>
            <a:r>
              <a:rPr lang="ru-RU" dirty="0"/>
              <a:t> </a:t>
            </a:r>
            <a:r>
              <a:rPr lang="ru-RU" dirty="0" err="1"/>
              <a:t>української</a:t>
            </a:r>
            <a:r>
              <a:rPr lang="ru-RU" dirty="0"/>
              <a:t> </a:t>
            </a:r>
            <a:r>
              <a:rPr lang="ru-RU" dirty="0" err="1"/>
              <a:t>держави</a:t>
            </a:r>
            <a:r>
              <a:rPr lang="ru-RU" dirty="0"/>
              <a:t>, про </a:t>
            </a:r>
            <a:r>
              <a:rPr lang="ru-RU" dirty="0" err="1"/>
              <a:t>що</a:t>
            </a:r>
            <a:r>
              <a:rPr lang="ru-RU" dirty="0"/>
              <a:t> противник не </a:t>
            </a:r>
            <a:r>
              <a:rPr lang="ru-RU" dirty="0" err="1"/>
              <a:t>хтів</a:t>
            </a:r>
            <a:r>
              <a:rPr lang="ru-RU" dirty="0"/>
              <a:t> </a:t>
            </a:r>
            <a:r>
              <a:rPr lang="ru-RU" dirty="0" err="1"/>
              <a:t>нічого</a:t>
            </a:r>
            <a:r>
              <a:rPr lang="ru-RU" dirty="0"/>
              <a:t> </a:t>
            </a:r>
            <a:r>
              <a:rPr lang="ru-RU" dirty="0" err="1"/>
              <a:t>слухати</a:t>
            </a:r>
            <a:r>
              <a:rPr lang="ru-RU" dirty="0"/>
              <a:t>.</a:t>
            </a:r>
            <a:endParaRPr lang="uk-UA"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27784" y="2099568"/>
            <a:ext cx="5715000" cy="3733800"/>
          </a:xfrm>
          <a:prstGeom prst="rect">
            <a:avLst/>
          </a:prstGeom>
        </p:spPr>
      </p:pic>
      <p:pic>
        <p:nvPicPr>
          <p:cNvPr id="5" name="Рисунок 4"/>
          <p:cNvPicPr>
            <a:picLocks noChangeAspect="1"/>
          </p:cNvPicPr>
          <p:nvPr/>
        </p:nvPicPr>
        <p:blipFill>
          <a:blip r:embed="rId3">
            <a:extLst>
              <a:ext uri="{BEBA8EAE-BF5A-486C-A8C5-ECC9F3942E4B}">
                <a14:imgProps xmlns="" xmlns:a14="http://schemas.microsoft.com/office/drawing/2010/main">
                  <a14:imgLayer r:embed="rId4">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53529" y="2454300"/>
            <a:ext cx="1825160" cy="3024336"/>
          </a:xfrm>
          <a:prstGeom prst="rect">
            <a:avLst/>
          </a:prstGeom>
        </p:spPr>
      </p:pic>
    </p:spTree>
    <p:extLst>
      <p:ext uri="{BB962C8B-B14F-4D97-AF65-F5344CB8AC3E}">
        <p14:creationId xmlns="" xmlns:p14="http://schemas.microsoft.com/office/powerpoint/2010/main" val="181242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1187624" y="1703135"/>
            <a:ext cx="1825160" cy="3024336"/>
          </a:xfrm>
          <a:prstGeom prst="rect">
            <a:avLst/>
          </a:prstGeom>
        </p:spPr>
      </p:pic>
      <p:sp>
        <p:nvSpPr>
          <p:cNvPr id="3" name="TextBox 2"/>
          <p:cNvSpPr txBox="1"/>
          <p:nvPr/>
        </p:nvSpPr>
        <p:spPr>
          <a:xfrm>
            <a:off x="251520" y="260648"/>
            <a:ext cx="4248472" cy="5909310"/>
          </a:xfrm>
          <a:prstGeom prst="rect">
            <a:avLst/>
          </a:prstGeom>
          <a:noFill/>
        </p:spPr>
        <p:txBody>
          <a:bodyPr wrap="square" rtlCol="0">
            <a:spAutoFit/>
          </a:bodyPr>
          <a:lstStyle/>
          <a:p>
            <a:r>
              <a:rPr lang="ru-RU" dirty="0" err="1"/>
              <a:t>Влітку</a:t>
            </a:r>
            <a:r>
              <a:rPr lang="ru-RU" dirty="0"/>
              <a:t> 1944 р. склад УПА </a:t>
            </a:r>
            <a:r>
              <a:rPr lang="ru-RU" dirty="0" err="1"/>
              <a:t>відчутно</a:t>
            </a:r>
            <a:r>
              <a:rPr lang="ru-RU" dirty="0"/>
              <a:t> </a:t>
            </a:r>
            <a:r>
              <a:rPr lang="ru-RU" dirty="0" err="1"/>
              <a:t>поповнюється</a:t>
            </a:r>
            <a:r>
              <a:rPr lang="ru-RU" dirty="0"/>
              <a:t> за </a:t>
            </a:r>
            <a:r>
              <a:rPr lang="ru-RU" dirty="0" err="1"/>
              <a:t>рахунок</a:t>
            </a:r>
            <a:r>
              <a:rPr lang="ru-RU" dirty="0"/>
              <a:t> </a:t>
            </a:r>
            <a:r>
              <a:rPr lang="ru-RU" dirty="0" err="1"/>
              <a:t>дивізії</a:t>
            </a:r>
            <a:r>
              <a:rPr lang="ru-RU" dirty="0"/>
              <a:t> "</a:t>
            </a:r>
            <a:r>
              <a:rPr lang="ru-RU" dirty="0" err="1"/>
              <a:t>Галичина</a:t>
            </a:r>
            <a:r>
              <a:rPr lang="ru-RU" dirty="0"/>
              <a:t>", </a:t>
            </a:r>
            <a:r>
              <a:rPr lang="ru-RU" dirty="0" err="1"/>
              <a:t>розбитої</a:t>
            </a:r>
            <a:r>
              <a:rPr lang="ru-RU" dirty="0"/>
              <a:t> </a:t>
            </a:r>
            <a:r>
              <a:rPr lang="ru-RU" dirty="0" err="1"/>
              <a:t>під</a:t>
            </a:r>
            <a:r>
              <a:rPr lang="ru-RU" dirty="0"/>
              <a:t> Бродами</a:t>
            </a:r>
            <a:r>
              <a:rPr lang="ru-RU" dirty="0" smtClean="0"/>
              <a:t>.</a:t>
            </a:r>
          </a:p>
          <a:p>
            <a:r>
              <a:rPr lang="uk-UA" dirty="0" smtClean="0"/>
              <a:t>З </a:t>
            </a:r>
            <a:r>
              <a:rPr lang="uk-UA" dirty="0"/>
              <a:t>літа 1945 р. бойові дії переносяться у Галичину і на Буковину, але боротьба не припиняється і на Волині. Більшість політичних і збройних акцій УПА були спрямовані проти нищівних дій </a:t>
            </a:r>
            <a:r>
              <a:rPr lang="uk-UA" dirty="0" smtClean="0"/>
              <a:t>радянських адміністративно-каральних </a:t>
            </a:r>
            <a:r>
              <a:rPr lang="uk-UA" dirty="0"/>
              <a:t>органів, зокрема, проведення масової </a:t>
            </a:r>
            <a:r>
              <a:rPr lang="uk-UA" dirty="0" smtClean="0"/>
              <a:t>мобілізації, </a:t>
            </a:r>
            <a:r>
              <a:rPr lang="uk-UA" dirty="0"/>
              <a:t>заборони УГКЦ і масового ув'язнення священників, депортації місцевого цивільного населення, запровадження колгоспів, конфіскації хліба у селян у 1947 р., що викликала  новий голод на </a:t>
            </a:r>
            <a:r>
              <a:rPr lang="uk-UA" dirty="0" smtClean="0"/>
              <a:t>Сході. </a:t>
            </a:r>
            <a:r>
              <a:rPr lang="uk-UA" dirty="0"/>
              <a:t>Командуванням УПА розроблялися плани створення загону особливого призначення </a:t>
            </a:r>
            <a:r>
              <a:rPr lang="uk-UA" dirty="0" err="1"/>
              <a:t>УПА-Схід</a:t>
            </a:r>
            <a:r>
              <a:rPr lang="uk-UA" dirty="0"/>
              <a:t>, який мав пробитися в околиці Києва для організації масових </a:t>
            </a:r>
            <a:r>
              <a:rPr lang="uk-UA" dirty="0" err="1"/>
              <a:t>антисовєтських</a:t>
            </a:r>
            <a:r>
              <a:rPr lang="uk-UA" dirty="0"/>
              <a:t> виступів.</a:t>
            </a:r>
          </a:p>
        </p:txBody>
      </p:sp>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355976" y="292905"/>
            <a:ext cx="4392488" cy="6048506"/>
          </a:xfrm>
          <a:prstGeom prst="rect">
            <a:avLst/>
          </a:prstGeom>
        </p:spPr>
      </p:pic>
    </p:spTree>
    <p:extLst>
      <p:ext uri="{BB962C8B-B14F-4D97-AF65-F5344CB8AC3E}">
        <p14:creationId xmlns="" xmlns:p14="http://schemas.microsoft.com/office/powerpoint/2010/main" val="89059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8640960" cy="2308324"/>
          </a:xfrm>
          <a:prstGeom prst="rect">
            <a:avLst/>
          </a:prstGeom>
          <a:noFill/>
        </p:spPr>
        <p:txBody>
          <a:bodyPr wrap="square" rtlCol="0">
            <a:spAutoFit/>
          </a:bodyPr>
          <a:lstStyle/>
          <a:p>
            <a:r>
              <a:rPr lang="uk-UA" dirty="0"/>
              <a:t>У 1946 р. московське керівництво ставить завдання "очистити" територію України від українських повстанців силами Червоної </a:t>
            </a:r>
            <a:r>
              <a:rPr lang="uk-UA" dirty="0" smtClean="0"/>
              <a:t>Армії, </a:t>
            </a:r>
            <a:r>
              <a:rPr lang="uk-UA" dirty="0"/>
              <a:t>прикордонних військ, МВД і МГБ. </a:t>
            </a:r>
            <a:r>
              <a:rPr lang="uk-UA" dirty="0" smtClean="0"/>
              <a:t>Москва </a:t>
            </a:r>
            <a:r>
              <a:rPr lang="uk-UA" dirty="0"/>
              <a:t>стягла до регіону, за підрахунками підпілля, 585 тис. війська, переважно НКВД, що на кілька порядків перевищувало сили повстанців. </a:t>
            </a:r>
            <a:r>
              <a:rPr lang="uk-UA" dirty="0" smtClean="0"/>
              <a:t>Доходили </a:t>
            </a:r>
            <a:r>
              <a:rPr lang="uk-UA" dirty="0"/>
              <a:t>до маскараду з перевдяганням у "бандерівців</a:t>
            </a:r>
            <a:r>
              <a:rPr lang="uk-UA" dirty="0" smtClean="0"/>
              <a:t>", </a:t>
            </a:r>
            <a:r>
              <a:rPr lang="uk-UA" dirty="0"/>
              <a:t>випалювання лісів, часом разом з прилеглими </a:t>
            </a:r>
            <a:r>
              <a:rPr lang="uk-UA" dirty="0" smtClean="0"/>
              <a:t>селами, </a:t>
            </a:r>
            <a:r>
              <a:rPr lang="uk-UA" dirty="0"/>
              <a:t>затруєнням озер і </a:t>
            </a:r>
            <a:r>
              <a:rPr lang="uk-UA" dirty="0" smtClean="0"/>
              <a:t>криниць,поширенням </a:t>
            </a:r>
            <a:r>
              <a:rPr lang="uk-UA" dirty="0"/>
              <a:t>на чорному ринку отруйних </a:t>
            </a:r>
            <a:r>
              <a:rPr lang="uk-UA" dirty="0" err="1" smtClean="0"/>
              <a:t>протифозних</a:t>
            </a:r>
            <a:r>
              <a:rPr lang="uk-UA" dirty="0" smtClean="0"/>
              <a:t> уколів. </a:t>
            </a:r>
            <a:r>
              <a:rPr lang="uk-UA" dirty="0"/>
              <a:t>Не кажучи вже про застосування заборонених розривних куль, розстріли полонених і профанацію могил загиблих. </a:t>
            </a:r>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714480" y="2643182"/>
            <a:ext cx="5700358" cy="3768109"/>
          </a:xfrm>
          <a:prstGeom prst="rect">
            <a:avLst/>
          </a:prstGeom>
        </p:spPr>
      </p:pic>
      <p:pic>
        <p:nvPicPr>
          <p:cNvPr id="5" name="Рисунок 4"/>
          <p:cNvPicPr>
            <a:picLocks noChangeAspect="1"/>
          </p:cNvPicPr>
          <p:nvPr/>
        </p:nvPicPr>
        <p:blipFill>
          <a:blip r:embed="rId3">
            <a:extLst>
              <a:ext uri="{BEBA8EAE-BF5A-486C-A8C5-ECC9F3942E4B}">
                <a14:imgProps xmlns="" xmlns:a14="http://schemas.microsoft.com/office/drawing/2010/main">
                  <a14:imgLayer r:embed="rId4">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41952" y="3122970"/>
            <a:ext cx="1825160" cy="3024336"/>
          </a:xfrm>
          <a:prstGeom prst="rect">
            <a:avLst/>
          </a:prstGeom>
        </p:spPr>
      </p:pic>
      <p:sp>
        <p:nvSpPr>
          <p:cNvPr id="6" name="Прямоугольник 5"/>
          <p:cNvSpPr/>
          <p:nvPr/>
        </p:nvSpPr>
        <p:spPr>
          <a:xfrm>
            <a:off x="1714480" y="2714620"/>
            <a:ext cx="4572000" cy="923330"/>
          </a:xfrm>
          <a:prstGeom prst="rect">
            <a:avLst/>
          </a:prstGeom>
        </p:spPr>
        <p:txBody>
          <a:bodyPr>
            <a:spAutoFit/>
          </a:bodyPr>
          <a:lstStyle/>
          <a:p>
            <a:r>
              <a:rPr lang="uk-UA" dirty="0" smtClean="0"/>
              <a:t>Вже в 1945 р. на території Західної України діяло 156 фальшивих "загонів УПА" у складі 1783 осіб. </a:t>
            </a:r>
            <a:endParaRPr lang="ru-RU" dirty="0"/>
          </a:p>
        </p:txBody>
      </p:sp>
    </p:spTree>
    <p:extLst>
      <p:ext uri="{BB962C8B-B14F-4D97-AF65-F5344CB8AC3E}">
        <p14:creationId xmlns="" xmlns:p14="http://schemas.microsoft.com/office/powerpoint/2010/main" val="3026190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85728"/>
            <a:ext cx="8929718" cy="1569660"/>
          </a:xfrm>
          <a:prstGeom prst="rect">
            <a:avLst/>
          </a:prstGeom>
          <a:noFill/>
        </p:spPr>
        <p:txBody>
          <a:bodyPr wrap="square" rtlCol="0">
            <a:spAutoFit/>
          </a:bodyPr>
          <a:lstStyle/>
          <a:p>
            <a:r>
              <a:rPr lang="uk-UA" sz="1600" dirty="0"/>
              <a:t>У 1946-1947 рр. ОУН і УПА фактично зливаються у єдину формацію і називаються "збройним підпіллям ОУН-УПА". </a:t>
            </a:r>
            <a:r>
              <a:rPr lang="uk-UA" sz="1600" dirty="0" smtClean="0"/>
              <a:t>УПА </a:t>
            </a:r>
            <a:r>
              <a:rPr lang="uk-UA" sz="1600" dirty="0"/>
              <a:t>здійснюють рейди територіями сусідніх держав з пропагандистською метою - інформування місцевого населення про мету боротьби українських націоналістів, про змагання за свободу й незалежність Української Держави, </a:t>
            </a:r>
            <a:r>
              <a:rPr lang="uk-UA" sz="1600" dirty="0" smtClean="0"/>
              <a:t> </a:t>
            </a:r>
            <a:r>
              <a:rPr lang="uk-UA" sz="1600" dirty="0"/>
              <a:t>а також викриття справжнього обличчя комуністичного режиму. </a:t>
            </a:r>
            <a:r>
              <a:rPr lang="uk-UA" sz="1600" dirty="0" smtClean="0"/>
              <a:t>Відділи </a:t>
            </a:r>
            <a:r>
              <a:rPr lang="uk-UA" sz="1600" dirty="0"/>
              <a:t>УПА ведуть боротьбу проти </a:t>
            </a:r>
            <a:r>
              <a:rPr lang="uk-UA" sz="1600" dirty="0" smtClean="0"/>
              <a:t>польсько-радянського </a:t>
            </a:r>
            <a:r>
              <a:rPr lang="uk-UA" sz="1600" dirty="0"/>
              <a:t>терору і примусової депортації українського населення до СССР, так званої "</a:t>
            </a:r>
            <a:r>
              <a:rPr lang="uk-UA" sz="1600" dirty="0" err="1" smtClean="0"/>
              <a:t>деукраїнізації”</a:t>
            </a:r>
            <a:r>
              <a:rPr lang="uk-UA" sz="1600" dirty="0" smtClean="0"/>
              <a:t>.</a:t>
            </a:r>
            <a:endParaRPr lang="uk-UA" sz="1600" dirty="0"/>
          </a:p>
        </p:txBody>
      </p:sp>
      <p:pic>
        <p:nvPicPr>
          <p:cNvPr id="4" name="Рисунок 3"/>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5643570" y="2143116"/>
            <a:ext cx="2384600" cy="3951341"/>
          </a:xfrm>
          <a:prstGeom prst="rect">
            <a:avLst/>
          </a:prstGeom>
        </p:spPr>
      </p:pic>
      <p:pic>
        <p:nvPicPr>
          <p:cNvPr id="5" name="Рисунок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28596" y="2357430"/>
            <a:ext cx="4514222" cy="3097076"/>
          </a:xfrm>
          <a:prstGeom prst="rect">
            <a:avLst/>
          </a:prstGeom>
        </p:spPr>
      </p:pic>
    </p:spTree>
    <p:extLst>
      <p:ext uri="{BB962C8B-B14F-4D97-AF65-F5344CB8AC3E}">
        <p14:creationId xmlns="" xmlns:p14="http://schemas.microsoft.com/office/powerpoint/2010/main" val="4099916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357166"/>
            <a:ext cx="8572560" cy="2308324"/>
          </a:xfrm>
          <a:prstGeom prst="rect">
            <a:avLst/>
          </a:prstGeom>
        </p:spPr>
        <p:txBody>
          <a:bodyPr wrap="square">
            <a:spAutoFit/>
          </a:bodyPr>
          <a:lstStyle/>
          <a:p>
            <a:r>
              <a:rPr lang="uk-UA" dirty="0" smtClean="0"/>
              <a:t>Весною 1947 р. на Лемківщині УПА було вбито заступника міністра оборони Польщі генерала Кароля </a:t>
            </a:r>
            <a:r>
              <a:rPr lang="uk-UA" dirty="0" err="1" smtClean="0"/>
              <a:t>Сверч</a:t>
            </a:r>
            <a:r>
              <a:rPr lang="ru-RU" dirty="0" smtClean="0"/>
              <a:t>е</a:t>
            </a:r>
            <a:r>
              <a:rPr lang="uk-UA" dirty="0" err="1" smtClean="0"/>
              <a:t>вського</a:t>
            </a:r>
            <a:r>
              <a:rPr lang="uk-UA" dirty="0" smtClean="0"/>
              <a:t>, чим скористалося польське комуністичне керівництво для проведення запланованої раніше акції Вісла. Після реалізації комуністами цієї злочинної акції УПА втрачає матеріальну базу для своєї діяльності і інформаційну та моральну підтримку населення. </a:t>
            </a:r>
          </a:p>
          <a:p>
            <a:r>
              <a:rPr lang="uk-UA" dirty="0" smtClean="0"/>
              <a:t>Відкритий і організований збройний опір припиняється, а після загибелі у 1950 р. у сутичці з частинами НКВД головнокомандувача генерала </a:t>
            </a:r>
            <a:r>
              <a:rPr lang="uk-UA" dirty="0" err="1" smtClean="0"/>
              <a:t>Шухевича</a:t>
            </a:r>
            <a:r>
              <a:rPr lang="uk-UA" dirty="0" smtClean="0"/>
              <a:t> УПА припиняє існування як єдина військова формація. </a:t>
            </a:r>
            <a:endParaRPr lang="uk-UA"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43372" y="3000372"/>
            <a:ext cx="4405343" cy="3304008"/>
          </a:xfrm>
          <a:prstGeom prst="rect">
            <a:avLst/>
          </a:prstGeom>
        </p:spPr>
      </p:pic>
      <p:pic>
        <p:nvPicPr>
          <p:cNvPr id="5" name="Рисунок 4"/>
          <p:cNvPicPr>
            <a:picLocks noChangeAspect="1"/>
          </p:cNvPicPr>
          <p:nvPr/>
        </p:nvPicPr>
        <p:blipFill>
          <a:blip r:embed="rId3">
            <a:extLst>
              <a:ext uri="{BEBA8EAE-BF5A-486C-A8C5-ECC9F3942E4B}">
                <a14:imgProps xmlns="" xmlns:a14="http://schemas.microsoft.com/office/drawing/2010/main">
                  <a14:imgLayer r:embed="rId4">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857224" y="2643182"/>
            <a:ext cx="2384600" cy="395134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2285984" y="142852"/>
            <a:ext cx="3884798" cy="6437206"/>
          </a:xfrm>
          <a:prstGeom prst="rect">
            <a:avLst/>
          </a:prstGeom>
        </p:spPr>
      </p:pic>
      <p:sp>
        <p:nvSpPr>
          <p:cNvPr id="3" name="Прямоугольник 2"/>
          <p:cNvSpPr/>
          <p:nvPr/>
        </p:nvSpPr>
        <p:spPr>
          <a:xfrm>
            <a:off x="785786" y="1785926"/>
            <a:ext cx="7500990" cy="3241537"/>
          </a:xfrm>
          <a:prstGeom prst="rect">
            <a:avLst/>
          </a:prstGeom>
        </p:spPr>
        <p:txBody>
          <a:bodyPr wrap="square">
            <a:spAutoFit/>
          </a:bodyPr>
          <a:lstStyle/>
          <a:p>
            <a:r>
              <a:rPr lang="uk-UA" sz="2500" dirty="0" smtClean="0"/>
              <a:t>Попри все, окремі загони УПА продовжували боротьбу до травня 1954 р.(1955 </a:t>
            </a:r>
            <a:r>
              <a:rPr lang="uk-UA" sz="2500" dirty="0" err="1" smtClean="0"/>
              <a:t>р</a:t>
            </a:r>
            <a:r>
              <a:rPr lang="uk-UA" sz="2500" dirty="0" smtClean="0"/>
              <a:t>.), коли було захоплено у полон нового </a:t>
            </a:r>
            <a:r>
              <a:rPr lang="uk-UA" sz="2500" dirty="0" err="1" smtClean="0"/>
              <a:t>голокомандувача</a:t>
            </a:r>
            <a:r>
              <a:rPr lang="uk-UA" sz="2500" dirty="0" smtClean="0"/>
              <a:t> полковника Василя </a:t>
            </a:r>
            <a:r>
              <a:rPr lang="uk-UA" sz="2500" dirty="0" err="1" smtClean="0"/>
              <a:t>Кука-Коваля</a:t>
            </a:r>
            <a:r>
              <a:rPr lang="uk-UA" sz="2500" dirty="0" smtClean="0"/>
              <a:t>. Та й після цього деякі зберігали боєздатність аж до кінця 50-х років, а останній партизан Ілько </a:t>
            </a:r>
            <a:r>
              <a:rPr lang="uk-UA" sz="2500" dirty="0" err="1" smtClean="0"/>
              <a:t>Оберишин</a:t>
            </a:r>
            <a:r>
              <a:rPr lang="uk-UA" sz="2500" dirty="0" smtClean="0"/>
              <a:t> погодився вийти з лісу тільки у 1991 р., після проголошення незалежності України.</a:t>
            </a:r>
            <a:endParaRPr lang="uk-UA"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712968" cy="5755422"/>
          </a:xfrm>
          <a:prstGeom prst="rect">
            <a:avLst/>
          </a:prstGeom>
          <a:noFill/>
        </p:spPr>
        <p:txBody>
          <a:bodyPr wrap="square" rtlCol="0">
            <a:spAutoFit/>
          </a:bodyPr>
          <a:lstStyle/>
          <a:p>
            <a:r>
              <a:rPr lang="uk-UA" sz="1600" dirty="0"/>
              <a:t>Члени УПА на еміграції відзначилися у народному повстанні в 1956 р. в Угорщині, загинувши у боях проти </a:t>
            </a:r>
            <a:r>
              <a:rPr lang="uk-UA" sz="1600" dirty="0" smtClean="0"/>
              <a:t>радянських </a:t>
            </a:r>
            <a:r>
              <a:rPr lang="uk-UA" sz="1600" dirty="0"/>
              <a:t>окупаційних військ у Будапешті. Придушення </a:t>
            </a:r>
            <a:r>
              <a:rPr lang="uk-UA" sz="1600" dirty="0" smtClean="0"/>
              <a:t>радянським </a:t>
            </a:r>
            <a:r>
              <a:rPr lang="uk-UA" sz="1600" dirty="0"/>
              <a:t>режимом угорської революції за мовчазної згоди Заходу розвіяло останні надії націоналістичного підпілля на визволення України збройним шляхом. </a:t>
            </a:r>
          </a:p>
          <a:p>
            <a:r>
              <a:rPr lang="uk-UA" sz="1600" dirty="0" smtClean="0"/>
              <a:t>Вбивство </a:t>
            </a:r>
            <a:r>
              <a:rPr lang="uk-UA" sz="1600" dirty="0"/>
              <a:t>в 1959 р. у Мюнхені агентом КГБ провідника ОУН Степана Бандери стало страшним ударом для українського націоналістичного </a:t>
            </a:r>
            <a:r>
              <a:rPr lang="uk-UA" sz="1600" dirty="0" smtClean="0"/>
              <a:t>руху</a:t>
            </a:r>
          </a:p>
          <a:p>
            <a:endParaRPr lang="uk-UA" dirty="0" smtClean="0"/>
          </a:p>
          <a:p>
            <a:r>
              <a:rPr lang="uk-UA" dirty="0" smtClean="0"/>
              <a:t> </a:t>
            </a:r>
          </a:p>
          <a:p>
            <a:endParaRPr lang="uk-UA" dirty="0" smtClean="0"/>
          </a:p>
          <a:p>
            <a:endParaRPr lang="uk-UA" dirty="0" smtClean="0"/>
          </a:p>
          <a:p>
            <a:endParaRPr lang="uk-UA" dirty="0" smtClean="0"/>
          </a:p>
          <a:p>
            <a:endParaRPr lang="uk-UA" dirty="0" smtClean="0"/>
          </a:p>
          <a:p>
            <a:endParaRPr lang="uk-UA" dirty="0" smtClean="0"/>
          </a:p>
          <a:p>
            <a:endParaRPr lang="ru-RU" dirty="0"/>
          </a:p>
          <a:p>
            <a:r>
              <a:rPr lang="uk-UA" sz="1600" dirty="0"/>
              <a:t>Після закінчення Другої світової війни ООН було створено Міжнародний військовий Трибунал</a:t>
            </a:r>
            <a:r>
              <a:rPr lang="uk-UA" sz="1600" dirty="0" smtClean="0"/>
              <a:t>,. </a:t>
            </a:r>
            <a:r>
              <a:rPr lang="uk-UA" sz="1600" dirty="0"/>
              <a:t>Його засідання відбувалися з 20 листопада 1945 року по 1 жовтня 1946-го років. </a:t>
            </a:r>
            <a:r>
              <a:rPr lang="uk-UA" sz="1600" dirty="0" smtClean="0"/>
              <a:t>Використовуючи </a:t>
            </a:r>
            <a:r>
              <a:rPr lang="uk-UA" sz="1600" dirty="0"/>
              <a:t>своє становище, СРСР передає слідчій комісії Трибуналу 26 томів із підібраними матеріалами, в яких </a:t>
            </a:r>
            <a:r>
              <a:rPr lang="uk-UA" sz="1600" dirty="0" err="1"/>
              <a:t>звинувачувались</a:t>
            </a:r>
            <a:r>
              <a:rPr lang="uk-UA" sz="1600" dirty="0"/>
              <a:t> ОУН і УПА. Слідча комісія Трибуналу вивчила не тільки матеріали, подані більшовиками, а всі документи німецьких архівів. Висновок був оголошений про те, що ОУН УПА не була у війні ворогом людства, а навпаки - вона була воюючою стороною проти нацизму, боролася за незалежність свої держави - України. Відмову про визнання УПА агресором було затверджено резолюцією Генеральної Асамблеї ООН від 11 грудня 1946 року</a:t>
            </a:r>
          </a:p>
        </p:txBody>
      </p:sp>
      <p:pic>
        <p:nvPicPr>
          <p:cNvPr id="4" name="Рисунок 3"/>
          <p:cNvPicPr>
            <a:picLocks noChangeAspect="1"/>
          </p:cNvPicPr>
          <p:nvPr/>
        </p:nvPicPr>
        <p:blipFill>
          <a:blip r:embed="rId2" cstate="print">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2214546" y="2285992"/>
            <a:ext cx="928694" cy="1538869"/>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3500430" y="1714488"/>
            <a:ext cx="2100255" cy="2100255"/>
          </a:xfrm>
          <a:prstGeom prst="rect">
            <a:avLst/>
          </a:prstGeom>
          <a:noFill/>
          <a:ln w="9525">
            <a:noFill/>
            <a:miter lim="800000"/>
            <a:headEnd/>
            <a:tailEnd/>
          </a:ln>
          <a:effectLst/>
        </p:spPr>
      </p:pic>
    </p:spTree>
    <p:extLst>
      <p:ext uri="{BB962C8B-B14F-4D97-AF65-F5344CB8AC3E}">
        <p14:creationId xmlns="" xmlns:p14="http://schemas.microsoft.com/office/powerpoint/2010/main" val="1386152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1653564" y="846838"/>
            <a:ext cx="2160240" cy="3579572"/>
          </a:xfrm>
          <a:prstGeom prst="rect">
            <a:avLst/>
          </a:prstGeom>
        </p:spPr>
      </p:pic>
      <p:sp>
        <p:nvSpPr>
          <p:cNvPr id="3" name="TextBox 2"/>
          <p:cNvSpPr txBox="1"/>
          <p:nvPr/>
        </p:nvSpPr>
        <p:spPr>
          <a:xfrm>
            <a:off x="213404" y="620688"/>
            <a:ext cx="5040560" cy="4031873"/>
          </a:xfrm>
          <a:prstGeom prst="rect">
            <a:avLst/>
          </a:prstGeom>
          <a:noFill/>
        </p:spPr>
        <p:txBody>
          <a:bodyPr wrap="square" rtlCol="0">
            <a:spAutoFit/>
          </a:bodyPr>
          <a:lstStyle/>
          <a:p>
            <a:r>
              <a:rPr lang="uk-UA" sz="1600" dirty="0" smtClean="0"/>
              <a:t>У перше десятиліття існування попередниця ОУН - Українська Військова Організація (УВО) спрямувала свою діяльність головним чином проти польської влади, що провадила на етнічних українських теренах дискримінаційну політику з елементами </a:t>
            </a:r>
            <a:r>
              <a:rPr lang="uk-UA" sz="1600" dirty="0" err="1" smtClean="0"/>
              <a:t>етноциду</a:t>
            </a:r>
            <a:r>
              <a:rPr lang="uk-UA" sz="1600" dirty="0" smtClean="0"/>
              <a:t> і відповідно розглядалася українцями як окупаційна. 1934 року польська поліція заарештувала декількох провідних діячів ОУН, у тому числі Степана Бандеру і протримала їх в ув'язненні до початку Другої світової війни. Москва, спостерігаючи розвиток українського націоналістичного руху на західних землях, теж не залишається бездіяльною. У 1938 р. радянський агент П. </a:t>
            </a:r>
            <a:r>
              <a:rPr lang="uk-UA" sz="1600" dirty="0" err="1" smtClean="0"/>
              <a:t>Судоплатов</a:t>
            </a:r>
            <a:r>
              <a:rPr lang="uk-UA" sz="1600" dirty="0" smtClean="0"/>
              <a:t> підступно вбиває в терористичному акті у Роттердамі провідника ОУН полковника Є. </a:t>
            </a:r>
            <a:r>
              <a:rPr lang="uk-UA" sz="1600" dirty="0" err="1" smtClean="0"/>
              <a:t>Коновальця</a:t>
            </a:r>
            <a:r>
              <a:rPr lang="uk-UA" sz="1600" dirty="0" smtClean="0"/>
              <a:t>, що мало драматичні наслідки для ОУН, яка з цього часу втрачає єдність. </a:t>
            </a:r>
            <a:endParaRPr lang="uk-UA" sz="1600" dirty="0"/>
          </a:p>
        </p:txBody>
      </p:sp>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08679" y="404664"/>
            <a:ext cx="3355441" cy="4831512"/>
          </a:xfrm>
          <a:prstGeom prst="rect">
            <a:avLst/>
          </a:prstGeom>
        </p:spPr>
      </p:pic>
    </p:spTree>
    <p:extLst>
      <p:ext uri="{BB962C8B-B14F-4D97-AF65-F5344CB8AC3E}">
        <p14:creationId xmlns="" xmlns:p14="http://schemas.microsoft.com/office/powerpoint/2010/main" val="1049331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563888" y="2652223"/>
            <a:ext cx="1825160" cy="3024336"/>
          </a:xfrm>
          <a:prstGeom prst="rect">
            <a:avLst/>
          </a:prstGeom>
        </p:spPr>
      </p:pic>
      <p:sp>
        <p:nvSpPr>
          <p:cNvPr id="3" name="TextBox 2"/>
          <p:cNvSpPr txBox="1"/>
          <p:nvPr/>
        </p:nvSpPr>
        <p:spPr>
          <a:xfrm>
            <a:off x="323528" y="260648"/>
            <a:ext cx="8568952" cy="2308324"/>
          </a:xfrm>
          <a:prstGeom prst="rect">
            <a:avLst/>
          </a:prstGeom>
          <a:noFill/>
        </p:spPr>
        <p:txBody>
          <a:bodyPr wrap="square" rtlCol="0">
            <a:spAutoFit/>
          </a:bodyPr>
          <a:lstStyle/>
          <a:p>
            <a:r>
              <a:rPr lang="uk-UA" dirty="0" smtClean="0"/>
              <a:t>Найбільшу роль у конфлікті відіграла проблема української співпраці з німцями, яку по-різному бачили старші і молодші члени ОУН. Компромісу не було знайдено, і незабаром утворюється фактично дві різних ОУН: ОУН(м) - "</a:t>
            </a:r>
            <a:r>
              <a:rPr lang="uk-UA" dirty="0" err="1" smtClean="0"/>
              <a:t>мельниківці</a:t>
            </a:r>
            <a:r>
              <a:rPr lang="uk-UA" dirty="0" smtClean="0"/>
              <a:t>" на чолі з Андрієм Мельником, затвердженим на другому конгресі у Римі 1939 р., і ОУН(б) - "бандерівці" з Степаном Бандерою на чолі проводу (революційного), затвердженим на другому (надзвичайному) конгресі у Кракові у квітні 1941 р. Остання називає себе ОУН (р - революційна), а пізніше - ОУН-СД (самостійників-державників). Конфлікт пережив війну і триває до цього часу.</a:t>
            </a:r>
            <a:endParaRPr lang="uk-UA" dirty="0"/>
          </a:p>
        </p:txBody>
      </p:sp>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11560" y="2617090"/>
            <a:ext cx="2637223" cy="3631486"/>
          </a:xfrm>
          <a:prstGeom prst="rect">
            <a:avLst/>
          </a:prstGeom>
        </p:spPr>
      </p:pic>
      <p:pic>
        <p:nvPicPr>
          <p:cNvPr id="5" name="Рисунок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24128" y="2591815"/>
            <a:ext cx="2677369" cy="3631486"/>
          </a:xfrm>
          <a:prstGeom prst="rect">
            <a:avLst/>
          </a:prstGeom>
        </p:spPr>
      </p:pic>
      <p:sp>
        <p:nvSpPr>
          <p:cNvPr id="6" name="TextBox 5"/>
          <p:cNvSpPr txBox="1"/>
          <p:nvPr/>
        </p:nvSpPr>
        <p:spPr>
          <a:xfrm>
            <a:off x="946205" y="6333922"/>
            <a:ext cx="2493208" cy="369332"/>
          </a:xfrm>
          <a:prstGeom prst="rect">
            <a:avLst/>
          </a:prstGeom>
          <a:noFill/>
        </p:spPr>
        <p:txBody>
          <a:bodyPr wrap="square" rtlCol="0">
            <a:spAutoFit/>
          </a:bodyPr>
          <a:lstStyle/>
          <a:p>
            <a:r>
              <a:rPr lang="ru-RU" dirty="0" err="1" smtClean="0"/>
              <a:t>Андр</a:t>
            </a:r>
            <a:r>
              <a:rPr lang="uk-UA" dirty="0"/>
              <a:t>і</a:t>
            </a:r>
            <a:r>
              <a:rPr lang="ru-RU" dirty="0" smtClean="0"/>
              <a:t>й Мельник</a:t>
            </a:r>
            <a:endParaRPr lang="uk-UA" dirty="0"/>
          </a:p>
        </p:txBody>
      </p:sp>
      <p:sp>
        <p:nvSpPr>
          <p:cNvPr id="7" name="TextBox 6"/>
          <p:cNvSpPr txBox="1"/>
          <p:nvPr/>
        </p:nvSpPr>
        <p:spPr>
          <a:xfrm>
            <a:off x="6084168" y="6333922"/>
            <a:ext cx="2677369" cy="369332"/>
          </a:xfrm>
          <a:prstGeom prst="rect">
            <a:avLst/>
          </a:prstGeom>
          <a:noFill/>
        </p:spPr>
        <p:txBody>
          <a:bodyPr wrap="square" rtlCol="0">
            <a:spAutoFit/>
          </a:bodyPr>
          <a:lstStyle/>
          <a:p>
            <a:r>
              <a:rPr lang="uk-UA" dirty="0" smtClean="0"/>
              <a:t>Степан Бандера</a:t>
            </a:r>
            <a:endParaRPr lang="uk-UA" dirty="0"/>
          </a:p>
        </p:txBody>
      </p:sp>
    </p:spTree>
    <p:extLst>
      <p:ext uri="{BB962C8B-B14F-4D97-AF65-F5344CB8AC3E}">
        <p14:creationId xmlns="" xmlns:p14="http://schemas.microsoft.com/office/powerpoint/2010/main" val="852258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971600" y="1289646"/>
            <a:ext cx="2376264" cy="3937529"/>
          </a:xfrm>
          <a:prstGeom prst="rect">
            <a:avLst/>
          </a:prstGeom>
        </p:spPr>
      </p:pic>
      <p:sp>
        <p:nvSpPr>
          <p:cNvPr id="3" name="TextBox 2"/>
          <p:cNvSpPr txBox="1"/>
          <p:nvPr/>
        </p:nvSpPr>
        <p:spPr>
          <a:xfrm>
            <a:off x="251520" y="613303"/>
            <a:ext cx="4337783" cy="5688633"/>
          </a:xfrm>
          <a:prstGeom prst="rect">
            <a:avLst/>
          </a:prstGeom>
          <a:noFill/>
        </p:spPr>
        <p:txBody>
          <a:bodyPr wrap="square" rtlCol="0">
            <a:spAutoFit/>
          </a:bodyPr>
          <a:lstStyle/>
          <a:p>
            <a:r>
              <a:rPr lang="uk-UA" sz="1600" dirty="0" smtClean="0"/>
              <a:t>На той момент очевидною неминучість війни на Сході, оскільки протиприродний союз Гітлера й Сталіна не міг тривати довго. </a:t>
            </a:r>
            <a:r>
              <a:rPr lang="uk-UA" sz="1600" dirty="0" err="1" smtClean="0"/>
              <a:t>ОУНівські</a:t>
            </a:r>
            <a:r>
              <a:rPr lang="uk-UA" sz="1600" dirty="0" smtClean="0"/>
              <a:t> діячі логічно розцінюють цю майбутню війну як єдиний шанс для України повернути собі державність,і у Німеччині вбачають природнього і навіть неминучого союзника проти створеного несправедливого політичного ладу, за якого не знайшлося місця для держави багатомільйонного українського народу. </a:t>
            </a:r>
          </a:p>
          <a:p>
            <a:r>
              <a:rPr lang="uk-UA" sz="1600" dirty="0"/>
              <a:t>Д</a:t>
            </a:r>
            <a:r>
              <a:rPr lang="uk-UA" sz="1600" dirty="0" smtClean="0"/>
              <a:t>осить поширеними були германофільські настрої (політична орієнтація України на Німеччину виникла ще у часи, коли ні фашизму, ні нацизму навіть не існувало), ностальгічні спогади про відносно затишне "життя за цісаря" і жива пам'ять про підтримку кайзерівською Німеччиною української самостійної держави. З іншого боку більшовики встигли зарекомендувати себе в краю як середньовічні дикуни, репресувавши лише за півроку 10% населення.</a:t>
            </a:r>
            <a:endParaRPr lang="uk-UA" sz="1600" dirty="0"/>
          </a:p>
        </p:txBody>
      </p:sp>
      <p:pic>
        <p:nvPicPr>
          <p:cNvPr id="4" name="Рисунок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89303" y="843596"/>
            <a:ext cx="4335983" cy="4692498"/>
          </a:xfrm>
          <a:prstGeom prst="rect">
            <a:avLst/>
          </a:prstGeom>
        </p:spPr>
      </p:pic>
    </p:spTree>
    <p:extLst>
      <p:ext uri="{BB962C8B-B14F-4D97-AF65-F5344CB8AC3E}">
        <p14:creationId xmlns="" xmlns:p14="http://schemas.microsoft.com/office/powerpoint/2010/main" val="1713919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784976" cy="3046988"/>
          </a:xfrm>
          <a:prstGeom prst="rect">
            <a:avLst/>
          </a:prstGeom>
          <a:noFill/>
        </p:spPr>
        <p:txBody>
          <a:bodyPr wrap="square" rtlCol="0">
            <a:spAutoFit/>
          </a:bodyPr>
          <a:lstStyle/>
          <a:p>
            <a:r>
              <a:rPr lang="uk-UA" sz="1600" dirty="0" smtClean="0"/>
              <a:t>Державотворчі плани було втілено у життя негайно, щойно німецька армія перетнула західний кордон сталінської імперії. 30 червня 1941 р. у Львові ОУН(б) проголосила створення Української Самостійної Держави, доручивши формування уряду Ярославові Стецькові. Забезпечення акції було покладено на батальйон "</a:t>
            </a:r>
            <a:r>
              <a:rPr lang="uk-UA" sz="1600" dirty="0" err="1" smtClean="0"/>
              <a:t>Нахтігаль</a:t>
            </a:r>
            <a:r>
              <a:rPr lang="uk-UA" sz="1600" dirty="0" smtClean="0"/>
              <a:t>" (під командуванням сотника Романа Шухевича), (разом з батальйоном "Роланд" під командою майора Євгена </a:t>
            </a:r>
            <a:r>
              <a:rPr lang="uk-UA" sz="1600" dirty="0" err="1" smtClean="0"/>
              <a:t>Побігущого</a:t>
            </a:r>
            <a:r>
              <a:rPr lang="uk-UA" sz="1600" dirty="0" smtClean="0"/>
              <a:t>). Реакція німецької верхівки на цю визначну для українського народу подію остаточно розвіяла усі ілюзії ОУН(б) щодо можливості порозуміння українського визвольного руху з німецькими "визволителями". Степана Бандеру і Ярослава Стецька було заарештовано і депортовано до Берліну, а звідти - до концентраційного табору </a:t>
            </a:r>
            <a:r>
              <a:rPr lang="uk-UA" sz="1600" dirty="0" err="1" smtClean="0"/>
              <a:t>Заксенгаузен</a:t>
            </a:r>
            <a:r>
              <a:rPr lang="uk-UA" sz="1600" dirty="0" smtClean="0"/>
              <a:t>, після відмови відкликати Акт відновлення Української Держави. У концтаборі вони перебували до вересня 1944 р. Організація переходить у підпілля і розпочинає підготовку до збройного опору і повстання проти німців. Німецька СД звітує до Берліну, "що носієм ворожих течій між українцями є, як і раніше, група Бандери".</a:t>
            </a:r>
            <a:endParaRPr lang="uk-UA" sz="1600" dirty="0"/>
          </a:p>
        </p:txBody>
      </p:sp>
      <p:pic>
        <p:nvPicPr>
          <p:cNvPr id="4" name="Рисунок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7584" y="3094855"/>
            <a:ext cx="2114694" cy="3278595"/>
          </a:xfrm>
          <a:prstGeom prst="rect">
            <a:avLst/>
          </a:prstGeom>
        </p:spPr>
      </p:pic>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96136" y="3094853"/>
            <a:ext cx="2456784" cy="3278595"/>
          </a:xfrm>
          <a:prstGeom prst="rect">
            <a:avLst/>
          </a:prstGeom>
        </p:spPr>
      </p:pic>
      <p:sp>
        <p:nvSpPr>
          <p:cNvPr id="6" name="TextBox 5"/>
          <p:cNvSpPr txBox="1"/>
          <p:nvPr/>
        </p:nvSpPr>
        <p:spPr>
          <a:xfrm>
            <a:off x="827584" y="6373450"/>
            <a:ext cx="2114694" cy="369332"/>
          </a:xfrm>
          <a:prstGeom prst="rect">
            <a:avLst/>
          </a:prstGeom>
          <a:noFill/>
        </p:spPr>
        <p:txBody>
          <a:bodyPr wrap="square" rtlCol="0">
            <a:spAutoFit/>
          </a:bodyPr>
          <a:lstStyle/>
          <a:p>
            <a:r>
              <a:rPr lang="uk-UA" dirty="0" smtClean="0"/>
              <a:t>Ярослав </a:t>
            </a:r>
            <a:r>
              <a:rPr lang="uk-UA" dirty="0" err="1" smtClean="0"/>
              <a:t>Стецьков</a:t>
            </a:r>
            <a:endParaRPr lang="uk-UA" dirty="0"/>
          </a:p>
        </p:txBody>
      </p:sp>
      <p:sp>
        <p:nvSpPr>
          <p:cNvPr id="7" name="TextBox 6"/>
          <p:cNvSpPr txBox="1"/>
          <p:nvPr/>
        </p:nvSpPr>
        <p:spPr>
          <a:xfrm>
            <a:off x="5940152" y="6373450"/>
            <a:ext cx="2456784" cy="369332"/>
          </a:xfrm>
          <a:prstGeom prst="rect">
            <a:avLst/>
          </a:prstGeom>
          <a:noFill/>
        </p:spPr>
        <p:txBody>
          <a:bodyPr wrap="square" rtlCol="0">
            <a:spAutoFit/>
          </a:bodyPr>
          <a:lstStyle/>
          <a:p>
            <a:r>
              <a:rPr lang="uk-UA" dirty="0" smtClean="0"/>
              <a:t>Роман Шухевич</a:t>
            </a:r>
            <a:endParaRPr lang="uk-UA" dirty="0"/>
          </a:p>
        </p:txBody>
      </p:sp>
      <p:pic>
        <p:nvPicPr>
          <p:cNvPr id="8" name="Рисунок 7"/>
          <p:cNvPicPr>
            <a:picLocks noChangeAspect="1"/>
          </p:cNvPicPr>
          <p:nvPr/>
        </p:nvPicPr>
        <p:blipFill>
          <a:blip r:embed="rId4">
            <a:extLst>
              <a:ext uri="{BEBA8EAE-BF5A-486C-A8C5-ECC9F3942E4B}">
                <a14:imgProps xmlns="" xmlns:a14="http://schemas.microsoft.com/office/drawing/2010/main">
                  <a14:imgLayer r:embed="rId5">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500544" y="3163620"/>
            <a:ext cx="1825160" cy="3024336"/>
          </a:xfrm>
          <a:prstGeom prst="rect">
            <a:avLst/>
          </a:prstGeom>
        </p:spPr>
      </p:pic>
    </p:spTree>
    <p:extLst>
      <p:ext uri="{BB962C8B-B14F-4D97-AF65-F5344CB8AC3E}">
        <p14:creationId xmlns="" xmlns:p14="http://schemas.microsoft.com/office/powerpoint/2010/main" val="64678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0648"/>
            <a:ext cx="8280920" cy="2585323"/>
          </a:xfrm>
          <a:prstGeom prst="rect">
            <a:avLst/>
          </a:prstGeom>
          <a:noFill/>
        </p:spPr>
        <p:txBody>
          <a:bodyPr wrap="square" rtlCol="0">
            <a:spAutoFit/>
          </a:bodyPr>
          <a:lstStyle/>
          <a:p>
            <a:r>
              <a:rPr lang="uk-UA" dirty="0" smtClean="0"/>
              <a:t>ОУН(м) засудила радикалізм Бандери у питанні проголошення державності і виявила схильність до більш гнучкої політики, вважаючи відкриту конфронтацію з німецькою потугою несвоєчасною і шкідливою для національних інтересів. </a:t>
            </a:r>
            <a:r>
              <a:rPr lang="uk-UA" dirty="0" err="1" smtClean="0"/>
              <a:t>Мельниківці</a:t>
            </a:r>
            <a:r>
              <a:rPr lang="uk-UA" dirty="0" smtClean="0"/>
              <a:t> формують у Києві Українську Національну Раду та видають газету "Українське Слово". Але німецькі репресії не оминають і це націоналістичне угрупування. У грудні 1941 р. членів Ради було заарештовано, частину з них страчено у Бабиному Яру. Сам Мельник до січня 1944 р. перебував під домашнім арештом у Берліні, а потім - у концтаборі </a:t>
            </a:r>
            <a:r>
              <a:rPr lang="uk-UA" dirty="0" err="1" smtClean="0"/>
              <a:t>Заксенгаузен</a:t>
            </a:r>
            <a:r>
              <a:rPr lang="uk-UA" dirty="0" smtClean="0"/>
              <a:t>.</a:t>
            </a:r>
            <a:r>
              <a:rPr lang="ru-RU" dirty="0" smtClean="0"/>
              <a:t> У </a:t>
            </a:r>
            <a:r>
              <a:rPr lang="ru-RU" dirty="0" err="1" smtClean="0"/>
              <a:t>кінці</a:t>
            </a:r>
            <a:r>
              <a:rPr lang="ru-RU" dirty="0" smtClean="0"/>
              <a:t> </a:t>
            </a:r>
            <a:r>
              <a:rPr lang="ru-RU" dirty="0" err="1" smtClean="0"/>
              <a:t>війни</a:t>
            </a:r>
            <a:r>
              <a:rPr lang="ru-RU" dirty="0" smtClean="0"/>
              <a:t> </a:t>
            </a:r>
            <a:r>
              <a:rPr lang="ru-RU" dirty="0" err="1" smtClean="0"/>
              <a:t>Андрій</a:t>
            </a:r>
            <a:r>
              <a:rPr lang="ru-RU" dirty="0" smtClean="0"/>
              <a:t> Мельник </a:t>
            </a:r>
            <a:r>
              <a:rPr lang="ru-RU" dirty="0" err="1" smtClean="0"/>
              <a:t>знову</a:t>
            </a:r>
            <a:r>
              <a:rPr lang="ru-RU" dirty="0" smtClean="0"/>
              <a:t> </a:t>
            </a:r>
            <a:r>
              <a:rPr lang="ru-RU" dirty="0" err="1" smtClean="0"/>
              <a:t>очолив</a:t>
            </a:r>
            <a:r>
              <a:rPr lang="ru-RU" dirty="0" smtClean="0"/>
              <a:t> ОУН.</a:t>
            </a:r>
            <a:endParaRPr lang="uk-UA" dirty="0"/>
          </a:p>
        </p:txBody>
      </p:sp>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571472" y="3000372"/>
            <a:ext cx="1825160" cy="3024336"/>
          </a:xfrm>
          <a:prstGeom prst="rect">
            <a:avLst/>
          </a:prstGeom>
        </p:spPr>
      </p:pic>
      <p:pic>
        <p:nvPicPr>
          <p:cNvPr id="1026" name="Picture 2"/>
          <p:cNvPicPr>
            <a:picLocks noChangeAspect="1" noChangeArrowheads="1"/>
          </p:cNvPicPr>
          <p:nvPr/>
        </p:nvPicPr>
        <p:blipFill>
          <a:blip r:embed="rId4"/>
          <a:srcRect/>
          <a:stretch>
            <a:fillRect/>
          </a:stretch>
        </p:blipFill>
        <p:spPr bwMode="auto">
          <a:xfrm>
            <a:off x="3143240" y="2928934"/>
            <a:ext cx="5282916" cy="3357586"/>
          </a:xfrm>
          <a:prstGeom prst="rect">
            <a:avLst/>
          </a:prstGeom>
          <a:noFill/>
          <a:ln w="9525">
            <a:noFill/>
            <a:miter lim="800000"/>
            <a:headEnd/>
            <a:tailEnd/>
          </a:ln>
          <a:effectLst/>
        </p:spPr>
      </p:pic>
    </p:spTree>
    <p:extLst>
      <p:ext uri="{BB962C8B-B14F-4D97-AF65-F5344CB8AC3E}">
        <p14:creationId xmlns="" xmlns:p14="http://schemas.microsoft.com/office/powerpoint/2010/main" val="4013379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8712968" cy="2585323"/>
          </a:xfrm>
          <a:prstGeom prst="rect">
            <a:avLst/>
          </a:prstGeom>
          <a:noFill/>
        </p:spPr>
        <p:txBody>
          <a:bodyPr wrap="square" rtlCol="0">
            <a:spAutoFit/>
          </a:bodyPr>
          <a:lstStyle/>
          <a:p>
            <a:r>
              <a:rPr lang="uk-UA" dirty="0" smtClean="0"/>
              <a:t>Офіційною датою створення Української Повстанської (</a:t>
            </a:r>
            <a:r>
              <a:rPr lang="uk-UA" dirty="0" err="1" smtClean="0"/>
              <a:t>Повстанчої</a:t>
            </a:r>
            <a:r>
              <a:rPr lang="uk-UA" dirty="0" smtClean="0"/>
              <a:t>) Армії вважається 14 жовтня 1942 р. - козацьке свято Покрови - коли Сергієм </a:t>
            </a:r>
            <a:r>
              <a:rPr lang="uk-UA" dirty="0" err="1" smtClean="0"/>
              <a:t>Качинським</a:t>
            </a:r>
            <a:r>
              <a:rPr lang="uk-UA" dirty="0" smtClean="0"/>
              <a:t> було сформовано перший відділ УПА під егідою ОУН(б), але реально окремі українські націоналістичні збройні формування існували вже від початку війни (і навіть раніше - "вовки" Василя Сидора проти поляків). Так, своєю назвою УПА завдячує збройному формуванню вже згадуваного поліщука </a:t>
            </a:r>
            <a:r>
              <a:rPr lang="uk-UA" dirty="0" err="1" smtClean="0"/>
              <a:t>Боровця</a:t>
            </a:r>
            <a:r>
              <a:rPr lang="uk-UA" dirty="0" smtClean="0"/>
              <a:t> УПА "Поліська Січ", що діяло на Поліссі та Волині від початку війни проти </a:t>
            </a:r>
            <a:r>
              <a:rPr lang="uk-UA" dirty="0" err="1" smtClean="0"/>
              <a:t>большевиків</a:t>
            </a:r>
            <a:r>
              <a:rPr lang="uk-UA" dirty="0" smtClean="0"/>
              <a:t>, підтримуване німцями, а згодом і проти самих німців. Але на цей момент дії проти німців ще не набули значного масштабу, атакувалися переважно засоби зв'язку, транспортні шляхи, господарські об'єкти тощо.</a:t>
            </a:r>
            <a:endParaRPr lang="uk-UA" dirty="0"/>
          </a:p>
        </p:txBody>
      </p:sp>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71600" y="2860570"/>
            <a:ext cx="2219924" cy="3551878"/>
          </a:xfrm>
          <a:prstGeom prst="rect">
            <a:avLst/>
          </a:prstGeom>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652120" y="2845971"/>
            <a:ext cx="2241418" cy="3551877"/>
          </a:xfrm>
          <a:prstGeom prst="rect">
            <a:avLst/>
          </a:prstGeom>
        </p:spPr>
      </p:pic>
      <p:sp>
        <p:nvSpPr>
          <p:cNvPr id="5" name="TextBox 4"/>
          <p:cNvSpPr txBox="1"/>
          <p:nvPr/>
        </p:nvSpPr>
        <p:spPr>
          <a:xfrm>
            <a:off x="5796136" y="6421144"/>
            <a:ext cx="2241418" cy="369332"/>
          </a:xfrm>
          <a:prstGeom prst="rect">
            <a:avLst/>
          </a:prstGeom>
          <a:noFill/>
        </p:spPr>
        <p:txBody>
          <a:bodyPr wrap="square" rtlCol="0">
            <a:spAutoFit/>
          </a:bodyPr>
          <a:lstStyle/>
          <a:p>
            <a:r>
              <a:rPr lang="ru-RU" dirty="0" smtClean="0"/>
              <a:t>Василь Сидор</a:t>
            </a:r>
            <a:endParaRPr lang="uk-UA" dirty="0"/>
          </a:p>
        </p:txBody>
      </p:sp>
      <p:sp>
        <p:nvSpPr>
          <p:cNvPr id="6" name="TextBox 5"/>
          <p:cNvSpPr txBox="1"/>
          <p:nvPr/>
        </p:nvSpPr>
        <p:spPr>
          <a:xfrm>
            <a:off x="971600" y="6412448"/>
            <a:ext cx="2088232" cy="369332"/>
          </a:xfrm>
          <a:prstGeom prst="rect">
            <a:avLst/>
          </a:prstGeom>
          <a:noFill/>
        </p:spPr>
        <p:txBody>
          <a:bodyPr wrap="square" rtlCol="0">
            <a:spAutoFit/>
          </a:bodyPr>
          <a:lstStyle/>
          <a:p>
            <a:r>
              <a:rPr lang="ru-RU" dirty="0" smtClean="0"/>
              <a:t>Тарас </a:t>
            </a:r>
            <a:r>
              <a:rPr lang="ru-RU" dirty="0" err="1" smtClean="0"/>
              <a:t>Боровець</a:t>
            </a:r>
            <a:endParaRPr lang="uk-UA" dirty="0"/>
          </a:p>
        </p:txBody>
      </p:sp>
      <p:pic>
        <p:nvPicPr>
          <p:cNvPr id="7" name="Рисунок 6"/>
          <p:cNvPicPr>
            <a:picLocks noChangeAspect="1"/>
          </p:cNvPicPr>
          <p:nvPr/>
        </p:nvPicPr>
        <p:blipFill>
          <a:blip r:embed="rId4">
            <a:extLst>
              <a:ext uri="{BEBA8EAE-BF5A-486C-A8C5-ECC9F3942E4B}">
                <a14:imgProps xmlns="" xmlns:a14="http://schemas.microsoft.com/office/drawing/2010/main">
                  <a14:imgLayer r:embed="rId5">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491880" y="3163620"/>
            <a:ext cx="1825160" cy="3024336"/>
          </a:xfrm>
          <a:prstGeom prst="rect">
            <a:avLst/>
          </a:prstGeom>
        </p:spPr>
      </p:pic>
    </p:spTree>
    <p:extLst>
      <p:ext uri="{BB962C8B-B14F-4D97-AF65-F5344CB8AC3E}">
        <p14:creationId xmlns="" xmlns:p14="http://schemas.microsoft.com/office/powerpoint/2010/main" val="77932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5364088" y="1252244"/>
            <a:ext cx="2338186" cy="3874433"/>
          </a:xfrm>
          <a:prstGeom prst="rect">
            <a:avLst/>
          </a:prstGeom>
        </p:spPr>
      </p:pic>
      <p:sp>
        <p:nvSpPr>
          <p:cNvPr id="3" name="TextBox 2"/>
          <p:cNvSpPr txBox="1"/>
          <p:nvPr/>
        </p:nvSpPr>
        <p:spPr>
          <a:xfrm>
            <a:off x="4427984" y="188640"/>
            <a:ext cx="4536504" cy="6001643"/>
          </a:xfrm>
          <a:prstGeom prst="rect">
            <a:avLst/>
          </a:prstGeom>
          <a:noFill/>
        </p:spPr>
        <p:txBody>
          <a:bodyPr wrap="square" rtlCol="0">
            <a:spAutoFit/>
          </a:bodyPr>
          <a:lstStyle/>
          <a:p>
            <a:r>
              <a:rPr lang="uk-UA" sz="1600" dirty="0"/>
              <a:t>Навесні з ініціативи ОУН(б) почалася консолідація усіх націоналістичних сил, що діяли на окупованих теренах. </a:t>
            </a:r>
            <a:endParaRPr lang="uk-UA" sz="1600" dirty="0" smtClean="0"/>
          </a:p>
          <a:p>
            <a:r>
              <a:rPr lang="uk-UA" sz="1600" b="1" dirty="0" smtClean="0"/>
              <a:t>Етапи  процесу консолідації: </a:t>
            </a:r>
          </a:p>
          <a:p>
            <a:pPr marL="285750" indent="-285750">
              <a:buFont typeface="Arial" pitchFamily="34" charset="0"/>
              <a:buChar char="•"/>
            </a:pPr>
            <a:r>
              <a:rPr lang="uk-UA" sz="1600" dirty="0" smtClean="0"/>
              <a:t>Не </a:t>
            </a:r>
            <a:r>
              <a:rPr lang="uk-UA" sz="1600" dirty="0"/>
              <a:t>дивлячись на труднощі, на кінець літа до УПА вже було приєднано </a:t>
            </a:r>
            <a:r>
              <a:rPr lang="uk-UA" sz="1600" dirty="0" err="1"/>
              <a:t>мельниківські</a:t>
            </a:r>
            <a:r>
              <a:rPr lang="uk-UA" sz="1600" dirty="0"/>
              <a:t> повстанські загони і залишки УНРА (Українська Народна Революційна Армія</a:t>
            </a:r>
            <a:r>
              <a:rPr lang="uk-UA" sz="1600" dirty="0" smtClean="0"/>
              <a:t>).</a:t>
            </a:r>
          </a:p>
          <a:p>
            <a:pPr marL="285750" indent="-285750">
              <a:buFont typeface="Arial" pitchFamily="34" charset="0"/>
              <a:buChar char="•"/>
            </a:pPr>
            <a:r>
              <a:rPr lang="uk-UA" sz="1600" smtClean="0"/>
              <a:t>УПА </a:t>
            </a:r>
            <a:r>
              <a:rPr lang="uk-UA" sz="1600" dirty="0" smtClean="0"/>
              <a:t>поповнилася за рахунок української поліції, що з німецької служби у більшості своїй перейшла до лав повстанців. </a:t>
            </a:r>
          </a:p>
          <a:p>
            <a:pPr marL="285750" indent="-285750">
              <a:buFont typeface="Arial" pitchFamily="34" charset="0"/>
              <a:buChar char="•"/>
            </a:pPr>
            <a:r>
              <a:rPr lang="uk-UA" sz="1600" dirty="0" smtClean="0"/>
              <a:t>До </a:t>
            </a:r>
            <a:r>
              <a:rPr lang="uk-UA" sz="1600" dirty="0"/>
              <a:t>УПА також масово переходили колишні полонені Червоної Армії, з яких німці творили допоміжні "східні батальйони" (литовські, грузинські, азербайджанські, узбецькі, татарські...), притулок тут знаходили і євреї, що рятувалися від геноциду. </a:t>
            </a:r>
            <a:r>
              <a:rPr lang="uk-UA" sz="1600" dirty="0" smtClean="0"/>
              <a:t>Наприкінці </a:t>
            </a:r>
            <a:r>
              <a:rPr lang="uk-UA" sz="1600" dirty="0"/>
              <a:t>1943 р. кількість інтернаціональних бійців, з яких творилися національні відділи УПА (всього 15 відділів), сягнула 10 тис. За даними П. Мірчука, на 1944 р. кожний п'ятий вояк УПА був неукраїнського походження. Медичний персонал було представлено значною мірою лікарями-євреями. </a:t>
            </a:r>
          </a:p>
        </p:txBody>
      </p:sp>
      <p:pic>
        <p:nvPicPr>
          <p:cNvPr id="4" name="Рисунок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51520" y="188640"/>
            <a:ext cx="3960440" cy="6464042"/>
          </a:xfrm>
          <a:prstGeom prst="rect">
            <a:avLst/>
          </a:prstGeom>
        </p:spPr>
      </p:pic>
    </p:spTree>
    <p:extLst>
      <p:ext uri="{BB962C8B-B14F-4D97-AF65-F5344CB8AC3E}">
        <p14:creationId xmlns="" xmlns:p14="http://schemas.microsoft.com/office/powerpoint/2010/main" val="2203013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 xmlns:a14="http://schemas.microsoft.com/office/drawing/2010/main">
                  <a14:imgLayer r:embed="rId3">
                    <a14:imgEffect>
                      <a14:artisticLineDrawing/>
                    </a14:imgEffect>
                    <a14:imgEffect>
                      <a14:brightnessContrast bright="-40000" contrast="-40000"/>
                    </a14:imgEffect>
                  </a14:imgLayer>
                </a14:imgProps>
              </a:ext>
              <a:ext uri="{28A0092B-C50C-407E-A947-70E740481C1C}">
                <a14:useLocalDpi xmlns="" xmlns:a14="http://schemas.microsoft.com/office/drawing/2010/main" val="0"/>
              </a:ext>
            </a:extLst>
          </a:blip>
          <a:stretch>
            <a:fillRect/>
          </a:stretch>
        </p:blipFill>
        <p:spPr>
          <a:xfrm>
            <a:off x="3131840" y="893845"/>
            <a:ext cx="2553191" cy="4230702"/>
          </a:xfrm>
          <a:prstGeom prst="rect">
            <a:avLst/>
          </a:prstGeom>
        </p:spPr>
      </p:pic>
      <p:sp>
        <p:nvSpPr>
          <p:cNvPr id="3" name="TextBox 2"/>
          <p:cNvSpPr txBox="1"/>
          <p:nvPr/>
        </p:nvSpPr>
        <p:spPr>
          <a:xfrm>
            <a:off x="251520" y="254596"/>
            <a:ext cx="8496944" cy="5509200"/>
          </a:xfrm>
          <a:prstGeom prst="rect">
            <a:avLst/>
          </a:prstGeom>
          <a:noFill/>
        </p:spPr>
        <p:txBody>
          <a:bodyPr wrap="square" rtlCol="0">
            <a:spAutoFit/>
          </a:bodyPr>
          <a:lstStyle/>
          <a:p>
            <a:r>
              <a:rPr lang="ru-RU" sz="1600" dirty="0" smtClean="0"/>
              <a:t>З </a:t>
            </a:r>
            <a:r>
              <a:rPr lang="ru-RU" sz="1600" dirty="0" err="1"/>
              <a:t>ініціативи</a:t>
            </a:r>
            <a:r>
              <a:rPr lang="ru-RU" sz="1600" dirty="0"/>
              <a:t> </a:t>
            </a:r>
            <a:r>
              <a:rPr lang="ru-RU" sz="1600" dirty="0" err="1"/>
              <a:t>командування</a:t>
            </a:r>
            <a:r>
              <a:rPr lang="ru-RU" sz="1600" dirty="0"/>
              <a:t> УПА </a:t>
            </a:r>
            <a:r>
              <a:rPr lang="ru-RU" sz="1600" dirty="0" err="1"/>
              <a:t>було</a:t>
            </a:r>
            <a:r>
              <a:rPr lang="ru-RU" sz="1600" dirty="0"/>
              <a:t> створено </a:t>
            </a:r>
            <a:r>
              <a:rPr lang="ru-RU" sz="1600" dirty="0" err="1"/>
              <a:t>Українську</a:t>
            </a:r>
            <a:r>
              <a:rPr lang="ru-RU" sz="1600" dirty="0"/>
              <a:t> Головну </a:t>
            </a:r>
            <a:r>
              <a:rPr lang="ru-RU" sz="1600" dirty="0" err="1"/>
              <a:t>Визвольну</a:t>
            </a:r>
            <a:r>
              <a:rPr lang="ru-RU" sz="1600" dirty="0"/>
              <a:t> Раду (УГВР</a:t>
            </a:r>
            <a:r>
              <a:rPr lang="ru-RU" sz="1600" dirty="0" smtClean="0"/>
              <a:t>), </a:t>
            </a:r>
            <a:r>
              <a:rPr lang="ru-RU" sz="1600" dirty="0"/>
              <a:t>яка з того моменту і </a:t>
            </a:r>
            <a:r>
              <a:rPr lang="ru-RU" sz="1600" dirty="0" err="1"/>
              <a:t>очолила</a:t>
            </a:r>
            <a:r>
              <a:rPr lang="ru-RU" sz="1600" dirty="0"/>
              <a:t> </a:t>
            </a:r>
            <a:r>
              <a:rPr lang="ru-RU" sz="1600" dirty="0" err="1"/>
              <a:t>визвольну</a:t>
            </a:r>
            <a:r>
              <a:rPr lang="ru-RU" sz="1600" dirty="0"/>
              <a:t> </a:t>
            </a:r>
            <a:r>
              <a:rPr lang="ru-RU" sz="1600" dirty="0" err="1"/>
              <a:t>боротьбу</a:t>
            </a:r>
            <a:r>
              <a:rPr lang="ru-RU" sz="1600" dirty="0"/>
              <a:t>. Силою УПА </a:t>
            </a:r>
            <a:r>
              <a:rPr lang="ru-RU" sz="1600" dirty="0" err="1"/>
              <a:t>являлася</a:t>
            </a:r>
            <a:r>
              <a:rPr lang="ru-RU" sz="1600" dirty="0"/>
              <a:t> </a:t>
            </a:r>
            <a:r>
              <a:rPr lang="ru-RU" sz="1600" dirty="0" err="1"/>
              <a:t>також</a:t>
            </a:r>
            <a:r>
              <a:rPr lang="ru-RU" sz="1600" dirty="0"/>
              <a:t> і </a:t>
            </a:r>
            <a:r>
              <a:rPr lang="ru-RU" sz="1600" dirty="0" err="1"/>
              <a:t>політична</a:t>
            </a:r>
            <a:r>
              <a:rPr lang="ru-RU" sz="1600" dirty="0"/>
              <a:t> платформа: вона включала гасло </a:t>
            </a:r>
            <a:r>
              <a:rPr lang="ru-RU" sz="1600" dirty="0" err="1"/>
              <a:t>самостійності</a:t>
            </a:r>
            <a:r>
              <a:rPr lang="ru-RU" sz="1600" dirty="0"/>
              <a:t> </a:t>
            </a:r>
            <a:r>
              <a:rPr lang="ru-RU" sz="1600" dirty="0" err="1"/>
              <a:t>України</a:t>
            </a:r>
            <a:r>
              <a:rPr lang="ru-RU" sz="1600" dirty="0"/>
              <a:t> та </a:t>
            </a:r>
            <a:r>
              <a:rPr lang="ru-RU" sz="1600" dirty="0" err="1"/>
              <a:t>боротьбу</a:t>
            </a:r>
            <a:r>
              <a:rPr lang="ru-RU" sz="1600" dirty="0"/>
              <a:t> за </a:t>
            </a:r>
            <a:r>
              <a:rPr lang="ru-RU" sz="1600" dirty="0" err="1"/>
              <a:t>основні</a:t>
            </a:r>
            <a:r>
              <a:rPr lang="ru-RU" sz="1600" dirty="0"/>
              <a:t> </a:t>
            </a:r>
            <a:r>
              <a:rPr lang="ru-RU" sz="1600" dirty="0" err="1"/>
              <a:t>громадські</a:t>
            </a:r>
            <a:r>
              <a:rPr lang="ru-RU" sz="1600" dirty="0"/>
              <a:t> права, за </a:t>
            </a:r>
            <a:r>
              <a:rPr lang="ru-RU" sz="1600" dirty="0" err="1"/>
              <a:t>демократію</a:t>
            </a:r>
            <a:r>
              <a:rPr lang="ru-RU" sz="1600" dirty="0"/>
              <a:t>, за </a:t>
            </a:r>
            <a:r>
              <a:rPr lang="ru-RU" sz="1600" dirty="0" err="1"/>
              <a:t>рівні</a:t>
            </a:r>
            <a:r>
              <a:rPr lang="ru-RU" sz="1600" dirty="0"/>
              <a:t> права </a:t>
            </a:r>
            <a:r>
              <a:rPr lang="ru-RU" sz="1600" dirty="0" err="1"/>
              <a:t>меншин</a:t>
            </a:r>
            <a:r>
              <a:rPr lang="ru-RU" sz="1600" dirty="0"/>
              <a:t> і за </a:t>
            </a:r>
            <a:r>
              <a:rPr lang="ru-RU" sz="1600" dirty="0" err="1"/>
              <a:t>співпрацю</a:t>
            </a:r>
            <a:r>
              <a:rPr lang="ru-RU" sz="1600" dirty="0"/>
              <a:t> з </a:t>
            </a:r>
            <a:r>
              <a:rPr lang="ru-RU" sz="1600" dirty="0" err="1"/>
              <a:t>іншими</a:t>
            </a:r>
            <a:r>
              <a:rPr lang="ru-RU" sz="1600" dirty="0"/>
              <a:t> </a:t>
            </a:r>
            <a:r>
              <a:rPr lang="ru-RU" sz="1600" dirty="0" err="1"/>
              <a:t>поневоленими</a:t>
            </a:r>
            <a:r>
              <a:rPr lang="ru-RU" sz="1600" dirty="0"/>
              <a:t> народами </a:t>
            </a:r>
            <a:r>
              <a:rPr lang="ru-RU" sz="1600" dirty="0" err="1"/>
              <a:t>проти</a:t>
            </a:r>
            <a:r>
              <a:rPr lang="ru-RU" sz="1600" dirty="0"/>
              <a:t> нацизму і </a:t>
            </a:r>
            <a:r>
              <a:rPr lang="ru-RU" sz="1600" dirty="0" err="1"/>
              <a:t>більшовизму</a:t>
            </a:r>
            <a:r>
              <a:rPr lang="ru-RU" sz="1600" dirty="0"/>
              <a:t>.</a:t>
            </a:r>
            <a:endParaRPr lang="ru-RU" sz="1600" dirty="0" smtClean="0"/>
          </a:p>
          <a:p>
            <a:r>
              <a:rPr lang="uk-UA" sz="1600" dirty="0"/>
              <a:t>Збройне протистояння УПА німцям починається від лютого 1943 р. нападом на німецьку залогу у містечку </a:t>
            </a:r>
            <a:r>
              <a:rPr lang="uk-UA" sz="1600" dirty="0" err="1"/>
              <a:t>Володимирець</a:t>
            </a:r>
            <a:r>
              <a:rPr lang="uk-UA" sz="1600" dirty="0"/>
              <a:t> і звільненням ув'язнених, а ще наприкінці січня зафіксовано напад на в'язницю в Дубні одного з відділів ОУН(м). Одночасно продовжуються дії УПА і проти червоних партизанів. </a:t>
            </a:r>
            <a:r>
              <a:rPr lang="uk-UA" sz="1600" dirty="0" smtClean="0"/>
              <a:t>Головною </a:t>
            </a:r>
            <a:r>
              <a:rPr lang="uk-UA" sz="1600" dirty="0"/>
              <a:t>подією стало вбивство повстанцями у травні шефа німецьких штурмових партійних відділів </a:t>
            </a:r>
            <a:r>
              <a:rPr lang="uk-UA" sz="1600" dirty="0" smtClean="0"/>
              <a:t>Віктора </a:t>
            </a:r>
            <a:r>
              <a:rPr lang="uk-UA" sz="1600" dirty="0" err="1"/>
              <a:t>Лютце</a:t>
            </a:r>
            <a:r>
              <a:rPr lang="uk-UA" sz="1600" dirty="0"/>
              <a:t>, а у 1944 р. - смертельне поранення </a:t>
            </a:r>
            <a:r>
              <a:rPr lang="uk-UA" sz="1600" dirty="0" err="1"/>
              <a:t>совєтського</a:t>
            </a:r>
            <a:r>
              <a:rPr lang="uk-UA" sz="1600" dirty="0"/>
              <a:t> генерала Ватутіна, </a:t>
            </a:r>
            <a:r>
              <a:rPr lang="uk-UA" sz="1600" dirty="0" err="1"/>
              <a:t>комадувача</a:t>
            </a:r>
            <a:r>
              <a:rPr lang="uk-UA" sz="1600" dirty="0"/>
              <a:t> І "Українського" фронту. Окрім безпосередніх бойових дій УПА активно втручається у адміністративно-господарське життя окупованих територій: організує саботажні акції, ліквідує німецькі "</a:t>
            </a:r>
            <a:r>
              <a:rPr lang="uk-UA" sz="1600" dirty="0" err="1"/>
              <a:t>лігеншафти</a:t>
            </a:r>
            <a:r>
              <a:rPr lang="uk-UA" sz="1600" dirty="0"/>
              <a:t>", сформовані на місці колгоспів, відбиває українських "остарбайтерів", що вивозяться до Німеччини, а у самій Німеччині ОУН від імені українського уряду веде пропаганду і організує підпільні повстанські групи у таборах у середовищі </a:t>
            </a:r>
            <a:r>
              <a:rPr lang="uk-UA" sz="1600" dirty="0" err="1"/>
              <a:t>совєтських</a:t>
            </a:r>
            <a:r>
              <a:rPr lang="uk-UA" sz="1600" dirty="0"/>
              <a:t> </a:t>
            </a:r>
            <a:r>
              <a:rPr lang="uk-UA" sz="1600" dirty="0" err="1"/>
              <a:t>воєннополонених</a:t>
            </a:r>
            <a:r>
              <a:rPr lang="uk-UA" sz="1600" dirty="0"/>
              <a:t> українського походження</a:t>
            </a:r>
            <a:r>
              <a:rPr lang="uk-UA" sz="1600" dirty="0" smtClean="0"/>
              <a:t>...</a:t>
            </a:r>
          </a:p>
          <a:p>
            <a:r>
              <a:rPr lang="uk-UA" sz="1600" dirty="0"/>
              <a:t>У квітні 1943 р. повстанцями вже контролювалася майже уся сільська місцевість Волині і Поділля. У травні німці розпочинають масштабні наступальні операції проти </a:t>
            </a:r>
            <a:r>
              <a:rPr lang="uk-UA" sz="1600" dirty="0" smtClean="0"/>
              <a:t>УПА. В то т же час Активізується </a:t>
            </a:r>
            <a:r>
              <a:rPr lang="uk-UA" sz="1600" dirty="0"/>
              <a:t>УПА також на Житомирщині та Київщині, у чорнобильських лісах, у Галичині. Німці відповідають масштабними репресіями: у одній лише Галичині восени 1943 р. німцями було страчено понад півтори тисячі членів ОУН і УПА. За голову провідника ОУН(б) Миколи Лебедя гестапо призначило нагороду в 50 тис. німецьких марок. </a:t>
            </a:r>
          </a:p>
        </p:txBody>
      </p:sp>
    </p:spTree>
    <p:extLst>
      <p:ext uri="{BB962C8B-B14F-4D97-AF65-F5344CB8AC3E}">
        <p14:creationId xmlns="" xmlns:p14="http://schemas.microsoft.com/office/powerpoint/2010/main" val="287190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олома">
  <a:themeElements>
    <a:clrScheme name="Виконавча">
      <a:dk1>
        <a:sysClr val="windowText" lastClr="000000"/>
      </a:dk1>
      <a:lt1>
        <a:sysClr val="window" lastClr="F4F4F4"/>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Пересічна">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ома">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254</TotalTime>
  <Words>2105</Words>
  <Application>Microsoft Office PowerPoint</Application>
  <PresentationFormat>Экран (4:3)</PresentationFormat>
  <Paragraphs>46</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Солома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Home</dc:creator>
  <cp:lastModifiedBy>Admin</cp:lastModifiedBy>
  <cp:revision>36</cp:revision>
  <dcterms:created xsi:type="dcterms:W3CDTF">2011-12-01T17:58:41Z</dcterms:created>
  <dcterms:modified xsi:type="dcterms:W3CDTF">2013-09-19T03:57:26Z</dcterms:modified>
</cp:coreProperties>
</file>