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Образотворче мистецтво Київської Русі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                            Виконала:</a:t>
            </a:r>
            <a:r>
              <a:rPr lang="uk-UA" dirty="0" err="1" smtClean="0"/>
              <a:t>Казновецька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Анастасія 10 клас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7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2746648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Монументальний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—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оздоблення</a:t>
            </a:r>
            <a:r>
              <a:rPr lang="ru-RU" dirty="0"/>
              <a:t> </a:t>
            </a:r>
            <a:r>
              <a:rPr lang="ru-RU" dirty="0" err="1"/>
              <a:t>інтер'єру</a:t>
            </a:r>
            <a:r>
              <a:rPr lang="ru-RU" dirty="0"/>
              <a:t> </a:t>
            </a:r>
            <a:r>
              <a:rPr lang="ru-RU" dirty="0" err="1"/>
              <a:t>давньоруських</a:t>
            </a:r>
            <a:r>
              <a:rPr lang="ru-RU" dirty="0"/>
              <a:t> </a:t>
            </a:r>
            <a:r>
              <a:rPr lang="ru-RU" dirty="0" err="1"/>
              <a:t>палаців</a:t>
            </a:r>
            <a:r>
              <a:rPr lang="ru-RU" dirty="0"/>
              <a:t> і </a:t>
            </a:r>
            <a:r>
              <a:rPr lang="ru-RU" dirty="0" err="1"/>
              <a:t>храмів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прикрашалися</a:t>
            </a:r>
            <a:r>
              <a:rPr lang="ru-RU" dirty="0"/>
              <a:t> </a:t>
            </a:r>
            <a:r>
              <a:rPr lang="ru-RU" dirty="0" err="1"/>
              <a:t>розкішними</a:t>
            </a:r>
            <a:r>
              <a:rPr lang="ru-RU" dirty="0"/>
              <a:t> </a:t>
            </a:r>
            <a:r>
              <a:rPr lang="ru-RU" dirty="0" err="1"/>
              <a:t>настінними</a:t>
            </a:r>
            <a:r>
              <a:rPr lang="ru-RU" dirty="0"/>
              <a:t> </a:t>
            </a:r>
            <a:r>
              <a:rPr lang="ru-RU" dirty="0" err="1"/>
              <a:t>мозаїками</a:t>
            </a:r>
            <a:r>
              <a:rPr lang="ru-RU" dirty="0"/>
              <a:t>, фресками, </a:t>
            </a:r>
            <a:r>
              <a:rPr lang="ru-RU" dirty="0" err="1"/>
              <a:t>різьбленим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r>
              <a:rPr lang="ru-RU" dirty="0"/>
              <a:t>, </a:t>
            </a:r>
            <a:r>
              <a:rPr lang="ru-RU" dirty="0" err="1"/>
              <a:t>мозаїчними</a:t>
            </a:r>
            <a:r>
              <a:rPr lang="ru-RU" dirty="0"/>
              <a:t> </a:t>
            </a:r>
            <a:r>
              <a:rPr lang="ru-RU" dirty="0" err="1"/>
              <a:t>підлогами</a:t>
            </a:r>
            <a:r>
              <a:rPr lang="ru-RU" dirty="0"/>
              <a:t> та </a:t>
            </a:r>
            <a:r>
              <a:rPr lang="ru-RU" dirty="0" err="1"/>
              <a:t>різноманітними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 прикладного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960440" cy="82292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AnnaCTT" pitchFamily="2" charset="0"/>
              </a:rPr>
              <a:t>Монументальний живопис</a:t>
            </a:r>
            <a:endParaRPr lang="ru-RU" b="1" dirty="0">
              <a:latin typeface="AnnaCT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24" y="1405886"/>
            <a:ext cx="2016224" cy="1209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66" y="4797152"/>
            <a:ext cx="2363339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22" y="3068960"/>
            <a:ext cx="2209428" cy="1421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1435" y="3169644"/>
            <a:ext cx="4045250" cy="1395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92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Становления </a:t>
            </a:r>
            <a:r>
              <a:rPr lang="ru-RU" sz="1600" dirty="0" err="1"/>
              <a:t>іконопису</a:t>
            </a:r>
            <a:r>
              <a:rPr lang="ru-RU" sz="1600" dirty="0"/>
              <a:t> </a:t>
            </a:r>
            <a:r>
              <a:rPr lang="ru-RU" sz="1600" dirty="0" err="1"/>
              <a:t>Київської</a:t>
            </a:r>
            <a:r>
              <a:rPr lang="ru-RU" sz="1600" dirty="0"/>
              <a:t> </a:t>
            </a:r>
            <a:r>
              <a:rPr lang="ru-RU" sz="1600" dirty="0" err="1"/>
              <a:t>Русі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відбулося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другій</a:t>
            </a:r>
            <a:r>
              <a:rPr lang="ru-RU" sz="1600" dirty="0"/>
              <a:t> </a:t>
            </a:r>
            <a:r>
              <a:rPr lang="ru-RU" sz="1600" dirty="0" err="1"/>
              <a:t>половині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XI </a:t>
            </a:r>
            <a:r>
              <a:rPr lang="ru-RU" sz="1600" dirty="0"/>
              <a:t>— на початку XII </a:t>
            </a:r>
            <a:r>
              <a:rPr lang="ru-RU" sz="1600" dirty="0" smtClean="0"/>
              <a:t>ст.</a:t>
            </a:r>
          </a:p>
          <a:p>
            <a:pPr marL="0" indent="0">
              <a:buNone/>
            </a:pPr>
            <a:r>
              <a:rPr lang="ru-RU" sz="1600" dirty="0" err="1"/>
              <a:t>Іконописні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створювалися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за </a:t>
            </a:r>
            <a:r>
              <a:rPr lang="ru-RU" sz="1600" dirty="0"/>
              <a:t>пев-ними </a:t>
            </a:r>
            <a:r>
              <a:rPr lang="ru-RU" sz="1600" dirty="0" err="1"/>
              <a:t>суворими</a:t>
            </a:r>
            <a:r>
              <a:rPr lang="ru-RU" sz="1600" dirty="0"/>
              <a:t> правилами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Умовність</a:t>
            </a:r>
            <a:r>
              <a:rPr lang="ru-RU" sz="1600" dirty="0"/>
              <a:t> письма </a:t>
            </a:r>
            <a:r>
              <a:rPr lang="ru-RU" sz="1600" dirty="0" smtClean="0"/>
              <a:t>мала </a:t>
            </a:r>
            <a:r>
              <a:rPr lang="ru-RU" sz="1600" dirty="0" err="1"/>
              <a:t>чітко</a:t>
            </a:r>
            <a:r>
              <a:rPr lang="ru-RU" sz="1600" dirty="0"/>
              <a:t> </a:t>
            </a:r>
            <a:r>
              <a:rPr lang="ru-RU" sz="1600" dirty="0" err="1" smtClean="0"/>
              <a:t>відмежовувати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божественний</a:t>
            </a:r>
            <a:r>
              <a:rPr lang="ru-RU" sz="1600" dirty="0"/>
              <a:t>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smtClean="0"/>
              <a:t>земного</a:t>
            </a:r>
          </a:p>
          <a:p>
            <a:pPr marL="0" indent="0">
              <a:buNone/>
            </a:pPr>
            <a:r>
              <a:rPr lang="ru-RU" sz="1600" dirty="0" smtClean="0"/>
              <a:t>і </a:t>
            </a:r>
            <a:r>
              <a:rPr lang="ru-RU" sz="1600" dirty="0" err="1"/>
              <a:t>підкреслювати</a:t>
            </a:r>
            <a:r>
              <a:rPr lang="ru-RU" sz="1600" dirty="0"/>
              <a:t> в </a:t>
            </a:r>
            <a:r>
              <a:rPr lang="ru-RU" sz="1600" dirty="0" smtClean="0"/>
              <a:t>ликах </a:t>
            </a:r>
            <a:r>
              <a:rPr lang="ru-RU" sz="1600" dirty="0"/>
              <a:t>Христа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 err="1" smtClean="0"/>
              <a:t>Богоматері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святих</a:t>
            </a:r>
            <a:r>
              <a:rPr lang="ru-RU" sz="1600" dirty="0"/>
              <a:t> </a:t>
            </a:r>
            <a:r>
              <a:rPr lang="ru-RU" sz="1600" dirty="0" err="1"/>
              <a:t>їхню</a:t>
            </a:r>
            <a:r>
              <a:rPr lang="ru-RU" sz="1600" dirty="0"/>
              <a:t> </a:t>
            </a:r>
            <a:r>
              <a:rPr lang="ru-RU" sz="1600" dirty="0" err="1"/>
              <a:t>неземну</a:t>
            </a:r>
            <a:r>
              <a:rPr lang="ru-RU" sz="1600" dirty="0"/>
              <a:t> </a:t>
            </a:r>
            <a:r>
              <a:rPr lang="ru-RU" sz="1600" dirty="0" err="1"/>
              <a:t>сутність</a:t>
            </a:r>
            <a:r>
              <a:rPr lang="ru-RU" sz="16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         </a:t>
            </a:r>
            <a:r>
              <a:rPr lang="uk-UA" sz="8800" b="1" dirty="0" smtClean="0">
                <a:latin typeface="Amadeus" pitchFamily="2" charset="0"/>
              </a:rPr>
              <a:t>Іконопис</a:t>
            </a:r>
            <a:endParaRPr lang="ru-RU" sz="8800" b="1" dirty="0">
              <a:latin typeface="Amadeus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1460448" cy="2171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93432"/>
            <a:ext cx="1719654" cy="2347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08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Поширення</a:t>
            </a:r>
            <a:r>
              <a:rPr lang="ru-RU" sz="1600" dirty="0"/>
              <a:t> </a:t>
            </a:r>
            <a:r>
              <a:rPr lang="ru-RU" sz="1600" dirty="0" err="1"/>
              <a:t>писемності</a:t>
            </a:r>
            <a:r>
              <a:rPr lang="ru-RU" sz="1600" dirty="0"/>
              <a:t> й </a:t>
            </a:r>
            <a:r>
              <a:rPr lang="ru-RU" sz="1600" dirty="0" err="1"/>
              <a:t>поява</a:t>
            </a:r>
            <a:r>
              <a:rPr lang="ru-RU" sz="1600" dirty="0"/>
              <a:t> книг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зумовили</a:t>
            </a:r>
            <a:r>
              <a:rPr lang="ru-RU" sz="1600" dirty="0" smtClean="0"/>
              <a:t> </a:t>
            </a:r>
            <a:r>
              <a:rPr lang="ru-RU" sz="1600" dirty="0" err="1"/>
              <a:t>виникнення</a:t>
            </a:r>
            <a:r>
              <a:rPr lang="ru-RU" sz="1600" dirty="0"/>
              <a:t> в </a:t>
            </a:r>
            <a:r>
              <a:rPr lang="ru-RU" sz="1600" dirty="0" err="1" smtClean="0"/>
              <a:t>Київській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такого </a:t>
            </a:r>
            <a:r>
              <a:rPr lang="ru-RU" sz="1600" dirty="0"/>
              <a:t>виду </a:t>
            </a:r>
            <a:r>
              <a:rPr lang="ru-RU" sz="1600" dirty="0" err="1"/>
              <a:t>живопису</a:t>
            </a:r>
            <a:r>
              <a:rPr lang="ru-RU" sz="1600" dirty="0"/>
              <a:t>, як </a:t>
            </a:r>
            <a:r>
              <a:rPr lang="ru-RU" sz="1600" dirty="0" err="1"/>
              <a:t>книжкова</a:t>
            </a:r>
            <a:r>
              <a:rPr lang="ru-RU" sz="1600" dirty="0"/>
              <a:t> </a:t>
            </a:r>
            <a:r>
              <a:rPr lang="ru-RU" sz="1600" dirty="0" err="1"/>
              <a:t>мініатюра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Перші</a:t>
            </a:r>
            <a:r>
              <a:rPr lang="ru-RU" sz="1600" dirty="0" smtClean="0"/>
              <a:t> </a:t>
            </a:r>
            <a:r>
              <a:rPr lang="ru-RU" sz="1600" dirty="0"/>
              <a:t>твори </a:t>
            </a:r>
            <a:r>
              <a:rPr lang="ru-RU" sz="1600" dirty="0" err="1"/>
              <a:t>оригінальної</a:t>
            </a:r>
            <a:r>
              <a:rPr lang="ru-RU" sz="1600" dirty="0"/>
              <a:t> </a:t>
            </a:r>
            <a:r>
              <a:rPr lang="ru-RU" sz="1600" dirty="0" err="1"/>
              <a:t>писемності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дійшли</a:t>
            </a:r>
            <a:r>
              <a:rPr lang="ru-RU" sz="1600" dirty="0" smtClean="0"/>
              <a:t> </a:t>
            </a:r>
            <a:r>
              <a:rPr lang="ru-RU" sz="1600" dirty="0"/>
              <a:t>до нас, </a:t>
            </a:r>
            <a:r>
              <a:rPr lang="ru-RU" sz="1600" dirty="0" err="1"/>
              <a:t>з'явилися</a:t>
            </a:r>
            <a:r>
              <a:rPr lang="ru-RU" sz="1600" dirty="0"/>
              <a:t> 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князя </a:t>
            </a:r>
            <a:r>
              <a:rPr lang="ru-RU" sz="1600" dirty="0"/>
              <a:t>Ярослава Мудрого та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синів</a:t>
            </a:r>
            <a:r>
              <a:rPr lang="ru-RU" sz="1600" dirty="0"/>
              <a:t> </a:t>
            </a:r>
            <a:r>
              <a:rPr lang="ru-RU" sz="1600" dirty="0" err="1" smtClean="0"/>
              <a:t>Ізяслава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і Святослава</a:t>
            </a:r>
            <a:r>
              <a:rPr lang="ru-RU" sz="1600" dirty="0" smtClean="0"/>
              <a:t>.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</a:t>
            </a:r>
            <a:r>
              <a:rPr lang="ru-RU" sz="1600" dirty="0" err="1"/>
              <a:t>найвизначніших</a:t>
            </a:r>
            <a:r>
              <a:rPr lang="ru-RU" sz="1600" dirty="0"/>
              <a:t> </a:t>
            </a:r>
            <a:r>
              <a:rPr lang="ru-RU" sz="1600" dirty="0" err="1" smtClean="0"/>
              <a:t>пам'яток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давньоруської</a:t>
            </a:r>
            <a:r>
              <a:rPr lang="ru-RU" sz="1600" dirty="0"/>
              <a:t> </a:t>
            </a:r>
            <a:r>
              <a:rPr lang="ru-RU" sz="1600" dirty="0" err="1" smtClean="0"/>
              <a:t>літератури</a:t>
            </a:r>
            <a:r>
              <a:rPr lang="ru-RU" sz="1600" dirty="0" smtClean="0"/>
              <a:t> </a:t>
            </a:r>
            <a:r>
              <a:rPr lang="ru-RU" sz="1600" dirty="0"/>
              <a:t>— Остромирове </a:t>
            </a:r>
            <a:r>
              <a:rPr lang="ru-RU" sz="1600" dirty="0" err="1"/>
              <a:t>Євангеліє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«</a:t>
            </a:r>
            <a:r>
              <a:rPr lang="ru-RU" sz="1600" dirty="0" err="1"/>
              <a:t>Ізборник</a:t>
            </a:r>
            <a:r>
              <a:rPr lang="ru-RU" sz="1600" dirty="0"/>
              <a:t>** Святослава», «Слово про </a:t>
            </a:r>
            <a:r>
              <a:rPr lang="ru-RU" sz="1600" dirty="0" smtClean="0"/>
              <a:t>закон </a:t>
            </a:r>
            <a:r>
              <a:rPr lang="ru-RU" sz="1600" dirty="0"/>
              <a:t>і благодать</a:t>
            </a:r>
            <a:r>
              <a:rPr lang="ru-RU" sz="1600" dirty="0" smtClean="0"/>
              <a:t>»,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«</a:t>
            </a:r>
            <a:r>
              <a:rPr lang="ru-RU" sz="1600" dirty="0" err="1"/>
              <a:t>Руська</a:t>
            </a:r>
            <a:r>
              <a:rPr lang="ru-RU" sz="1600" dirty="0"/>
              <a:t> Правда» і, </a:t>
            </a:r>
            <a:r>
              <a:rPr lang="ru-RU" sz="1600" dirty="0" err="1"/>
              <a:t>звичайно</a:t>
            </a:r>
            <a:r>
              <a:rPr lang="ru-RU" sz="1600" dirty="0"/>
              <a:t>, «</a:t>
            </a:r>
            <a:r>
              <a:rPr lang="ru-RU" sz="1600" dirty="0" err="1"/>
              <a:t>Повість</a:t>
            </a:r>
            <a:r>
              <a:rPr lang="ru-RU" sz="1600" dirty="0"/>
              <a:t> </a:t>
            </a:r>
            <a:r>
              <a:rPr lang="ru-RU" sz="1600" dirty="0" err="1"/>
              <a:t>минулих</a:t>
            </a:r>
            <a:r>
              <a:rPr lang="ru-RU" sz="1600" dirty="0"/>
              <a:t> </a:t>
            </a:r>
            <a:r>
              <a:rPr lang="ru-RU" sz="1600" dirty="0" err="1"/>
              <a:t>літ</a:t>
            </a:r>
            <a:r>
              <a:rPr lang="ru-RU" sz="1600" dirty="0"/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r>
              <a:rPr lang="uk-UA" dirty="0" smtClean="0">
                <a:latin typeface="Arial Black" pitchFamily="34" charset="0"/>
              </a:rPr>
              <a:t>Книжкова мініатюра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1801445" cy="122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07" y="3284984"/>
            <a:ext cx="2739816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8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Невід'ємними</a:t>
            </a:r>
            <a:r>
              <a:rPr lang="ru-RU" sz="1600" dirty="0"/>
              <a:t> </a:t>
            </a:r>
            <a:r>
              <a:rPr lang="ru-RU" sz="1600" dirty="0" err="1"/>
              <a:t>елементами</a:t>
            </a:r>
            <a:r>
              <a:rPr lang="ru-RU" sz="1600" dirty="0"/>
              <a:t> </a:t>
            </a:r>
            <a:r>
              <a:rPr lang="ru-RU" sz="1600" dirty="0" err="1"/>
              <a:t>художнього</a:t>
            </a:r>
            <a:r>
              <a:rPr lang="ru-RU" sz="1600" dirty="0"/>
              <a:t> </a:t>
            </a:r>
            <a:r>
              <a:rPr lang="ru-RU" sz="1600" dirty="0" smtClean="0"/>
              <a:t>оформления </a:t>
            </a:r>
            <a:r>
              <a:rPr lang="ru-RU" sz="1600" dirty="0" err="1"/>
              <a:t>майже</a:t>
            </a:r>
            <a:r>
              <a:rPr lang="ru-RU" sz="1600" dirty="0"/>
              <a:t> кожного </a:t>
            </a:r>
            <a:r>
              <a:rPr lang="ru-RU" sz="1600" dirty="0" err="1"/>
              <a:t>літературного</a:t>
            </a:r>
            <a:r>
              <a:rPr lang="ru-RU" sz="1600" dirty="0"/>
              <a:t> </a:t>
            </a:r>
            <a:r>
              <a:rPr lang="ru-RU" sz="1600" dirty="0" err="1"/>
              <a:t>твору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заставки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мініатюри</a:t>
            </a:r>
            <a:r>
              <a:rPr lang="ru-RU" sz="1600" dirty="0"/>
              <a:t> (</a:t>
            </a:r>
            <a:r>
              <a:rPr lang="ru-RU" sz="1600" dirty="0" err="1"/>
              <a:t>сюжетні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, </a:t>
            </a:r>
            <a:r>
              <a:rPr lang="ru-RU" sz="1600" dirty="0" err="1" smtClean="0"/>
              <a:t>розміщені</a:t>
            </a:r>
            <a:r>
              <a:rPr lang="ru-RU" sz="1600" dirty="0" smtClean="0"/>
              <a:t> </a:t>
            </a:r>
            <a:r>
              <a:rPr lang="ru-RU" sz="1600" dirty="0"/>
              <a:t>на початку книги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розділу</a:t>
            </a:r>
            <a:r>
              <a:rPr lang="ru-RU" sz="1600" dirty="0"/>
              <a:t>), </a:t>
            </a:r>
            <a:r>
              <a:rPr lang="ru-RU" sz="1600" dirty="0" err="1"/>
              <a:t>буквиці</a:t>
            </a:r>
            <a:r>
              <a:rPr lang="ru-RU" sz="1600" dirty="0"/>
              <a:t> (</a:t>
            </a:r>
            <a:r>
              <a:rPr lang="ru-RU" sz="1600" dirty="0" err="1"/>
              <a:t>великі</a:t>
            </a:r>
            <a:r>
              <a:rPr lang="ru-RU" sz="1600" dirty="0"/>
              <a:t> </a:t>
            </a:r>
            <a:r>
              <a:rPr lang="ru-RU" sz="1600" dirty="0" err="1"/>
              <a:t>орнаментовані</a:t>
            </a:r>
            <a:r>
              <a:rPr lang="ru-RU" sz="1600" dirty="0"/>
              <a:t> </a:t>
            </a:r>
            <a:r>
              <a:rPr lang="ru-RU" sz="1600" dirty="0" err="1"/>
              <a:t>кольорові</a:t>
            </a:r>
            <a:r>
              <a:rPr lang="ru-RU" sz="1600" dirty="0"/>
              <a:t> </a:t>
            </a:r>
            <a:r>
              <a:rPr lang="ru-RU" sz="1600" dirty="0" err="1"/>
              <a:t>літери</a:t>
            </a:r>
            <a:r>
              <a:rPr lang="ru-RU" sz="1600" dirty="0"/>
              <a:t> на </a:t>
            </a:r>
            <a:r>
              <a:rPr lang="ru-RU" sz="1600" dirty="0" smtClean="0"/>
              <a:t>початку </a:t>
            </a:r>
            <a:r>
              <a:rPr lang="ru-RU" sz="1600" dirty="0"/>
              <a:t>тексту),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smtClean="0"/>
              <a:t>рукописи </a:t>
            </a:r>
            <a:r>
              <a:rPr lang="ru-RU" sz="1600" dirty="0"/>
              <a:t>часто </a:t>
            </a:r>
            <a:r>
              <a:rPr lang="ru-RU" sz="1600" dirty="0" err="1"/>
              <a:t>прикрашалися</a:t>
            </a:r>
            <a:r>
              <a:rPr lang="ru-RU" sz="1600" dirty="0"/>
              <a:t> </a:t>
            </a:r>
            <a:r>
              <a:rPr lang="ru-RU" sz="1600" dirty="0" err="1"/>
              <a:t>кінцівками</a:t>
            </a:r>
            <a:r>
              <a:rPr lang="ru-RU" sz="1600" dirty="0"/>
              <a:t> й </a:t>
            </a:r>
            <a:r>
              <a:rPr lang="ru-RU" sz="1600" dirty="0" err="1"/>
              <a:t>візерунками</a:t>
            </a:r>
            <a:r>
              <a:rPr lang="ru-RU" sz="1600" dirty="0"/>
              <a:t> на </a:t>
            </a:r>
            <a:r>
              <a:rPr lang="ru-RU" sz="1600" dirty="0" smtClean="0"/>
              <a:t>полях.</a:t>
            </a:r>
          </a:p>
          <a:p>
            <a:pPr marL="0" indent="0">
              <a:buNone/>
            </a:pPr>
            <a:r>
              <a:rPr lang="ru-RU" sz="1600" dirty="0"/>
              <a:t>На початку XI ст. в </a:t>
            </a:r>
            <a:r>
              <a:rPr lang="ru-RU" sz="1600" dirty="0" smtClean="0"/>
              <a:t>декоративному </a:t>
            </a:r>
            <a:r>
              <a:rPr lang="ru-RU" sz="1600" dirty="0" err="1"/>
              <a:t>оформленні</a:t>
            </a:r>
            <a:r>
              <a:rPr lang="ru-RU" sz="1600" dirty="0"/>
              <a:t> </a:t>
            </a:r>
            <a:r>
              <a:rPr lang="ru-RU" sz="1600" dirty="0" err="1"/>
              <a:t>книжок</a:t>
            </a:r>
            <a:r>
              <a:rPr lang="ru-RU" sz="1600" dirty="0"/>
              <a:t> </a:t>
            </a:r>
            <a:r>
              <a:rPr lang="ru-RU" sz="1600" dirty="0" err="1"/>
              <a:t>панував</a:t>
            </a:r>
            <a:r>
              <a:rPr lang="ru-RU" sz="1600" dirty="0"/>
              <a:t> </a:t>
            </a:r>
            <a:r>
              <a:rPr lang="ru-RU" sz="1600" dirty="0" err="1" smtClean="0"/>
              <a:t>візантійський</a:t>
            </a:r>
            <a:r>
              <a:rPr lang="ru-RU" sz="1600" dirty="0" smtClean="0"/>
              <a:t> </a:t>
            </a:r>
            <a:r>
              <a:rPr lang="ru-RU" sz="1600" dirty="0"/>
              <a:t>орнамент. </a:t>
            </a:r>
            <a:r>
              <a:rPr lang="ru-RU" sz="1600" dirty="0" err="1"/>
              <a:t>Його</a:t>
            </a:r>
            <a:r>
              <a:rPr lang="ru-RU" sz="1600" dirty="0"/>
              <a:t> характерною </a:t>
            </a:r>
            <a:r>
              <a:rPr lang="ru-RU" sz="1600" dirty="0" err="1"/>
              <a:t>особливістю</a:t>
            </a:r>
            <a:r>
              <a:rPr lang="ru-RU" sz="1600" dirty="0"/>
              <a:t> є рамка,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простих</a:t>
            </a:r>
            <a:r>
              <a:rPr lang="ru-RU" sz="1600" dirty="0"/>
              <a:t> </a:t>
            </a:r>
            <a:r>
              <a:rPr lang="ru-RU" sz="1600" dirty="0" err="1" smtClean="0"/>
              <a:t>геометричних</a:t>
            </a:r>
            <a:r>
              <a:rPr lang="ru-RU" sz="1600" dirty="0" smtClean="0"/>
              <a:t> </a:t>
            </a:r>
            <a:r>
              <a:rPr lang="ru-RU" sz="1600" dirty="0"/>
              <a:t>форм — </a:t>
            </a:r>
            <a:r>
              <a:rPr lang="ru-RU" sz="1600" dirty="0" err="1"/>
              <a:t>прямокутників</a:t>
            </a:r>
            <a:r>
              <a:rPr lang="ru-RU" sz="1600" dirty="0"/>
              <a:t>, </a:t>
            </a:r>
            <a:r>
              <a:rPr lang="ru-RU" sz="1600" dirty="0" err="1"/>
              <a:t>кругів</a:t>
            </a:r>
            <a:r>
              <a:rPr lang="ru-RU" sz="1600" dirty="0"/>
              <a:t>, </a:t>
            </a:r>
            <a:r>
              <a:rPr lang="ru-RU" sz="1600" dirty="0" err="1"/>
              <a:t>квадратів</a:t>
            </a:r>
            <a:r>
              <a:rPr lang="ru-RU" sz="1600" dirty="0"/>
              <a:t>, </a:t>
            </a:r>
            <a:r>
              <a:rPr lang="ru-RU" sz="1600" dirty="0" err="1"/>
              <a:t>трикутників</a:t>
            </a:r>
            <a:r>
              <a:rPr lang="ru-RU" sz="1600" dirty="0"/>
              <a:t>, арок </a:t>
            </a:r>
            <a:r>
              <a:rPr lang="ru-RU" sz="1600" dirty="0" err="1"/>
              <a:t>тощо</a:t>
            </a:r>
            <a:r>
              <a:rPr lang="ru-RU" sz="1600" dirty="0"/>
              <a:t>. Фон заставок </a:t>
            </a:r>
            <a:r>
              <a:rPr lang="ru-RU" sz="1600" dirty="0" err="1"/>
              <a:t>зазвичай</a:t>
            </a:r>
            <a:r>
              <a:rPr lang="ru-RU" sz="1600" dirty="0"/>
              <a:t> золотили, у </a:t>
            </a:r>
            <a:r>
              <a:rPr lang="ru-RU" sz="1600" dirty="0" err="1"/>
              <a:t>кольоровому</a:t>
            </a:r>
            <a:r>
              <a:rPr lang="ru-RU" sz="1600" dirty="0"/>
              <a:t> </a:t>
            </a:r>
            <a:r>
              <a:rPr lang="ru-RU" sz="1600" dirty="0" err="1"/>
              <a:t>рішенні</a:t>
            </a:r>
            <a:r>
              <a:rPr lang="ru-RU" sz="1600" dirty="0"/>
              <a:t> </a:t>
            </a:r>
            <a:r>
              <a:rPr lang="ru-RU" sz="1600" dirty="0" err="1"/>
              <a:t>перевагу</a:t>
            </a:r>
            <a:r>
              <a:rPr lang="ru-RU" sz="1600" dirty="0"/>
              <a:t> </a:t>
            </a:r>
            <a:r>
              <a:rPr lang="ru-RU" sz="1600" dirty="0" smtClean="0"/>
              <a:t>выдавали </a:t>
            </a:r>
            <a:r>
              <a:rPr lang="ru-RU" sz="1600" dirty="0" err="1"/>
              <a:t>червоному</a:t>
            </a:r>
            <a:r>
              <a:rPr lang="ru-RU" sz="1600" dirty="0"/>
              <a:t>, </a:t>
            </a:r>
            <a:r>
              <a:rPr lang="ru-RU" sz="1600" dirty="0" err="1"/>
              <a:t>синьому</a:t>
            </a:r>
            <a:r>
              <a:rPr lang="ru-RU" sz="1600" dirty="0"/>
              <a:t> та зеленому.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Буквиці</a:t>
            </a:r>
            <a:r>
              <a:rPr lang="ru-RU" sz="1600" dirty="0"/>
              <a:t> </a:t>
            </a:r>
            <a:r>
              <a:rPr lang="ru-RU" sz="1600" dirty="0" smtClean="0"/>
              <a:t>часто </a:t>
            </a:r>
            <a:r>
              <a:rPr lang="ru-RU" sz="1600" dirty="0" err="1" smtClean="0"/>
              <a:t>зображували</a:t>
            </a:r>
            <a:r>
              <a:rPr lang="ru-RU" sz="1600" dirty="0" smtClean="0"/>
              <a:t> </a:t>
            </a:r>
            <a:r>
              <a:rPr lang="ru-RU" sz="1600" dirty="0"/>
              <a:t>у </a:t>
            </a:r>
            <a:r>
              <a:rPr lang="ru-RU" sz="1600" dirty="0" err="1"/>
              <a:t>формі</a:t>
            </a:r>
            <a:r>
              <a:rPr lang="ru-RU" sz="1600" dirty="0"/>
              <a:t> </a:t>
            </a:r>
            <a:r>
              <a:rPr lang="ru-RU" sz="1600" dirty="0" err="1"/>
              <a:t>птахів</a:t>
            </a:r>
            <a:r>
              <a:rPr lang="ru-RU" sz="1600" dirty="0"/>
              <a:t>, </a:t>
            </a:r>
            <a:r>
              <a:rPr lang="ru-RU" sz="1600" dirty="0" err="1" smtClean="0"/>
              <a:t>фантастичних</a:t>
            </a:r>
            <a:r>
              <a:rPr lang="ru-RU" sz="1600" dirty="0" smtClean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Прикладом </a:t>
            </a:r>
            <a:r>
              <a:rPr lang="ru-RU" sz="1600" dirty="0" err="1"/>
              <a:t>середньовічного</a:t>
            </a:r>
            <a:r>
              <a:rPr lang="ru-RU" sz="1600" dirty="0"/>
              <a:t> </a:t>
            </a:r>
            <a:r>
              <a:rPr lang="ru-RU" sz="1600" dirty="0" err="1"/>
              <a:t>книжкового</a:t>
            </a:r>
            <a:r>
              <a:rPr lang="ru-RU" sz="1600" dirty="0"/>
              <a:t> </a:t>
            </a:r>
            <a:r>
              <a:rPr lang="ru-RU" sz="1600" dirty="0" err="1" smtClean="0"/>
              <a:t>живопису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служити</a:t>
            </a:r>
            <a:r>
              <a:rPr lang="ru-RU" sz="1600" dirty="0"/>
              <a:t> </a:t>
            </a:r>
            <a:r>
              <a:rPr lang="ru-RU" sz="1600" dirty="0" err="1"/>
              <a:t>прекраскі</a:t>
            </a:r>
            <a:r>
              <a:rPr lang="ru-RU" sz="1600" dirty="0"/>
              <a:t> </a:t>
            </a:r>
            <a:r>
              <a:rPr lang="ru-RU" sz="1600" dirty="0" smtClean="0"/>
              <a:t>заставки </a:t>
            </a:r>
            <a:r>
              <a:rPr lang="ru-RU" sz="1600" dirty="0"/>
              <a:t>й </a:t>
            </a:r>
            <a:r>
              <a:rPr lang="ru-RU" sz="1600" dirty="0" err="1"/>
              <a:t>буквиці</a:t>
            </a:r>
            <a:r>
              <a:rPr lang="ru-RU" sz="1600" dirty="0"/>
              <a:t> </a:t>
            </a:r>
            <a:r>
              <a:rPr lang="ru-RU" sz="1600" dirty="0" err="1"/>
              <a:t>Остромирового</a:t>
            </a:r>
            <a:r>
              <a:rPr lang="ru-RU" sz="1600" dirty="0"/>
              <a:t> </a:t>
            </a:r>
            <a:r>
              <a:rPr lang="ru-RU" sz="1600" dirty="0" err="1"/>
              <a:t>Євангелія</a:t>
            </a:r>
            <a:r>
              <a:rPr lang="ru-RU" sz="1600" dirty="0"/>
              <a:t> та «</a:t>
            </a:r>
            <a:r>
              <a:rPr lang="ru-RU" sz="1600" dirty="0" smtClean="0"/>
              <a:t>1зборника </a:t>
            </a:r>
            <a:r>
              <a:rPr lang="ru-RU" sz="1600" dirty="0"/>
              <a:t>Святослава» — </a:t>
            </a:r>
            <a:r>
              <a:rPr lang="ru-RU" sz="1600" dirty="0" err="1"/>
              <a:t>найдавніших</a:t>
            </a:r>
            <a:r>
              <a:rPr lang="ru-RU" sz="1600" dirty="0"/>
              <a:t> </a:t>
            </a:r>
            <a:r>
              <a:rPr lang="ru-RU" sz="1600" dirty="0" err="1"/>
              <a:t>рукописних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збереглися</a:t>
            </a:r>
            <a:r>
              <a:rPr lang="ru-RU" sz="1600" dirty="0"/>
              <a:t> до </a:t>
            </a:r>
            <a:r>
              <a:rPr lang="ru-RU" sz="1600" dirty="0" err="1"/>
              <a:t>нашого</a:t>
            </a:r>
            <a:r>
              <a:rPr lang="ru-RU" sz="1600" dirty="0"/>
              <a:t> часу.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Оформлення книжок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990542" cy="1678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39" y="924643"/>
            <a:ext cx="901824" cy="1685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11" y="964723"/>
            <a:ext cx="883587" cy="1829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78" y="3879051"/>
            <a:ext cx="1279773" cy="1437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2047"/>
            <a:ext cx="893440" cy="1882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50" y="3879051"/>
            <a:ext cx="1242502" cy="1494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6" y="2276872"/>
            <a:ext cx="1728192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давньоруського</a:t>
            </a:r>
            <a:r>
              <a:rPr lang="ru-RU" sz="1600" dirty="0"/>
              <a:t> </a:t>
            </a:r>
            <a:r>
              <a:rPr lang="ru-RU" sz="1600" dirty="0" err="1"/>
              <a:t>архітектурного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</a:t>
            </a:r>
            <a:r>
              <a:rPr lang="ru-RU" sz="1600" dirty="0" err="1"/>
              <a:t>бере</a:t>
            </a:r>
            <a:r>
              <a:rPr lang="ru-RU" sz="1600" dirty="0"/>
              <a:t> початок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дерев'яного</a:t>
            </a:r>
            <a:r>
              <a:rPr lang="ru-RU" sz="1600" dirty="0"/>
              <a:t> </a:t>
            </a:r>
            <a:r>
              <a:rPr lang="ru-RU" sz="1600" dirty="0" err="1"/>
              <a:t>будівництва</a:t>
            </a:r>
            <a:r>
              <a:rPr lang="ru-RU" sz="1600" dirty="0"/>
              <a:t> </a:t>
            </a:r>
            <a:r>
              <a:rPr lang="ru-RU" sz="1600" dirty="0" err="1"/>
              <a:t>давніх</a:t>
            </a:r>
            <a:r>
              <a:rPr lang="ru-RU" sz="1600" dirty="0"/>
              <a:t> </a:t>
            </a:r>
            <a:r>
              <a:rPr lang="ru-RU" sz="1600" dirty="0" err="1"/>
              <a:t>слов'ян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Містобудування</a:t>
            </a:r>
            <a:r>
              <a:rPr lang="ru-RU" sz="1600" dirty="0"/>
              <a:t>. </a:t>
            </a:r>
            <a:r>
              <a:rPr lang="ru-RU" sz="1600" dirty="0" err="1"/>
              <a:t>Серцем</a:t>
            </a:r>
            <a:r>
              <a:rPr lang="ru-RU" sz="1600" dirty="0"/>
              <a:t> </a:t>
            </a:r>
            <a:r>
              <a:rPr lang="ru-RU" sz="1600" dirty="0" err="1"/>
              <a:t>давньоруського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часів</a:t>
            </a:r>
            <a:r>
              <a:rPr lang="ru-RU" sz="1600" dirty="0"/>
              <a:t> </a:t>
            </a:r>
            <a:r>
              <a:rPr lang="ru-RU" sz="1600" dirty="0" err="1"/>
              <a:t>Київської</a:t>
            </a:r>
            <a:r>
              <a:rPr lang="ru-RU" sz="1600" dirty="0"/>
              <a:t> </a:t>
            </a:r>
            <a:r>
              <a:rPr lang="ru-RU" sz="1600" dirty="0" err="1"/>
              <a:t>Русі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дитинець</a:t>
            </a:r>
            <a:r>
              <a:rPr lang="ru-RU" sz="1600" dirty="0"/>
              <a:t> — </a:t>
            </a:r>
            <a:r>
              <a:rPr lang="ru-RU" sz="1600" dirty="0" err="1"/>
              <a:t>огороджена</a:t>
            </a:r>
            <a:r>
              <a:rPr lang="ru-RU" sz="1600" dirty="0"/>
              <a:t> </a:t>
            </a:r>
            <a:r>
              <a:rPr lang="ru-RU" sz="1600" dirty="0" err="1"/>
              <a:t>ровом</a:t>
            </a:r>
            <a:r>
              <a:rPr lang="ru-RU" sz="1600" dirty="0"/>
              <a:t> і </a:t>
            </a:r>
            <a:r>
              <a:rPr lang="ru-RU" sz="1600" dirty="0" err="1"/>
              <a:t>захищена</a:t>
            </a:r>
            <a:r>
              <a:rPr lang="ru-RU" sz="1600" dirty="0"/>
              <a:t> </a:t>
            </a:r>
            <a:r>
              <a:rPr lang="ru-RU" sz="1600" dirty="0" err="1"/>
              <a:t>фортифікаційною</a:t>
            </a:r>
            <a:r>
              <a:rPr lang="ru-RU" sz="1600" dirty="0"/>
              <a:t> </a:t>
            </a:r>
            <a:r>
              <a:rPr lang="ru-RU" sz="1600" dirty="0" err="1"/>
              <a:t>стіною</a:t>
            </a:r>
            <a:r>
              <a:rPr lang="ru-RU" sz="1600" dirty="0"/>
              <a:t> </a:t>
            </a:r>
            <a:r>
              <a:rPr lang="ru-RU" sz="1600" dirty="0" err="1"/>
              <a:t>територія</a:t>
            </a:r>
            <a:r>
              <a:rPr lang="ru-RU" sz="1600" dirty="0"/>
              <a:t>, на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розташовувались</a:t>
            </a:r>
            <a:r>
              <a:rPr lang="ru-RU" sz="1600" dirty="0"/>
              <a:t> княжа </a:t>
            </a:r>
            <a:r>
              <a:rPr lang="ru-RU" sz="1600" dirty="0" err="1"/>
              <a:t>резиденція</a:t>
            </a:r>
            <a:r>
              <a:rPr lang="ru-RU" sz="1600" dirty="0"/>
              <a:t>, </a:t>
            </a:r>
            <a:r>
              <a:rPr lang="ru-RU" sz="1600" dirty="0" err="1"/>
              <a:t>двори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err="1" smtClean="0"/>
              <a:t>знаті</a:t>
            </a:r>
            <a:r>
              <a:rPr lang="ru-RU" sz="1600" dirty="0"/>
              <a:t>, церковного </a:t>
            </a:r>
            <a:r>
              <a:rPr lang="ru-RU" sz="1600" dirty="0" err="1"/>
              <a:t>владики</a:t>
            </a:r>
            <a:r>
              <a:rPr lang="ru-RU" sz="1600" dirty="0"/>
              <a:t>, </a:t>
            </a:r>
            <a:r>
              <a:rPr lang="ru-RU" sz="1600" dirty="0" err="1"/>
              <a:t>монастирі</a:t>
            </a:r>
            <a:r>
              <a:rPr lang="ru-RU" sz="1600" dirty="0"/>
              <a:t>, </a:t>
            </a:r>
            <a:r>
              <a:rPr lang="ru-RU" sz="1600" dirty="0" err="1"/>
              <a:t>храми</a:t>
            </a:r>
            <a:r>
              <a:rPr lang="ru-RU" sz="1600" dirty="0"/>
              <a:t>. </a:t>
            </a:r>
            <a:r>
              <a:rPr lang="ru-RU" sz="1600" dirty="0" err="1"/>
              <a:t>Вхід</a:t>
            </a:r>
            <a:r>
              <a:rPr lang="ru-RU" sz="1600" dirty="0"/>
              <a:t> у </a:t>
            </a:r>
            <a:r>
              <a:rPr lang="ru-RU" sz="1600" dirty="0" err="1"/>
              <a:t>дитинець</a:t>
            </a:r>
            <a:r>
              <a:rPr lang="ru-RU" sz="1600" dirty="0"/>
              <a:t> </a:t>
            </a:r>
            <a:r>
              <a:rPr lang="ru-RU" sz="1600" dirty="0" err="1" smtClean="0"/>
              <a:t>здійснювався</a:t>
            </a:r>
            <a:r>
              <a:rPr lang="ru-RU" sz="1600" dirty="0" smtClean="0"/>
              <a:t> </a:t>
            </a:r>
            <a:r>
              <a:rPr lang="ru-RU" sz="1600" dirty="0" err="1"/>
              <a:t>крізь</a:t>
            </a:r>
            <a:r>
              <a:rPr lang="ru-RU" sz="1600" dirty="0"/>
              <a:t> </a:t>
            </a:r>
            <a:r>
              <a:rPr lang="ru-RU" sz="1600" dirty="0" err="1"/>
              <a:t>брами</a:t>
            </a:r>
            <a:r>
              <a:rPr lang="ru-RU" sz="1600" dirty="0"/>
              <a:t> </a:t>
            </a:r>
            <a:r>
              <a:rPr lang="ru-RU" sz="1600" dirty="0" err="1"/>
              <a:t>сторожових</a:t>
            </a:r>
            <a:r>
              <a:rPr lang="ru-RU" sz="1600" dirty="0"/>
              <a:t> </a:t>
            </a:r>
            <a:r>
              <a:rPr lang="ru-RU" sz="1600" dirty="0" err="1"/>
              <a:t>башт</a:t>
            </a:r>
            <a:r>
              <a:rPr lang="ru-RU" sz="1600" dirty="0"/>
              <a:t>. Дороги, </a:t>
            </a:r>
            <a:r>
              <a:rPr lang="ru-RU" sz="1600" dirty="0" err="1"/>
              <a:t>що</a:t>
            </a:r>
            <a:r>
              <a:rPr lang="ru-RU" sz="1600" dirty="0"/>
              <a:t> вели до </a:t>
            </a:r>
            <a:r>
              <a:rPr lang="ru-RU" sz="1600" dirty="0" err="1"/>
              <a:t>брам</a:t>
            </a:r>
            <a:r>
              <a:rPr lang="ru-RU" sz="1600" dirty="0"/>
              <a:t> </a:t>
            </a:r>
            <a:r>
              <a:rPr lang="ru-RU" sz="1600" dirty="0" err="1"/>
              <a:t>дитинця</a:t>
            </a:r>
            <a:r>
              <a:rPr lang="ru-RU" sz="1600" dirty="0"/>
              <a:t>, часто ставали основою </a:t>
            </a:r>
            <a:r>
              <a:rPr lang="ru-RU" sz="1600" dirty="0" err="1"/>
              <a:t>торговельно-ремісницьких</a:t>
            </a:r>
            <a:r>
              <a:rPr lang="ru-RU" sz="1600" dirty="0"/>
              <a:t> </a:t>
            </a:r>
            <a:r>
              <a:rPr lang="ru-RU" sz="1600" dirty="0" err="1"/>
              <a:t>районів</a:t>
            </a:r>
            <a:r>
              <a:rPr lang="ru-RU" sz="1600" dirty="0"/>
              <a:t>, де мешкали </a:t>
            </a:r>
            <a:r>
              <a:rPr lang="ru-RU" sz="1600" dirty="0" err="1"/>
              <a:t>прості</a:t>
            </a:r>
            <a:r>
              <a:rPr lang="ru-RU" sz="1600" dirty="0"/>
              <a:t> </a:t>
            </a:r>
            <a:r>
              <a:rPr lang="ru-RU" sz="1600" dirty="0" err="1"/>
              <a:t>городяни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Прикладом </a:t>
            </a:r>
            <a:r>
              <a:rPr lang="ru-RU" sz="1600" dirty="0" err="1"/>
              <a:t>давньоруської</a:t>
            </a:r>
            <a:r>
              <a:rPr lang="ru-RU" sz="1600" dirty="0"/>
              <a:t> </a:t>
            </a:r>
            <a:r>
              <a:rPr lang="ru-RU" sz="1600" dirty="0" err="1"/>
              <a:t>фортифікаційної</a:t>
            </a:r>
            <a:r>
              <a:rPr lang="ru-RU" sz="1600" dirty="0"/>
              <a:t> </a:t>
            </a:r>
            <a:r>
              <a:rPr lang="ru-RU" sz="1600" dirty="0" err="1"/>
              <a:t>архітектури</a:t>
            </a:r>
            <a:r>
              <a:rPr lang="ru-RU" sz="1600" dirty="0"/>
              <a:t> є </a:t>
            </a:r>
            <a:r>
              <a:rPr lang="ru-RU" sz="1600" dirty="0" err="1" smtClean="0"/>
              <a:t>славнозвісні</a:t>
            </a:r>
            <a:r>
              <a:rPr lang="ru-RU" sz="1600" dirty="0" smtClean="0"/>
              <a:t> </a:t>
            </a:r>
            <a:r>
              <a:rPr lang="ru-RU" sz="1600" dirty="0" err="1"/>
              <a:t>Золоті</a:t>
            </a:r>
            <a:r>
              <a:rPr lang="ru-RU" sz="1600" dirty="0"/>
              <a:t> ворота в </a:t>
            </a:r>
            <a:r>
              <a:rPr lang="ru-RU" sz="1600" dirty="0" err="1"/>
              <a:t>Києві</a:t>
            </a:r>
            <a:r>
              <a:rPr lang="ru-RU" sz="1600" dirty="0"/>
              <a:t>, </a:t>
            </a:r>
            <a:r>
              <a:rPr lang="ru-RU" sz="1600" dirty="0" err="1"/>
              <a:t>зведені</a:t>
            </a:r>
            <a:r>
              <a:rPr lang="ru-RU" sz="1600" dirty="0"/>
              <a:t> за </a:t>
            </a:r>
            <a:r>
              <a:rPr lang="ru-RU" sz="1600" dirty="0" err="1"/>
              <a:t>часів</a:t>
            </a:r>
            <a:r>
              <a:rPr lang="ru-RU" sz="1600" dirty="0"/>
              <a:t> </a:t>
            </a:r>
            <a:r>
              <a:rPr lang="ru-RU" sz="1600" dirty="0" err="1" smtClean="0"/>
              <a:t>князювання</a:t>
            </a:r>
            <a:r>
              <a:rPr lang="ru-RU" sz="1600" dirty="0" smtClean="0"/>
              <a:t> </a:t>
            </a:r>
            <a:r>
              <a:rPr lang="ru-RU" sz="1600" dirty="0"/>
              <a:t>Ярослава </a:t>
            </a:r>
            <a:r>
              <a:rPr lang="ru-RU" sz="1600" dirty="0" smtClean="0"/>
              <a:t>Мудрого.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</a:t>
            </a:r>
            <a:r>
              <a:rPr lang="uk-UA" sz="8800" b="1" dirty="0" smtClean="0">
                <a:latin typeface="AnastasiaScript" pitchFamily="2" charset="0"/>
              </a:rPr>
              <a:t>Архітектура</a:t>
            </a:r>
            <a:endParaRPr lang="ru-RU" sz="8800" b="1" dirty="0">
              <a:latin typeface="AnastasiaScrip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2844661" cy="2133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93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1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Прийняття</a:t>
            </a:r>
            <a:r>
              <a:rPr lang="ru-RU" sz="1800" dirty="0"/>
              <a:t> </a:t>
            </a:r>
            <a:r>
              <a:rPr lang="ru-RU" sz="1800" dirty="0" err="1"/>
              <a:t>Київською</a:t>
            </a:r>
            <a:r>
              <a:rPr lang="ru-RU" sz="1800" dirty="0"/>
              <a:t> Русею </a:t>
            </a:r>
            <a:r>
              <a:rPr lang="ru-RU" sz="1800" dirty="0" err="1"/>
              <a:t>християнства</a:t>
            </a:r>
            <a:r>
              <a:rPr lang="ru-RU" sz="1800" dirty="0"/>
              <a:t> </a:t>
            </a:r>
            <a:r>
              <a:rPr lang="ru-RU" sz="1800" dirty="0" err="1"/>
              <a:t>зумовило</a:t>
            </a:r>
            <a:r>
              <a:rPr lang="ru-RU" sz="1800" dirty="0"/>
              <a:t> </a:t>
            </a:r>
            <a:r>
              <a:rPr lang="ru-RU" sz="1800" dirty="0" err="1"/>
              <a:t>перехід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дерев'яного</a:t>
            </a:r>
            <a:r>
              <a:rPr lang="ru-RU" sz="1800" dirty="0"/>
              <a:t> до </a:t>
            </a:r>
            <a:r>
              <a:rPr lang="ru-RU" sz="1800" dirty="0" err="1"/>
              <a:t>кам'яного</a:t>
            </a:r>
            <a:r>
              <a:rPr lang="ru-RU" sz="1800" dirty="0"/>
              <a:t> й </a:t>
            </a:r>
            <a:r>
              <a:rPr lang="ru-RU" sz="1800" dirty="0" err="1"/>
              <a:t>цегельного</a:t>
            </a:r>
            <a:r>
              <a:rPr lang="ru-RU" sz="1800" dirty="0"/>
              <a:t> </a:t>
            </a:r>
            <a:r>
              <a:rPr lang="ru-RU" sz="1800" dirty="0" err="1"/>
              <a:t>будівництва</a:t>
            </a:r>
            <a:r>
              <a:rPr lang="ru-RU" sz="1800" dirty="0"/>
              <a:t>, </a:t>
            </a:r>
            <a:r>
              <a:rPr lang="ru-RU" sz="1800" dirty="0" err="1"/>
              <a:t>представленого</a:t>
            </a:r>
            <a:r>
              <a:rPr lang="ru-RU" sz="1800" dirty="0"/>
              <a:t>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</a:t>
            </a:r>
            <a:r>
              <a:rPr lang="ru-RU" sz="1800" dirty="0" err="1"/>
              <a:t>храмовими</a:t>
            </a:r>
            <a:r>
              <a:rPr lang="ru-RU" sz="1800" dirty="0"/>
              <a:t> </a:t>
            </a:r>
            <a:r>
              <a:rPr lang="ru-RU" sz="1800" dirty="0" err="1"/>
              <a:t>спорудами</a:t>
            </a:r>
            <a:r>
              <a:rPr lang="ru-RU" sz="1800" dirty="0"/>
              <a:t>. </a:t>
            </a:r>
            <a:r>
              <a:rPr lang="ru-RU" sz="1800" dirty="0" err="1"/>
              <a:t>Основним</a:t>
            </a:r>
            <a:r>
              <a:rPr lang="ru-RU" sz="1800" dirty="0"/>
              <a:t> </a:t>
            </a:r>
            <a:r>
              <a:rPr lang="ru-RU" sz="1800" dirty="0" err="1"/>
              <a:t>будівельним</a:t>
            </a:r>
            <a:r>
              <a:rPr lang="ru-RU" sz="1800" dirty="0"/>
              <a:t> </a:t>
            </a:r>
            <a:r>
              <a:rPr lang="ru-RU" sz="1800" dirty="0" err="1"/>
              <a:t>матеріалом</a:t>
            </a:r>
            <a:r>
              <a:rPr lang="ru-RU" sz="1800" dirty="0"/>
              <a:t> служили </a:t>
            </a:r>
            <a:r>
              <a:rPr lang="ru-RU" sz="1800" dirty="0" err="1"/>
              <a:t>камінь</a:t>
            </a:r>
            <a:r>
              <a:rPr lang="ru-RU" sz="1800" dirty="0"/>
              <a:t> і </a:t>
            </a:r>
            <a:r>
              <a:rPr lang="ru-RU" sz="1800" dirty="0" err="1" smtClean="0"/>
              <a:t>плінфа</a:t>
            </a:r>
            <a:r>
              <a:rPr lang="ru-RU" sz="1800" dirty="0" smtClean="0"/>
              <a:t>.                                                                                                                                   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Кам'яні</a:t>
            </a:r>
            <a:r>
              <a:rPr lang="ru-RU" dirty="0" smtClean="0"/>
              <a:t> </a:t>
            </a:r>
            <a:r>
              <a:rPr lang="ru-RU" dirty="0" err="1" smtClean="0"/>
              <a:t>християнські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8722"/>
            <a:ext cx="2694235" cy="218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4004"/>
            <a:ext cx="2956560" cy="185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64" y="2784004"/>
            <a:ext cx="2076822" cy="2035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15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Перлиною</a:t>
            </a:r>
            <a:r>
              <a:rPr lang="ru-RU" sz="1600" dirty="0"/>
              <a:t> </a:t>
            </a:r>
            <a:r>
              <a:rPr lang="ru-RU" sz="1600" dirty="0" err="1"/>
              <a:t>архітектурного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того часу є </a:t>
            </a:r>
            <a:r>
              <a:rPr lang="ru-RU" sz="1600" dirty="0" err="1"/>
              <a:t>Софія</a:t>
            </a:r>
            <a:r>
              <a:rPr lang="ru-RU" sz="1600" dirty="0"/>
              <a:t> </a:t>
            </a:r>
            <a:r>
              <a:rPr lang="ru-RU" sz="1600" dirty="0" err="1"/>
              <a:t>Київська</a:t>
            </a:r>
            <a:r>
              <a:rPr lang="ru-RU" sz="1600" dirty="0"/>
              <a:t> — </a:t>
            </a:r>
            <a:r>
              <a:rPr lang="ru-RU" sz="1600" dirty="0" err="1"/>
              <a:t>найвеличніший</a:t>
            </a:r>
            <a:r>
              <a:rPr lang="ru-RU" sz="1600" dirty="0"/>
              <a:t> храм, </a:t>
            </a:r>
            <a:r>
              <a:rPr lang="ru-RU" sz="1600" dirty="0" err="1"/>
              <a:t>який</a:t>
            </a:r>
            <a:r>
              <a:rPr lang="ru-RU" sz="1600" dirty="0"/>
              <a:t> і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належить</a:t>
            </a:r>
            <a:r>
              <a:rPr lang="ru-RU" sz="1600" dirty="0"/>
              <a:t> до </a:t>
            </a:r>
            <a:r>
              <a:rPr lang="ru-RU" sz="1600" dirty="0" err="1"/>
              <a:t>визначних</a:t>
            </a:r>
            <a:r>
              <a:rPr lang="ru-RU" sz="1600" dirty="0"/>
              <a:t> </a:t>
            </a:r>
            <a:r>
              <a:rPr lang="ru-RU" sz="1600" dirty="0" err="1"/>
              <a:t>пам'яток</a:t>
            </a:r>
            <a:r>
              <a:rPr lang="ru-RU" sz="1600" dirty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архітектури</a:t>
            </a:r>
            <a:r>
              <a:rPr lang="ru-RU" sz="1600" dirty="0"/>
              <a:t>. </a:t>
            </a:r>
            <a:r>
              <a:rPr lang="ru-RU" sz="1600" dirty="0" err="1" smtClean="0"/>
              <a:t>Майстри</a:t>
            </a:r>
            <a:r>
              <a:rPr lang="ru-RU" sz="1600" dirty="0" smtClean="0"/>
              <a:t> </a:t>
            </a:r>
            <a:r>
              <a:rPr lang="ru-RU" sz="1600" dirty="0" err="1"/>
              <a:t>прагнули</a:t>
            </a:r>
            <a:r>
              <a:rPr lang="ru-RU" sz="1600" dirty="0"/>
              <a:t> до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власного</a:t>
            </a:r>
            <a:r>
              <a:rPr lang="ru-RU" sz="1600" dirty="0"/>
              <a:t> стилю. </a:t>
            </a:r>
            <a:r>
              <a:rPr lang="ru-RU" sz="1600" dirty="0" err="1"/>
              <a:t>Багатоглав'я</a:t>
            </a:r>
            <a:r>
              <a:rPr lang="ru-RU" sz="1600" dirty="0"/>
              <a:t>, </a:t>
            </a:r>
            <a:r>
              <a:rPr lang="ru-RU" sz="1600" dirty="0" err="1"/>
              <a:t>пірамідальність</a:t>
            </a:r>
            <a:r>
              <a:rPr lang="ru-RU" sz="1600" dirty="0"/>
              <a:t> </a:t>
            </a:r>
            <a:r>
              <a:rPr lang="ru-RU" sz="1600" dirty="0" err="1"/>
              <a:t>композиції</a:t>
            </a:r>
            <a:r>
              <a:rPr lang="ru-RU" sz="1600" dirty="0"/>
              <a:t>, </a:t>
            </a:r>
            <a:r>
              <a:rPr lang="ru-RU" sz="1600" dirty="0" err="1"/>
              <a:t>оригінальна</a:t>
            </a:r>
            <a:r>
              <a:rPr lang="ru-RU" sz="1600" dirty="0"/>
              <a:t> кладка </a:t>
            </a:r>
            <a:r>
              <a:rPr lang="ru-RU" sz="1600" dirty="0" err="1"/>
              <a:t>стін</a:t>
            </a:r>
            <a:r>
              <a:rPr lang="ru-RU" sz="1600" dirty="0"/>
              <a:t>, </a:t>
            </a:r>
            <a:r>
              <a:rPr lang="ru-RU" sz="1600" dirty="0" err="1"/>
              <a:t>шоломоподібна</a:t>
            </a:r>
            <a:r>
              <a:rPr lang="ru-RU" sz="1600" dirty="0"/>
              <a:t> форма бань — ось те </a:t>
            </a:r>
            <a:r>
              <a:rPr lang="ru-RU" sz="1600" dirty="0" err="1"/>
              <a:t>нове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привнесли </a:t>
            </a:r>
            <a:r>
              <a:rPr lang="ru-RU" sz="1600" dirty="0" err="1"/>
              <a:t>зодчі</a:t>
            </a:r>
            <a:r>
              <a:rPr lang="ru-RU" sz="1600" dirty="0"/>
              <a:t> в </a:t>
            </a:r>
            <a:r>
              <a:rPr lang="ru-RU" sz="1600" dirty="0" err="1"/>
              <a:t>побудову</a:t>
            </a:r>
            <a:r>
              <a:rPr lang="ru-RU" sz="1600" dirty="0"/>
              <a:t> </a:t>
            </a:r>
            <a:r>
              <a:rPr lang="ru-RU" sz="1600" dirty="0" err="1"/>
              <a:t>Софії</a:t>
            </a:r>
            <a:r>
              <a:rPr lang="ru-RU" sz="1600" dirty="0"/>
              <a:t> </a:t>
            </a:r>
            <a:r>
              <a:rPr lang="ru-RU" sz="1600" dirty="0" err="1"/>
              <a:t>Київської</a:t>
            </a:r>
            <a:r>
              <a:rPr lang="ru-RU" sz="1600" dirty="0"/>
              <a:t>, </a:t>
            </a:r>
            <a:r>
              <a:rPr lang="ru-RU" sz="1600" dirty="0" err="1"/>
              <a:t>спираючись</a:t>
            </a:r>
            <a:r>
              <a:rPr lang="ru-RU" sz="1600" dirty="0"/>
              <a:t> на </a:t>
            </a:r>
            <a:r>
              <a:rPr lang="ru-RU" sz="1600" dirty="0" err="1" smtClean="0"/>
              <a:t>традиції</a:t>
            </a:r>
            <a:r>
              <a:rPr lang="ru-RU" sz="1600" dirty="0" smtClean="0"/>
              <a:t> </a:t>
            </a:r>
            <a:r>
              <a:rPr lang="ru-RU" sz="1600" dirty="0" err="1"/>
              <a:t>дерев'яної</a:t>
            </a:r>
            <a:r>
              <a:rPr lang="ru-RU" sz="1600" dirty="0"/>
              <a:t> </a:t>
            </a:r>
            <a:r>
              <a:rPr lang="ru-RU" sz="1600" dirty="0" err="1"/>
              <a:t>давньоруської</a:t>
            </a:r>
            <a:r>
              <a:rPr lang="ru-RU" sz="1600" dirty="0"/>
              <a:t> </a:t>
            </a:r>
            <a:r>
              <a:rPr lang="ru-RU" sz="1600" dirty="0" err="1" smtClean="0"/>
              <a:t>архітектури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r>
              <a:rPr lang="uk-UA" sz="5400" b="1" dirty="0" smtClean="0">
                <a:latin typeface="Ariston" pitchFamily="66" charset="0"/>
              </a:rPr>
              <a:t>Софія Київська</a:t>
            </a:r>
            <a:endParaRPr lang="ru-RU" sz="5400" b="1" dirty="0">
              <a:latin typeface="Ariston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44087"/>
            <a:ext cx="1800200" cy="2392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165970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153916" cy="23953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434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223</TotalTime>
  <Words>511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Образотворче мистецтво Київської Русі</vt:lpstr>
      <vt:lpstr>Монументальний живопис</vt:lpstr>
      <vt:lpstr>                            Іконопис</vt:lpstr>
      <vt:lpstr>            Книжкова мініатюра</vt:lpstr>
      <vt:lpstr>           Оформлення книжок</vt:lpstr>
      <vt:lpstr>Презентация PowerPoint</vt:lpstr>
      <vt:lpstr>           Архітектура</vt:lpstr>
      <vt:lpstr>   Кам'яні християнські храми </vt:lpstr>
      <vt:lpstr>                 Софія Київська</vt:lpstr>
      <vt:lpstr>               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Київської Русі</dc:title>
  <dc:creator>Администратор</dc:creator>
  <cp:lastModifiedBy>BEST</cp:lastModifiedBy>
  <cp:revision>14</cp:revision>
  <dcterms:created xsi:type="dcterms:W3CDTF">2012-12-27T18:12:25Z</dcterms:created>
  <dcterms:modified xsi:type="dcterms:W3CDTF">2012-12-27T22:08:46Z</dcterms:modified>
</cp:coreProperties>
</file>