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8" r:id="rId3"/>
    <p:sldMasterId id="2147483780" r:id="rId4"/>
    <p:sldMasterId id="2147483792" r:id="rId5"/>
    <p:sldMasterId id="2147483816" r:id="rId6"/>
    <p:sldMasterId id="2147483852" r:id="rId7"/>
    <p:sldMasterId id="2147483864" r:id="rId8"/>
  </p:sldMasterIdLst>
  <p:notesMasterIdLst>
    <p:notesMasterId r:id="rId23"/>
  </p:notesMasterIdLst>
  <p:sldIdLst>
    <p:sldId id="301" r:id="rId9"/>
    <p:sldId id="305" r:id="rId10"/>
    <p:sldId id="312" r:id="rId11"/>
    <p:sldId id="313" r:id="rId12"/>
    <p:sldId id="291" r:id="rId13"/>
    <p:sldId id="265" r:id="rId14"/>
    <p:sldId id="307" r:id="rId15"/>
    <p:sldId id="309" r:id="rId16"/>
    <p:sldId id="310" r:id="rId17"/>
    <p:sldId id="311" r:id="rId18"/>
    <p:sldId id="314" r:id="rId19"/>
    <p:sldId id="315" r:id="rId20"/>
    <p:sldId id="316" r:id="rId21"/>
    <p:sldId id="31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33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3548" autoAdjust="0"/>
  </p:normalViewPr>
  <p:slideViewPr>
    <p:cSldViewPr>
      <p:cViewPr>
        <p:scale>
          <a:sx n="68" d="100"/>
          <a:sy n="68" d="100"/>
        </p:scale>
        <p:origin x="-1332" y="-102"/>
      </p:cViewPr>
      <p:guideLst>
        <p:guide orient="horz" pos="256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AC2F9FD-D9E0-4617-943C-F7ABE023DA5E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2F9FD-D9E0-4617-943C-F7ABE023DA5E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AB7125-2BB6-4DC5-AF85-66C38B14D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A7792D-4EF4-499D-A972-568427E7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C36E-B05B-41B7-9509-DEA0F2733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CF42-F5B9-4725-AD9A-C68C67B6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BFABF6-A085-4F98-A3B0-8DBF4480D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27F8-1BF1-4870-807D-55738E28E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C478-E377-4DCA-9349-80DEA23A6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7BF0-60A6-4025-BF8D-767CBA08A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D1-94BA-4A02-B494-D3CCF3172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B6AF-A0E5-401C-B224-5A3412F9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401E-C8AA-4A81-B8F7-D699B4E5C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C9461F-000B-4350-B414-5440306B0A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249289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Презентація на тему:</a:t>
            </a:r>
            <a:br>
              <a:rPr lang="uk-UA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244334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Львів – культурна столиця України</a:t>
            </a:r>
            <a:endParaRPr lang="ru-RU" sz="6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Королевские_покои_Черная_каме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5400600" cy="24394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3059832" cy="640871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С</a:t>
            </a:r>
            <a:r>
              <a:rPr lang="uk-UA" sz="2000" dirty="0" smtClean="0"/>
              <a:t>аме у Львові є другий  за розміром історичний музей України – Львівський історичний музей в якому зображено королівську залу в палаці </a:t>
            </a:r>
            <a:r>
              <a:rPr lang="uk-UA" sz="2000" dirty="0" err="1" smtClean="0"/>
              <a:t>Корнекта</a:t>
            </a:r>
            <a:r>
              <a:rPr lang="uk-UA" sz="2000" dirty="0" smtClean="0"/>
              <a:t>,та першу </a:t>
            </a:r>
            <a:r>
              <a:rPr lang="uk-UA" sz="2000" dirty="0" err="1" smtClean="0"/>
              <a:t>“вязницю-музей”</a:t>
            </a:r>
            <a:r>
              <a:rPr lang="uk-UA" sz="2000" dirty="0" smtClean="0"/>
              <a:t>. Також особливу увагу приділяють </a:t>
            </a:r>
            <a:r>
              <a:rPr lang="uk-UA" sz="2000" dirty="0" err="1" smtClean="0"/>
              <a:t>“Шевченківському</a:t>
            </a:r>
            <a:r>
              <a:rPr lang="uk-UA" sz="2000" dirty="0" smtClean="0"/>
              <a:t> </a:t>
            </a:r>
            <a:r>
              <a:rPr lang="uk-UA" sz="2000" dirty="0" err="1" smtClean="0"/>
              <a:t>гаю”</a:t>
            </a:r>
            <a:r>
              <a:rPr lang="uk-UA" sz="2000" dirty="0" smtClean="0"/>
              <a:t> де </a:t>
            </a:r>
            <a:r>
              <a:rPr lang="uk-UA" sz="2000" dirty="0" err="1" smtClean="0"/>
              <a:t>зберіглася</a:t>
            </a:r>
            <a:r>
              <a:rPr lang="uk-UA" sz="2000" dirty="0" smtClean="0"/>
              <a:t> історія </a:t>
            </a:r>
            <a:r>
              <a:rPr lang="uk-UA" sz="2000" dirty="0" err="1" smtClean="0"/>
              <a:t>українсьго</a:t>
            </a:r>
            <a:r>
              <a:rPr lang="uk-UA" sz="2000" dirty="0" smtClean="0"/>
              <a:t> народу, їхні традиції та побут ,аптеці-музею та палаці Потоцьких. Не менш відвідуваними є побутові музеї:музей пива, пошти, друкарства, скла та релігії. </a:t>
            </a:r>
            <a:endParaRPr lang="ru-RU" sz="2000" dirty="0"/>
          </a:p>
        </p:txBody>
      </p:sp>
      <p:pic>
        <p:nvPicPr>
          <p:cNvPr id="5" name="Рисунок 4" descr="загруженное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09074"/>
            <a:ext cx="4896544" cy="325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7px-P9173166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4825" y="836712"/>
            <a:ext cx="4439175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2160240" cy="980728"/>
          </a:xfrm>
        </p:spPr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764704"/>
            <a:ext cx="5184576" cy="6093296"/>
          </a:xfrm>
        </p:spPr>
        <p:txBody>
          <a:bodyPr>
            <a:normAutofit lnSpcReduction="10000"/>
          </a:bodyPr>
          <a:lstStyle/>
          <a:p>
            <a:r>
              <a:rPr lang="ru-RU" sz="1800" dirty="0" err="1" smtClean="0"/>
              <a:t>Львів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центром одного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найрелігійніших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регіонів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 </a:t>
            </a:r>
            <a:r>
              <a:rPr lang="ru-RU" sz="1800" dirty="0" err="1" smtClean="0"/>
              <a:t>Сьогодні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центром </a:t>
            </a:r>
            <a:r>
              <a:rPr lang="ru-RU" sz="1800" dirty="0" err="1" smtClean="0"/>
              <a:t>єпархій</a:t>
            </a:r>
            <a:r>
              <a:rPr lang="ru-RU" sz="1800" dirty="0" smtClean="0"/>
              <a:t> 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греко-католицької</a:t>
            </a:r>
            <a:r>
              <a:rPr lang="ru-RU" sz="1800" dirty="0" smtClean="0"/>
              <a:t> церкви, 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автокефальної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православної</a:t>
            </a:r>
            <a:r>
              <a:rPr lang="ru-RU" sz="1800" dirty="0" smtClean="0"/>
              <a:t> церкви, 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православної</a:t>
            </a:r>
            <a:r>
              <a:rPr lang="ru-RU" sz="1800" dirty="0" smtClean="0"/>
              <a:t> церкви — </a:t>
            </a:r>
            <a:r>
              <a:rPr lang="ru-RU" sz="1800" dirty="0" err="1" smtClean="0"/>
              <a:t>Київського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патріархату</a:t>
            </a:r>
            <a:r>
              <a:rPr lang="ru-RU" sz="1800" dirty="0" smtClean="0"/>
              <a:t>, 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православної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церкви</a:t>
            </a:r>
            <a:r>
              <a:rPr lang="ru-RU" sz="1800" dirty="0" smtClean="0"/>
              <a:t> (</a:t>
            </a:r>
            <a:r>
              <a:rPr lang="ru-RU" sz="1800" dirty="0" err="1" smtClean="0"/>
              <a:t>Московського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патріархату</a:t>
            </a:r>
            <a:r>
              <a:rPr lang="ru-RU" sz="1800" dirty="0" smtClean="0"/>
              <a:t>), </a:t>
            </a:r>
            <a:r>
              <a:rPr lang="ru-RU" sz="1800" dirty="0" err="1" smtClean="0"/>
              <a:t>Римо-католицької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церкви</a:t>
            </a:r>
            <a:r>
              <a:rPr lang="ru-RU" sz="1800" dirty="0" smtClean="0"/>
              <a:t> та</a:t>
            </a:r>
            <a:r>
              <a:rPr lang="ru-RU" sz="1800" dirty="0" smtClean="0"/>
              <a:t> </a:t>
            </a:r>
            <a:r>
              <a:rPr lang="ru-RU" sz="1800" dirty="0" err="1" smtClean="0"/>
              <a:t>Вірменської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апостольської</a:t>
            </a:r>
            <a:r>
              <a:rPr lang="ru-RU" sz="1800" dirty="0" smtClean="0"/>
              <a:t> церкви. У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управлінський</a:t>
            </a:r>
            <a:r>
              <a:rPr lang="ru-RU" sz="1800" dirty="0" smtClean="0"/>
              <a:t> </a:t>
            </a:r>
            <a:r>
              <a:rPr lang="ru-RU" sz="1800" dirty="0" smtClean="0"/>
              <a:t>центр </a:t>
            </a:r>
            <a:r>
              <a:rPr lang="ru-RU" sz="1800" dirty="0" err="1" smtClean="0"/>
              <a:t>Римо-католицької</a:t>
            </a:r>
            <a:r>
              <a:rPr lang="ru-RU" sz="1800" dirty="0" smtClean="0"/>
              <a:t> церкви в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. Тут </a:t>
            </a:r>
            <a:r>
              <a:rPr lang="ru-RU" sz="1800" dirty="0" err="1" smtClean="0"/>
              <a:t>діє</a:t>
            </a:r>
            <a:r>
              <a:rPr lang="ru-RU" sz="1800" dirty="0" smtClean="0"/>
              <a:t> </a:t>
            </a:r>
            <a:r>
              <a:rPr lang="ru-RU" sz="1800" dirty="0" err="1" smtClean="0"/>
              <a:t>Українська</a:t>
            </a:r>
            <a:r>
              <a:rPr lang="ru-RU" sz="1800" dirty="0" smtClean="0"/>
              <a:t> автономна православна </a:t>
            </a:r>
            <a:r>
              <a:rPr lang="ru-RU" sz="1800" dirty="0" err="1" smtClean="0"/>
              <a:t>церква</a:t>
            </a:r>
            <a:r>
              <a:rPr lang="ru-RU" sz="1800" dirty="0" smtClean="0"/>
              <a:t> Львова — </a:t>
            </a:r>
            <a:r>
              <a:rPr lang="ru-RU" sz="1800" dirty="0" err="1" smtClean="0"/>
              <a:t>нечисленна</a:t>
            </a:r>
            <a:r>
              <a:rPr lang="ru-RU" sz="1800" dirty="0" smtClean="0"/>
              <a:t> православна </a:t>
            </a:r>
            <a:r>
              <a:rPr lang="ru-RU" sz="1800" dirty="0" err="1" smtClean="0"/>
              <a:t>юрисдикція</a:t>
            </a:r>
            <a:r>
              <a:rPr lang="ru-RU" sz="1800" dirty="0" smtClean="0"/>
              <a:t>, не </a:t>
            </a:r>
            <a:r>
              <a:rPr lang="ru-RU" sz="1800" dirty="0" err="1" smtClean="0"/>
              <a:t>визнана</a:t>
            </a:r>
            <a:r>
              <a:rPr lang="ru-RU" sz="1800" dirty="0" smtClean="0"/>
              <a:t> </a:t>
            </a:r>
            <a:r>
              <a:rPr lang="ru-RU" sz="1800" dirty="0" err="1" smtClean="0"/>
              <a:t>Вселенською</a:t>
            </a:r>
            <a:r>
              <a:rPr lang="ru-RU" sz="1800" dirty="0" smtClean="0"/>
              <a:t> </a:t>
            </a:r>
            <a:r>
              <a:rPr lang="ru-RU" sz="1800" dirty="0" err="1" smtClean="0"/>
              <a:t>Церквою</a:t>
            </a:r>
            <a:r>
              <a:rPr lang="ru-RU" sz="1800" dirty="0" smtClean="0"/>
              <a:t>.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того, в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діють</a:t>
            </a:r>
            <a:r>
              <a:rPr lang="ru-RU" sz="1800" dirty="0" smtClean="0"/>
              <a:t> 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протестантські</a:t>
            </a:r>
            <a:r>
              <a:rPr lang="ru-RU" sz="1800" dirty="0" smtClean="0"/>
              <a:t>, </a:t>
            </a:r>
            <a:r>
              <a:rPr lang="ru-RU" sz="1800" dirty="0" err="1" smtClean="0"/>
              <a:t>іудаїстські</a:t>
            </a:r>
            <a:r>
              <a:rPr lang="ru-RU" sz="1800" dirty="0" smtClean="0"/>
              <a:t> та </a:t>
            </a:r>
            <a:r>
              <a:rPr lang="ru-RU" sz="1800" dirty="0" err="1" smtClean="0"/>
              <a:t>мусульманські</a:t>
            </a:r>
            <a:r>
              <a:rPr lang="ru-RU" sz="1800" dirty="0" smtClean="0"/>
              <a:t>  </a:t>
            </a:r>
            <a:r>
              <a:rPr lang="ru-RU" sz="1800" dirty="0" err="1" smtClean="0"/>
              <a:t>громади</a:t>
            </a:r>
            <a:r>
              <a:rPr lang="ru-RU" sz="1800" dirty="0" smtClean="0"/>
              <a:t>.</a:t>
            </a:r>
            <a:r>
              <a:rPr lang="ru-RU" sz="1800" dirty="0" smtClean="0"/>
              <a:t> У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8 </a:t>
            </a:r>
            <a:r>
              <a:rPr lang="ru-RU" sz="1800" dirty="0" err="1" smtClean="0"/>
              <a:t>кладовищ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відкритим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поховань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 </a:t>
            </a:r>
            <a:r>
              <a:rPr lang="ru-RU" sz="1800" dirty="0" err="1" smtClean="0"/>
              <a:t>одне</a:t>
            </a:r>
            <a:r>
              <a:rPr lang="ru-RU" sz="1800" dirty="0" smtClean="0"/>
              <a:t> </a:t>
            </a:r>
            <a:r>
              <a:rPr lang="ru-RU" sz="1800" dirty="0" err="1" smtClean="0"/>
              <a:t>з</a:t>
            </a:r>
            <a:r>
              <a:rPr lang="ru-RU" sz="1800" dirty="0" smtClean="0"/>
              <a:t> них. </a:t>
            </a:r>
            <a:r>
              <a:rPr lang="ru-RU" sz="1800" dirty="0" err="1" smtClean="0"/>
              <a:t>Найвідомішим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 </a:t>
            </a:r>
            <a:r>
              <a:rPr lang="ru-RU" sz="1800" dirty="0" err="1" smtClean="0"/>
              <a:t>Личаківський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цвинтар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поховано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відомих</a:t>
            </a:r>
            <a:r>
              <a:rPr lang="ru-RU" sz="1800" dirty="0" smtClean="0"/>
              <a:t> людей. </a:t>
            </a:r>
            <a:r>
              <a:rPr lang="ru-RU" sz="1800" dirty="0" err="1" smtClean="0"/>
              <a:t>Сьогодні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оголошено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історико-культурним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заповідником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Цікаві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dirty="0" smtClean="0"/>
              <a:t> про </a:t>
            </a:r>
            <a:r>
              <a:rPr lang="ru-RU" b="1" dirty="0" err="1" smtClean="0"/>
              <a:t>Львів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засноване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en-US" dirty="0" smtClean="0"/>
              <a:t>XIII </a:t>
            </a:r>
            <a:r>
              <a:rPr lang="ru-RU" dirty="0" err="1" smtClean="0"/>
              <a:t>столітті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тут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збериглися</a:t>
            </a:r>
            <a:r>
              <a:rPr lang="ru-RU" dirty="0" smtClean="0"/>
              <a:t> </a:t>
            </a:r>
            <a:r>
              <a:rPr lang="ru-RU" dirty="0" err="1" smtClean="0"/>
              <a:t>історичні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збережені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en-US" dirty="0" smtClean="0"/>
              <a:t>XIII — XIV </a:t>
            </a:r>
            <a:r>
              <a:rPr lang="ru-RU" dirty="0" err="1" smtClean="0"/>
              <a:t>століть</a:t>
            </a:r>
            <a:r>
              <a:rPr lang="ru-RU" dirty="0" smtClean="0"/>
              <a:t> Львова —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офіційною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раніше</a:t>
            </a:r>
            <a:r>
              <a:rPr lang="ru-RU" dirty="0" smtClean="0"/>
              <a:t> тут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податок</a:t>
            </a:r>
            <a:r>
              <a:rPr lang="ru-RU" dirty="0" smtClean="0"/>
              <a:t> на </a:t>
            </a:r>
            <a:r>
              <a:rPr lang="ru-RU" dirty="0" err="1" smtClean="0"/>
              <a:t>багатство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платив </a:t>
            </a:r>
            <a:r>
              <a:rPr lang="ru-RU" dirty="0" err="1" smtClean="0"/>
              <a:t>кожен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запрошував</a:t>
            </a:r>
            <a:r>
              <a:rPr lang="ru-RU" dirty="0" smtClean="0"/>
              <a:t> на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весілля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16 </a:t>
            </a:r>
            <a:r>
              <a:rPr lang="ru-RU" dirty="0" err="1" smtClean="0"/>
              <a:t>чоловік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Львів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батьківщиною</a:t>
            </a:r>
            <a:r>
              <a:rPr lang="ru-RU" dirty="0" smtClean="0"/>
              <a:t> </a:t>
            </a:r>
            <a:r>
              <a:rPr lang="ru-RU" dirty="0" err="1" smtClean="0"/>
              <a:t>гасу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гасової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повітряної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знаменитий</a:t>
            </a:r>
            <a:r>
              <a:rPr lang="ru-RU" dirty="0" smtClean="0"/>
              <a:t> Леопольд фон </a:t>
            </a:r>
            <a:r>
              <a:rPr lang="ru-RU" dirty="0" err="1" smtClean="0"/>
              <a:t>Захер</a:t>
            </a:r>
            <a:r>
              <a:rPr lang="ru-RU" dirty="0" smtClean="0"/>
              <a:t> — </a:t>
            </a:r>
            <a:r>
              <a:rPr lang="ru-RU" dirty="0" err="1" smtClean="0"/>
              <a:t>Мазох</a:t>
            </a:r>
            <a:r>
              <a:rPr lang="ru-RU" dirty="0" smtClean="0"/>
              <a:t> — </a:t>
            </a:r>
            <a:r>
              <a:rPr lang="ru-RU" dirty="0" err="1" smtClean="0"/>
              <a:t>уродженець</a:t>
            </a:r>
            <a:r>
              <a:rPr lang="ru-RU" dirty="0" smtClean="0"/>
              <a:t> Львова.</a:t>
            </a:r>
          </a:p>
          <a:p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фактів</a:t>
            </a:r>
            <a:r>
              <a:rPr lang="ru-RU" dirty="0" smtClean="0"/>
              <a:t> </a:t>
            </a:r>
            <a:r>
              <a:rPr lang="ru-RU" dirty="0" err="1" smtClean="0"/>
              <a:t>увічнений</a:t>
            </a:r>
            <a:r>
              <a:rPr lang="ru-RU" dirty="0" smtClean="0"/>
              <a:t> в музеях,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виставках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пам’ятках</a:t>
            </a:r>
            <a:r>
              <a:rPr lang="ru-RU" dirty="0" smtClean="0"/>
              <a:t>,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Цікаві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dirty="0" smtClean="0"/>
              <a:t> про </a:t>
            </a:r>
            <a:r>
              <a:rPr lang="ru-RU" b="1" dirty="0" err="1" smtClean="0"/>
              <a:t>сучасний</a:t>
            </a:r>
            <a:r>
              <a:rPr lang="ru-RU" b="1" dirty="0" smtClean="0"/>
              <a:t> </a:t>
            </a:r>
            <a:r>
              <a:rPr lang="ru-RU" b="1" dirty="0" err="1" smtClean="0"/>
              <a:t>Львів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55% (2500 </a:t>
            </a:r>
            <a:r>
              <a:rPr lang="ru-RU" dirty="0" err="1" smtClean="0"/>
              <a:t>пам’ятників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60 </a:t>
            </a:r>
            <a:r>
              <a:rPr lang="ru-RU" dirty="0" err="1" smtClean="0"/>
              <a:t>музеїв</a:t>
            </a:r>
            <a:r>
              <a:rPr lang="ru-RU" dirty="0" smtClean="0"/>
              <a:t>)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тут </a:t>
            </a:r>
            <a:r>
              <a:rPr lang="ru-RU" dirty="0" err="1" smtClean="0"/>
              <a:t>більше</a:t>
            </a:r>
            <a:r>
              <a:rPr lang="ru-RU" dirty="0" smtClean="0"/>
              <a:t> 120 </a:t>
            </a:r>
            <a:r>
              <a:rPr lang="ru-RU" dirty="0" err="1" smtClean="0"/>
              <a:t>храмів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належать </a:t>
            </a:r>
            <a:r>
              <a:rPr lang="ru-RU" dirty="0" err="1" smtClean="0"/>
              <a:t>більше</a:t>
            </a:r>
            <a:r>
              <a:rPr lang="ru-RU" dirty="0" smtClean="0"/>
              <a:t> 20 </a:t>
            </a:r>
            <a:r>
              <a:rPr lang="ru-RU" dirty="0" err="1" smtClean="0"/>
              <a:t>конфесій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щорічно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100 </a:t>
            </a:r>
            <a:r>
              <a:rPr lang="ru-RU" dirty="0" err="1" smtClean="0"/>
              <a:t>фестивалів</a:t>
            </a:r>
            <a:r>
              <a:rPr lang="ru-RU" dirty="0" smtClean="0"/>
              <a:t>: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знамениті</a:t>
            </a:r>
            <a:r>
              <a:rPr lang="ru-RU" dirty="0" smtClean="0"/>
              <a:t> </a:t>
            </a:r>
            <a:r>
              <a:rPr lang="ru-RU" dirty="0" err="1" smtClean="0"/>
              <a:t>фестивалі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, джазу, </a:t>
            </a:r>
            <a:r>
              <a:rPr lang="ru-RU" dirty="0" err="1" smtClean="0"/>
              <a:t>вуличного</a:t>
            </a:r>
            <a:r>
              <a:rPr lang="ru-RU" dirty="0" smtClean="0"/>
              <a:t> театру, </a:t>
            </a:r>
            <a:r>
              <a:rPr lang="ru-RU" dirty="0" err="1" smtClean="0"/>
              <a:t>кави</a:t>
            </a:r>
            <a:r>
              <a:rPr lang="ru-RU" dirty="0" smtClean="0"/>
              <a:t>, </a:t>
            </a:r>
            <a:r>
              <a:rPr lang="ru-RU" dirty="0" err="1" smtClean="0"/>
              <a:t>пампуха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шоколаду.</a:t>
            </a:r>
          </a:p>
          <a:p>
            <a:r>
              <a:rPr lang="ru-RU" dirty="0" err="1" smtClean="0"/>
              <a:t>саме</a:t>
            </a:r>
            <a:r>
              <a:rPr lang="ru-RU" dirty="0" smtClean="0"/>
              <a:t> тут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для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голлівудських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: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спецефекти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«</a:t>
            </a:r>
            <a:r>
              <a:rPr lang="ru-RU" dirty="0" err="1" smtClean="0"/>
              <a:t>Спайдермена</a:t>
            </a:r>
            <a:r>
              <a:rPr lang="ru-RU" dirty="0" smtClean="0"/>
              <a:t>», «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», «</a:t>
            </a:r>
            <a:r>
              <a:rPr lang="ru-RU" dirty="0" err="1" smtClean="0"/>
              <a:t>Халка</a:t>
            </a:r>
            <a:r>
              <a:rPr lang="ru-RU" dirty="0" smtClean="0"/>
              <a:t>»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тут;</a:t>
            </a:r>
          </a:p>
          <a:p>
            <a:r>
              <a:rPr lang="ru-RU" dirty="0" smtClean="0"/>
              <a:t>тут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: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п’ятий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студент (у </a:t>
            </a:r>
            <a:r>
              <a:rPr lang="ru-RU" dirty="0" err="1" smtClean="0"/>
              <a:t>Львові</a:t>
            </a:r>
            <a:r>
              <a:rPr lang="ru-RU" dirty="0" smtClean="0"/>
              <a:t> 26 </a:t>
            </a:r>
            <a:r>
              <a:rPr lang="ru-RU" dirty="0" err="1" smtClean="0"/>
              <a:t>університетів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Львова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дивовижне</a:t>
            </a:r>
            <a:r>
              <a:rPr lang="ru-RU" dirty="0" smtClean="0"/>
              <a:t>: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рівній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(у 500 км)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столиць</a:t>
            </a:r>
            <a:r>
              <a:rPr lang="ru-RU" dirty="0" smtClean="0"/>
              <a:t>: </a:t>
            </a:r>
            <a:r>
              <a:rPr lang="ru-RU" dirty="0" err="1" smtClean="0"/>
              <a:t>Варшави</a:t>
            </a:r>
            <a:r>
              <a:rPr lang="ru-RU" dirty="0" smtClean="0"/>
              <a:t> (</a:t>
            </a:r>
            <a:r>
              <a:rPr lang="ru-RU" dirty="0" err="1" smtClean="0"/>
              <a:t>Польща</a:t>
            </a:r>
            <a:r>
              <a:rPr lang="ru-RU" dirty="0" smtClean="0"/>
              <a:t>), </a:t>
            </a:r>
            <a:r>
              <a:rPr lang="ru-RU" dirty="0" err="1" smtClean="0"/>
              <a:t>Києва</a:t>
            </a:r>
            <a:r>
              <a:rPr lang="ru-RU" dirty="0" smtClean="0"/>
              <a:t> (</a:t>
            </a:r>
            <a:r>
              <a:rPr lang="ru-RU" dirty="0" err="1" smtClean="0"/>
              <a:t>Україна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Будапешта (</a:t>
            </a:r>
            <a:r>
              <a:rPr lang="ru-RU" dirty="0" err="1" smtClean="0"/>
              <a:t>Угорщина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1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16833"/>
            <a:ext cx="8458200" cy="10801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Підготувала учениця 9-А класу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92494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Обуховська Анастасія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211960" cy="6219977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427984" y="188641"/>
            <a:ext cx="4716016" cy="6669359"/>
          </a:xfrm>
        </p:spPr>
        <p:txBody>
          <a:bodyPr>
            <a:noAutofit/>
          </a:bodyPr>
          <a:lstStyle/>
          <a:p>
            <a:r>
              <a:rPr lang="uk-UA" sz="1800" dirty="0" smtClean="0"/>
              <a:t>Львів названо на честь князя Лева Даниловича, тому однією з найбільш розповсюджених його назв є </a:t>
            </a:r>
            <a:r>
              <a:rPr lang="ru-RU" sz="1800" dirty="0" smtClean="0"/>
              <a:t> «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 Лева».  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своєї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Львів</a:t>
            </a:r>
            <a:r>
              <a:rPr lang="ru-RU" sz="1800" dirty="0" smtClean="0"/>
              <a:t> </a:t>
            </a:r>
            <a:r>
              <a:rPr lang="ru-RU" sz="1800" dirty="0" err="1" smtClean="0"/>
              <a:t>жодного</a:t>
            </a:r>
            <a:r>
              <a:rPr lang="ru-RU" sz="1800" dirty="0" smtClean="0"/>
              <a:t> разу не </a:t>
            </a:r>
            <a:r>
              <a:rPr lang="ru-RU" sz="1800" dirty="0" err="1" smtClean="0"/>
              <a:t>змінював</a:t>
            </a:r>
            <a:r>
              <a:rPr lang="ru-RU" sz="1800" dirty="0" smtClean="0"/>
              <a:t>  </a:t>
            </a:r>
            <a:r>
              <a:rPr lang="ru-RU" sz="1800" dirty="0" err="1" smtClean="0"/>
              <a:t>цієї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назви</a:t>
            </a:r>
            <a:r>
              <a:rPr lang="ru-RU" sz="1800" dirty="0" smtClean="0"/>
              <a:t>. Час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часу </a:t>
            </a:r>
            <a:r>
              <a:rPr lang="ru-RU" sz="1800" dirty="0" err="1" smtClean="0"/>
              <a:t>вживаються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назви</a:t>
            </a:r>
            <a:r>
              <a:rPr lang="ru-RU" sz="1800" dirty="0" smtClean="0"/>
              <a:t>  як «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сплячих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левів</a:t>
            </a:r>
            <a:r>
              <a:rPr lang="ru-RU" sz="1800" dirty="0" smtClean="0"/>
              <a:t>», «</a:t>
            </a:r>
            <a:r>
              <a:rPr lang="ru-RU" sz="1800" dirty="0" err="1" smtClean="0"/>
              <a:t>Королівське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», «Перлина </a:t>
            </a:r>
            <a:r>
              <a:rPr lang="ru-RU" sz="1800" dirty="0" err="1" smtClean="0"/>
              <a:t>корони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Європи</a:t>
            </a:r>
            <a:r>
              <a:rPr lang="ru-RU" sz="1800" dirty="0" smtClean="0"/>
              <a:t>», «</a:t>
            </a:r>
            <a:r>
              <a:rPr lang="ru-RU" sz="1800" dirty="0" err="1" smtClean="0"/>
              <a:t>Місто-музей</a:t>
            </a:r>
            <a:r>
              <a:rPr lang="ru-RU" sz="1800" dirty="0" smtClean="0"/>
              <a:t>», «</a:t>
            </a:r>
            <a:r>
              <a:rPr lang="ru-RU" sz="1800" dirty="0" err="1" smtClean="0"/>
              <a:t>столиця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Галичини</a:t>
            </a:r>
            <a:r>
              <a:rPr lang="ru-RU" sz="1800" dirty="0" smtClean="0"/>
              <a:t>», «маленький Париж», «маленький </a:t>
            </a:r>
            <a:r>
              <a:rPr lang="ru-RU" sz="1800" dirty="0" err="1" smtClean="0"/>
              <a:t>Відень</a:t>
            </a:r>
            <a:r>
              <a:rPr lang="ru-RU" sz="1800" dirty="0" smtClean="0"/>
              <a:t>»,</a:t>
            </a:r>
            <a:r>
              <a:rPr lang="ru-RU" sz="1800" dirty="0" smtClean="0"/>
              <a:t>«</a:t>
            </a:r>
            <a:r>
              <a:rPr lang="ru-RU" sz="1800" dirty="0" smtClean="0"/>
              <a:t>Нова </a:t>
            </a:r>
            <a:r>
              <a:rPr lang="ru-RU" sz="1800" dirty="0" err="1" smtClean="0"/>
              <a:t>туристична</a:t>
            </a:r>
            <a:r>
              <a:rPr lang="ru-RU" sz="1800" dirty="0" smtClean="0"/>
              <a:t> Мекка в </a:t>
            </a:r>
            <a:r>
              <a:rPr lang="ru-RU" sz="1800" dirty="0" err="1" smtClean="0"/>
              <a:t>Східній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Європі</a:t>
            </a:r>
            <a:r>
              <a:rPr lang="ru-RU" sz="1800" dirty="0" smtClean="0"/>
              <a:t>»</a:t>
            </a:r>
            <a:r>
              <a:rPr lang="ru-RU" sz="1800" dirty="0" smtClean="0"/>
              <a:t>,«</a:t>
            </a:r>
            <a:r>
              <a:rPr lang="ru-RU" sz="1800" dirty="0" err="1" smtClean="0"/>
              <a:t>український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П'ємонт</a:t>
            </a:r>
            <a:r>
              <a:rPr lang="ru-RU" sz="1800" dirty="0" smtClean="0"/>
              <a:t>», «культурна </a:t>
            </a:r>
            <a:r>
              <a:rPr lang="ru-RU" sz="1800" dirty="0" err="1" smtClean="0"/>
              <a:t>столиця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». 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справді</a:t>
            </a:r>
            <a:r>
              <a:rPr lang="ru-RU" sz="1800" dirty="0" smtClean="0"/>
              <a:t> ,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вузенькими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європейськими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вуличками</a:t>
            </a:r>
            <a:r>
              <a:rPr lang="ru-RU" sz="1800" dirty="0" smtClean="0"/>
              <a:t> , де </a:t>
            </a:r>
            <a:r>
              <a:rPr lang="ru-RU" sz="1800" dirty="0" err="1" smtClean="0"/>
              <a:t>зберіглася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історія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народу </a:t>
            </a:r>
            <a:r>
              <a:rPr lang="ru-RU" sz="1800" dirty="0" err="1" smtClean="0"/>
              <a:t>з</a:t>
            </a:r>
            <a:r>
              <a:rPr lang="ru-RU" sz="1800" dirty="0" smtClean="0"/>
              <a:t>  </a:t>
            </a:r>
            <a:r>
              <a:rPr lang="ru-RU" sz="1800" dirty="0" err="1" smtClean="0"/>
              <a:t>особливим</a:t>
            </a:r>
            <a:r>
              <a:rPr lang="ru-RU" sz="1800" dirty="0" smtClean="0"/>
              <a:t> </a:t>
            </a:r>
            <a:r>
              <a:rPr lang="ru-RU" sz="1800" dirty="0" err="1" smtClean="0"/>
              <a:t>говіром</a:t>
            </a:r>
            <a:r>
              <a:rPr lang="ru-RU" sz="1800" dirty="0" smtClean="0"/>
              <a:t> -  </a:t>
            </a:r>
            <a:r>
              <a:rPr lang="ru-RU" sz="1800" dirty="0" err="1" smtClean="0"/>
              <a:t>львівська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ґвара</a:t>
            </a:r>
            <a:r>
              <a:rPr lang="ru-RU" sz="1800" dirty="0" smtClean="0"/>
              <a:t>  та </a:t>
            </a:r>
            <a:r>
              <a:rPr lang="ru-RU" sz="1800" dirty="0" err="1" smtClean="0"/>
              <a:t>різними</a:t>
            </a:r>
            <a:r>
              <a:rPr lang="ru-RU" sz="1800" dirty="0" smtClean="0"/>
              <a:t> легендами </a:t>
            </a:r>
            <a:r>
              <a:rPr lang="ru-RU" sz="1800" dirty="0" err="1" smtClean="0"/>
              <a:t>записаних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збірці</a:t>
            </a:r>
            <a:r>
              <a:rPr lang="ru-RU" sz="1800" dirty="0" smtClean="0"/>
              <a:t> «</a:t>
            </a:r>
            <a:r>
              <a:rPr lang="ru-RU" sz="1800" dirty="0" err="1" smtClean="0"/>
              <a:t>Легенди</a:t>
            </a:r>
            <a:r>
              <a:rPr lang="ru-RU" sz="1800" dirty="0" smtClean="0"/>
              <a:t> старого Львова» </a:t>
            </a:r>
            <a:r>
              <a:rPr lang="ru-RU" sz="1800" u="sng" dirty="0" err="1" smtClean="0"/>
              <a:t>Юрія</a:t>
            </a:r>
            <a:r>
              <a:rPr lang="ru-RU" sz="1800" u="sng" dirty="0" smtClean="0"/>
              <a:t> </a:t>
            </a:r>
            <a:r>
              <a:rPr lang="ru-RU" sz="1800" u="sng" dirty="0" err="1" smtClean="0"/>
              <a:t>Винничука</a:t>
            </a:r>
            <a:r>
              <a:rPr lang="ru-RU" sz="1800" u="sng" dirty="0" smtClean="0"/>
              <a:t> ,«Ль</a:t>
            </a:r>
            <a:r>
              <a:rPr lang="ru-RU" sz="1800" dirty="0" smtClean="0"/>
              <a:t>вівським культом </a:t>
            </a:r>
            <a:r>
              <a:rPr lang="ru-RU" sz="1800" dirty="0" err="1" smtClean="0"/>
              <a:t>кави</a:t>
            </a:r>
            <a:r>
              <a:rPr lang="ru-RU" sz="1800" dirty="0" smtClean="0"/>
              <a:t>» та «</a:t>
            </a:r>
            <a:r>
              <a:rPr lang="ru-RU" sz="1800" dirty="0" err="1" smtClean="0"/>
              <a:t>чоколади</a:t>
            </a:r>
            <a:r>
              <a:rPr lang="ru-RU" sz="1800" dirty="0" smtClean="0"/>
              <a:t>» </a:t>
            </a:r>
            <a:r>
              <a:rPr lang="ru-RU" sz="1800" dirty="0" err="1" smtClean="0"/>
              <a:t>робить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особливим</a:t>
            </a:r>
            <a:r>
              <a:rPr lang="ru-RU" sz="1800" dirty="0" smtClean="0"/>
              <a:t> </a:t>
            </a:r>
            <a:r>
              <a:rPr lang="ru-RU" sz="1800" dirty="0" err="1" smtClean="0"/>
              <a:t>та</a:t>
            </a:r>
            <a:r>
              <a:rPr lang="ru-RU" sz="1800" dirty="0" smtClean="0"/>
              <a:t> </a:t>
            </a:r>
            <a:r>
              <a:rPr lang="ru-RU" sz="1800" dirty="0" err="1" smtClean="0"/>
              <a:t>неповторним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403104" cy="883568"/>
          </a:xfrm>
        </p:spPr>
        <p:txBody>
          <a:bodyPr/>
          <a:lstStyle/>
          <a:p>
            <a:r>
              <a:rPr lang="uk-UA" dirty="0" smtClean="0"/>
              <a:t>Традиції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032448" cy="5256584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Наприкінці</a:t>
            </a:r>
            <a:r>
              <a:rPr lang="ru-RU" sz="1800" dirty="0" smtClean="0"/>
              <a:t> 19 — на початку 20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 </a:t>
            </a:r>
            <a:r>
              <a:rPr lang="ru-RU" sz="1800" dirty="0" err="1" smtClean="0"/>
              <a:t>розповсюдженою</a:t>
            </a:r>
            <a:r>
              <a:rPr lang="ru-RU" sz="1800" dirty="0" smtClean="0"/>
              <a:t> у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 субкультура </a:t>
            </a:r>
            <a:r>
              <a:rPr lang="ru-RU" sz="1800" dirty="0" err="1" smtClean="0"/>
              <a:t>батярів</a:t>
            </a:r>
            <a:r>
              <a:rPr lang="ru-RU" sz="1800" dirty="0" smtClean="0"/>
              <a:t>— </a:t>
            </a:r>
            <a:r>
              <a:rPr lang="ru-RU" sz="1800" dirty="0" err="1" smtClean="0"/>
              <a:t>авантюристів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гульвіс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часом </a:t>
            </a:r>
            <a:r>
              <a:rPr lang="ru-RU" sz="1800" dirty="0" err="1" smtClean="0"/>
              <a:t>набули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кумедних</a:t>
            </a:r>
            <a:r>
              <a:rPr lang="ru-RU" sz="1800" dirty="0" smtClean="0"/>
              <a:t> рис. Вона стала причиною </a:t>
            </a:r>
            <a:r>
              <a:rPr lang="ru-RU" sz="1800" dirty="0" err="1" smtClean="0"/>
              <a:t>формування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міського</a:t>
            </a:r>
            <a:r>
              <a:rPr lang="ru-RU" sz="1800" dirty="0" smtClean="0"/>
              <a:t> фольклору,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батярським</a:t>
            </a:r>
            <a:r>
              <a:rPr lang="ru-RU" sz="1800" dirty="0" smtClean="0"/>
              <a:t>. </a:t>
            </a:r>
            <a:r>
              <a:rPr lang="ru-RU" sz="1800" dirty="0" err="1" smtClean="0"/>
              <a:t>Львівський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міський</a:t>
            </a:r>
            <a:r>
              <a:rPr lang="ru-RU" sz="1800" dirty="0" smtClean="0"/>
              <a:t> фольклор в основному </a:t>
            </a:r>
            <a:r>
              <a:rPr lang="ru-RU" sz="1800" dirty="0" err="1" smtClean="0"/>
              <a:t>складає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батярські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пісні</a:t>
            </a:r>
            <a:r>
              <a:rPr lang="ru-RU" sz="1800" dirty="0" smtClean="0"/>
              <a:t> (</a:t>
            </a:r>
            <a:r>
              <a:rPr lang="ru-RU" sz="1800" dirty="0" err="1" smtClean="0"/>
              <a:t>найвідоміша</a:t>
            </a:r>
            <a:r>
              <a:rPr lang="ru-RU" sz="1800" dirty="0" smtClean="0"/>
              <a:t> — </a:t>
            </a:r>
            <a:r>
              <a:rPr lang="ru-RU" sz="1800" dirty="0" err="1" smtClean="0"/>
              <a:t>неофіційний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гімн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«</a:t>
            </a:r>
            <a:r>
              <a:rPr lang="ru-RU" sz="1800" dirty="0" err="1" smtClean="0"/>
              <a:t>Тильку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ви</a:t>
            </a:r>
            <a:r>
              <a:rPr lang="ru-RU" sz="1800" dirty="0" smtClean="0"/>
              <a:t>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») та </a:t>
            </a:r>
            <a:r>
              <a:rPr lang="ru-RU" sz="1800" dirty="0" err="1" smtClean="0"/>
              <a:t>легенди</a:t>
            </a:r>
            <a:r>
              <a:rPr lang="ru-RU" sz="1800" dirty="0" smtClean="0"/>
              <a:t> </a:t>
            </a:r>
            <a:r>
              <a:rPr lang="ru-RU" sz="1800" dirty="0" smtClean="0"/>
              <a:t>.</a:t>
            </a:r>
            <a:r>
              <a:rPr lang="ru-RU" sz="1800" dirty="0" smtClean="0"/>
              <a:t> З 2000-х 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відродження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батярських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традицій</a:t>
            </a:r>
            <a:r>
              <a:rPr lang="ru-RU" sz="1800" dirty="0" smtClean="0"/>
              <a:t> у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щорічно</a:t>
            </a:r>
            <a:r>
              <a:rPr lang="ru-RU" sz="1800" dirty="0" smtClean="0"/>
              <a:t>, 1 </a:t>
            </a:r>
            <a:r>
              <a:rPr lang="ru-RU" sz="1800" dirty="0" err="1" smtClean="0"/>
              <a:t>травня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проводять</a:t>
            </a:r>
            <a:r>
              <a:rPr lang="ru-RU" sz="1800" dirty="0" smtClean="0"/>
              <a:t> </a:t>
            </a:r>
            <a:r>
              <a:rPr lang="ru-RU" sz="1800" u="sng" dirty="0" smtClean="0"/>
              <a:t>День </a:t>
            </a:r>
            <a:r>
              <a:rPr lang="ru-RU" sz="1800" u="sng" dirty="0" err="1" smtClean="0"/>
              <a:t>батяра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220px-ВП_День_батяра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980728"/>
            <a:ext cx="3504389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_kavu_do_lv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3271722" cy="2664296"/>
          </a:xfrm>
          <a:prstGeom prst="rect">
            <a:avLst/>
          </a:prstGeom>
        </p:spPr>
      </p:pic>
      <p:pic>
        <p:nvPicPr>
          <p:cNvPr id="8" name="Рисунок 7" descr="11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3888432" cy="3888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5652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Давньою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кави</a:t>
            </a:r>
            <a:r>
              <a:rPr lang="ru-RU" sz="2400" dirty="0" smtClean="0"/>
              <a:t>. «</a:t>
            </a:r>
            <a:r>
              <a:rPr lang="ru-RU" sz="2400" dirty="0" err="1" smtClean="0"/>
              <a:t>Львівський</a:t>
            </a:r>
            <a:r>
              <a:rPr lang="ru-RU" sz="2400" dirty="0" smtClean="0"/>
              <a:t> культ </a:t>
            </a:r>
            <a:r>
              <a:rPr lang="ru-RU" sz="2400" dirty="0" err="1" smtClean="0"/>
              <a:t>кави</a:t>
            </a:r>
            <a:r>
              <a:rPr lang="ru-RU" sz="2400" dirty="0" smtClean="0"/>
              <a:t>» широко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за межами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.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«</a:t>
            </a:r>
            <a:r>
              <a:rPr lang="ru-RU" sz="2400" dirty="0" err="1" smtClean="0"/>
              <a:t>правдивий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львів'янин</a:t>
            </a:r>
            <a:r>
              <a:rPr lang="ru-RU" sz="2400" dirty="0" smtClean="0"/>
              <a:t>»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принаймні</a:t>
            </a:r>
            <a:r>
              <a:rPr lang="ru-RU" sz="2400" dirty="0" smtClean="0"/>
              <a:t> раз на день </a:t>
            </a:r>
            <a:r>
              <a:rPr lang="ru-RU" sz="2400" dirty="0" err="1" smtClean="0"/>
              <a:t>пити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каву</a:t>
            </a:r>
            <a:r>
              <a:rPr lang="ru-RU" sz="2400" dirty="0" smtClean="0"/>
              <a:t>. В </a:t>
            </a:r>
            <a:r>
              <a:rPr lang="ru-RU" sz="2400" dirty="0" err="1" smtClean="0"/>
              <a:t>центрі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безліч</a:t>
            </a:r>
            <a:r>
              <a:rPr lang="ru-RU" sz="2400" dirty="0" smtClean="0"/>
              <a:t> </a:t>
            </a:r>
            <a:r>
              <a:rPr lang="ru-RU" sz="2400" dirty="0" err="1" smtClean="0"/>
              <a:t>кав'ярень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прокладені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чисельні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маршрути</a:t>
            </a:r>
            <a:r>
              <a:rPr lang="ru-RU" sz="2400" dirty="0" smtClean="0"/>
              <a:t>; </a:t>
            </a:r>
            <a:r>
              <a:rPr lang="ru-RU" sz="2400" dirty="0" err="1" smtClean="0"/>
              <a:t>щороку</a:t>
            </a:r>
            <a:r>
              <a:rPr lang="ru-RU" sz="2400" dirty="0" smtClean="0"/>
              <a:t> </a:t>
            </a:r>
            <a:r>
              <a:rPr lang="ru-RU" sz="2400" dirty="0" smtClean="0"/>
              <a:t>проводить </a:t>
            </a:r>
            <a:r>
              <a:rPr lang="ru-RU" sz="2400" dirty="0" err="1" smtClean="0"/>
              <a:t>сяміське</a:t>
            </a:r>
            <a:r>
              <a:rPr lang="ru-RU" sz="2400" dirty="0" smtClean="0"/>
              <a:t> </a:t>
            </a:r>
            <a:r>
              <a:rPr lang="ru-RU" sz="2400" dirty="0" smtClean="0"/>
              <a:t>свято «На </a:t>
            </a:r>
            <a:r>
              <a:rPr lang="ru-RU" sz="2400" dirty="0" err="1" smtClean="0"/>
              <a:t>каву</a:t>
            </a:r>
            <a:r>
              <a:rPr lang="ru-RU" sz="2400" dirty="0" smtClean="0"/>
              <a:t> до Львова</a:t>
            </a:r>
            <a:r>
              <a:rPr lang="ru-RU" dirty="0" smtClean="0"/>
              <a:t>», </a:t>
            </a:r>
            <a:r>
              <a:rPr lang="ru-RU" sz="2400" dirty="0" smtClean="0"/>
              <a:t>на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найкращу</a:t>
            </a:r>
            <a:r>
              <a:rPr lang="ru-RU" sz="2400" dirty="0" smtClean="0"/>
              <a:t> </a:t>
            </a:r>
            <a:r>
              <a:rPr lang="ru-RU" sz="2400" dirty="0" err="1" smtClean="0"/>
              <a:t>кав'ярню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365104"/>
            <a:ext cx="50040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200" dirty="0" err="1" smtClean="0"/>
              <a:t>Іншим</a:t>
            </a:r>
            <a:r>
              <a:rPr lang="ru-RU" sz="2200" dirty="0" smtClean="0"/>
              <a:t> продуктом,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яким</a:t>
            </a:r>
            <a:r>
              <a:rPr lang="ru-RU" sz="2200" dirty="0" smtClean="0"/>
              <a:t> часто </a:t>
            </a:r>
            <a:r>
              <a:rPr lang="ru-RU" sz="2200" dirty="0" err="1" smtClean="0"/>
              <a:t>ідентифікують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Львів</a:t>
            </a:r>
            <a:r>
              <a:rPr lang="ru-RU" sz="2200" dirty="0" smtClean="0"/>
              <a:t>, </a:t>
            </a:r>
            <a:r>
              <a:rPr lang="ru-RU" sz="2200" dirty="0" err="1" smtClean="0"/>
              <a:t>вважається</a:t>
            </a:r>
            <a:r>
              <a:rPr lang="ru-RU" sz="2200" dirty="0" smtClean="0"/>
              <a:t> шоколад. </a:t>
            </a:r>
            <a:r>
              <a:rPr lang="ru-RU" sz="2200" dirty="0" err="1" smtClean="0"/>
              <a:t>Місцеві</a:t>
            </a:r>
            <a:r>
              <a:rPr lang="ru-RU" sz="2200" dirty="0" smtClean="0"/>
              <a:t> </a:t>
            </a:r>
            <a:r>
              <a:rPr lang="ru-RU" sz="2200" dirty="0" err="1" smtClean="0"/>
              <a:t>жителі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називають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«</a:t>
            </a:r>
            <a:r>
              <a:rPr lang="ru-RU" sz="2200" dirty="0" err="1" smtClean="0"/>
              <a:t>чоколяда</a:t>
            </a:r>
            <a:r>
              <a:rPr lang="ru-RU" sz="2200" dirty="0" smtClean="0"/>
              <a:t>». </a:t>
            </a:r>
            <a:r>
              <a:rPr lang="ru-RU" sz="2200" dirty="0" err="1" smtClean="0"/>
              <a:t>Щороку</a:t>
            </a:r>
            <a:r>
              <a:rPr lang="ru-RU" sz="2200" dirty="0" smtClean="0"/>
              <a:t> у </a:t>
            </a:r>
            <a:r>
              <a:rPr lang="ru-RU" sz="2200" dirty="0" err="1" smtClean="0"/>
              <a:t>місті</a:t>
            </a:r>
            <a:r>
              <a:rPr lang="ru-RU" sz="2200" dirty="0" smtClean="0"/>
              <a:t> проводиться </a:t>
            </a:r>
            <a:r>
              <a:rPr lang="ru-RU" sz="2200" dirty="0" err="1" smtClean="0"/>
              <a:t>традиційне</a:t>
            </a:r>
            <a:r>
              <a:rPr lang="ru-RU" sz="2200" dirty="0" smtClean="0"/>
              <a:t> Свято шоколаду, Свято </a:t>
            </a:r>
            <a:r>
              <a:rPr lang="ru-RU" sz="2200" dirty="0" err="1" smtClean="0"/>
              <a:t>сиру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smtClean="0"/>
              <a:t>вина</a:t>
            </a:r>
            <a:r>
              <a:rPr lang="ru-RU" sz="2100" dirty="0" smtClean="0"/>
              <a:t>.</a:t>
            </a:r>
            <a:endParaRPr lang="ru-RU" sz="21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26988"/>
            <a:ext cx="5338763" cy="850901"/>
          </a:xfrm>
        </p:spPr>
        <p:txBody>
          <a:bodyPr/>
          <a:lstStyle/>
          <a:p>
            <a:r>
              <a:rPr lang="uk-UA" sz="4000" dirty="0">
                <a:solidFill>
                  <a:srgbClr val="CC6600"/>
                </a:solidFill>
              </a:rPr>
              <a:t>ЦУКЕРНІ</a:t>
            </a:r>
            <a:endParaRPr lang="ru-RU" sz="4000" dirty="0">
              <a:solidFill>
                <a:srgbClr val="CC6600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9144000" cy="4924425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692151"/>
            <a:ext cx="5867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     </a:t>
            </a:r>
            <a:r>
              <a:rPr lang="uk-UA" sz="1700" dirty="0"/>
              <a:t>І</a:t>
            </a:r>
            <a:r>
              <a:rPr lang="ru-RU" sz="1700" dirty="0" err="1"/>
              <a:t>сторія</a:t>
            </a:r>
            <a:r>
              <a:rPr lang="ru-RU" sz="1700" dirty="0"/>
              <a:t> </a:t>
            </a:r>
            <a:r>
              <a:rPr lang="ru-RU" sz="1700" dirty="0" err="1"/>
              <a:t>львівської</a:t>
            </a:r>
            <a:r>
              <a:rPr lang="ru-RU" sz="1700" dirty="0"/>
              <a:t> </a:t>
            </a:r>
            <a:r>
              <a:rPr lang="ru-RU" sz="1700" dirty="0" err="1"/>
              <a:t>кави</a:t>
            </a:r>
            <a:r>
              <a:rPr lang="ru-RU" sz="1700" dirty="0"/>
              <a:t> </a:t>
            </a:r>
            <a:r>
              <a:rPr lang="ru-RU" sz="1700" dirty="0" err="1"/>
              <a:t>починається</a:t>
            </a:r>
            <a:r>
              <a:rPr lang="ru-RU" sz="1700" dirty="0"/>
              <a:t> </a:t>
            </a:r>
            <a:r>
              <a:rPr lang="ru-RU" sz="1700" dirty="0" err="1"/>
              <a:t>з</a:t>
            </a:r>
            <a:r>
              <a:rPr lang="ru-RU" sz="1700" dirty="0"/>
              <a:t> </a:t>
            </a:r>
            <a:r>
              <a:rPr lang="ru-RU" sz="1700" dirty="0" err="1"/>
              <a:t>цукерень</a:t>
            </a:r>
            <a:r>
              <a:rPr lang="ru-RU" sz="1700" dirty="0"/>
              <a:t> — </a:t>
            </a:r>
            <a:r>
              <a:rPr lang="ru-RU" sz="1700" dirty="0" err="1"/>
              <a:t>закладів</a:t>
            </a:r>
            <a:r>
              <a:rPr lang="ru-RU" sz="1700" dirty="0"/>
              <a:t>, де не </a:t>
            </a:r>
            <a:r>
              <a:rPr lang="ru-RU" sz="1700" dirty="0" err="1"/>
              <a:t>подавалися</a:t>
            </a:r>
            <a:r>
              <a:rPr lang="ru-RU" sz="1700" dirty="0"/>
              <a:t> </a:t>
            </a:r>
            <a:r>
              <a:rPr lang="ru-RU" sz="1700" dirty="0" err="1"/>
              <a:t>міцні</a:t>
            </a:r>
            <a:r>
              <a:rPr lang="ru-RU" sz="1700" dirty="0"/>
              <a:t> </a:t>
            </a:r>
            <a:r>
              <a:rPr lang="ru-RU" sz="1700" dirty="0" err="1"/>
              <a:t>напої</a:t>
            </a:r>
            <a:r>
              <a:rPr lang="ru-RU" sz="1700" dirty="0"/>
              <a:t>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було</a:t>
            </a:r>
            <a:r>
              <a:rPr lang="ru-RU" sz="1700" dirty="0"/>
              <a:t> заборонено </a:t>
            </a:r>
            <a:r>
              <a:rPr lang="ru-RU" sz="1700" dirty="0" err="1"/>
              <a:t>курити</a:t>
            </a:r>
            <a:r>
              <a:rPr lang="ru-RU" sz="1700" dirty="0"/>
              <a:t>. Тому вони стали </a:t>
            </a:r>
            <a:r>
              <a:rPr lang="ru-RU" sz="1700" dirty="0" err="1"/>
              <a:t>жіночим</a:t>
            </a:r>
            <a:r>
              <a:rPr lang="ru-RU" sz="1700" dirty="0"/>
              <a:t> </a:t>
            </a:r>
            <a:r>
              <a:rPr lang="ru-RU" sz="1700" dirty="0" err="1"/>
              <a:t>королівством</a:t>
            </a:r>
            <a:r>
              <a:rPr lang="ru-RU" sz="1700" dirty="0"/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700" dirty="0"/>
              <a:t>     </a:t>
            </a:r>
            <a:r>
              <a:rPr lang="ru-RU" sz="1700" dirty="0" err="1"/>
              <a:t>Європейська</a:t>
            </a:r>
            <a:r>
              <a:rPr lang="ru-RU" sz="1700" dirty="0"/>
              <a:t> </a:t>
            </a:r>
            <a:r>
              <a:rPr lang="ru-RU" sz="1700" dirty="0" err="1"/>
              <a:t>традиція</a:t>
            </a:r>
            <a:r>
              <a:rPr lang="ru-RU" sz="1700" dirty="0"/>
              <a:t> </a:t>
            </a:r>
            <a:r>
              <a:rPr lang="ru-RU" sz="1700" dirty="0" err="1"/>
              <a:t>поєднувати</a:t>
            </a:r>
            <a:r>
              <a:rPr lang="ru-RU" sz="1700" dirty="0"/>
              <a:t> </a:t>
            </a:r>
            <a:r>
              <a:rPr lang="ru-RU" sz="1700" dirty="0" err="1"/>
              <a:t>пиття</a:t>
            </a:r>
            <a:r>
              <a:rPr lang="ru-RU" sz="1700" dirty="0"/>
              <a:t> </a:t>
            </a:r>
            <a:r>
              <a:rPr lang="ru-RU" sz="1700" dirty="0" err="1"/>
              <a:t>запашних</a:t>
            </a:r>
            <a:r>
              <a:rPr lang="ru-RU" sz="1700" dirty="0"/>
              <a:t> </a:t>
            </a:r>
            <a:r>
              <a:rPr lang="ru-RU" sz="1700" dirty="0" err="1"/>
              <a:t>напоїв</a:t>
            </a:r>
            <a:r>
              <a:rPr lang="ru-RU" sz="1700" dirty="0"/>
              <a:t> </a:t>
            </a:r>
            <a:r>
              <a:rPr lang="ru-RU" sz="1700" dirty="0" err="1"/>
              <a:t>зі</a:t>
            </a:r>
            <a:r>
              <a:rPr lang="ru-RU" sz="1700" dirty="0"/>
              <a:t> </a:t>
            </a:r>
            <a:r>
              <a:rPr lang="ru-RU" sz="1700" dirty="0" err="1"/>
              <a:t>споживанням</a:t>
            </a:r>
            <a:r>
              <a:rPr lang="ru-RU" sz="1700" dirty="0"/>
              <a:t> </a:t>
            </a:r>
            <a:r>
              <a:rPr lang="ru-RU" sz="1700" dirty="0" err="1"/>
              <a:t>вишуканих</a:t>
            </a:r>
            <a:r>
              <a:rPr lang="ru-RU" sz="1700" dirty="0"/>
              <a:t> </a:t>
            </a:r>
            <a:r>
              <a:rPr lang="ru-RU" sz="1700" dirty="0" err="1"/>
              <a:t>солодощів</a:t>
            </a:r>
            <a:r>
              <a:rPr lang="ru-RU" sz="1700" dirty="0"/>
              <a:t> так </a:t>
            </a:r>
            <a:r>
              <a:rPr lang="ru-RU" sz="1700" dirty="0" err="1"/>
              <a:t>полюбилася</a:t>
            </a:r>
            <a:r>
              <a:rPr lang="ru-RU" sz="1700" dirty="0"/>
              <a:t> </a:t>
            </a:r>
            <a:r>
              <a:rPr lang="ru-RU" sz="1700" dirty="0" err="1"/>
              <a:t>львів</a:t>
            </a:r>
            <a:r>
              <a:rPr lang="en-US" sz="1700" dirty="0"/>
              <a:t>’</a:t>
            </a:r>
            <a:r>
              <a:rPr lang="ru-RU" sz="1700" dirty="0" err="1"/>
              <a:t>янам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вже</a:t>
            </a:r>
            <a:r>
              <a:rPr lang="ru-RU" sz="1700" dirty="0"/>
              <a:t> </a:t>
            </a:r>
            <a:r>
              <a:rPr lang="ru-RU" sz="1700" dirty="0" err="1"/>
              <a:t>наприкінці</a:t>
            </a:r>
            <a:r>
              <a:rPr lang="ru-RU" sz="1700" dirty="0"/>
              <a:t> ХІХ ст. </a:t>
            </a:r>
            <a:r>
              <a:rPr lang="ru-RU" sz="1700" dirty="0" err="1"/>
              <a:t>кількість</a:t>
            </a:r>
            <a:r>
              <a:rPr lang="ru-RU" sz="1700" dirty="0"/>
              <a:t> </a:t>
            </a:r>
            <a:r>
              <a:rPr lang="ru-RU" sz="1700" dirty="0" err="1"/>
              <a:t>львівських</a:t>
            </a:r>
            <a:r>
              <a:rPr lang="ru-RU" sz="1700" dirty="0"/>
              <a:t> </a:t>
            </a:r>
            <a:r>
              <a:rPr lang="ru-RU" sz="1700" dirty="0" err="1"/>
              <a:t>цукерень</a:t>
            </a:r>
            <a:r>
              <a:rPr lang="ru-RU" sz="1700" dirty="0"/>
              <a:t> </a:t>
            </a:r>
            <a:r>
              <a:rPr lang="ru-RU" sz="1700" dirty="0" err="1"/>
              <a:t>успішно</a:t>
            </a:r>
            <a:r>
              <a:rPr lang="ru-RU" sz="1700" dirty="0"/>
              <a:t> </a:t>
            </a:r>
            <a:r>
              <a:rPr lang="ru-RU" sz="1700" dirty="0" err="1"/>
              <a:t>конкурувала</a:t>
            </a:r>
            <a:r>
              <a:rPr lang="ru-RU" sz="1700" dirty="0"/>
              <a:t> </a:t>
            </a:r>
            <a:r>
              <a:rPr lang="ru-RU" sz="1700" dirty="0" err="1"/>
              <a:t>з</a:t>
            </a:r>
            <a:r>
              <a:rPr lang="ru-RU" sz="1700" dirty="0"/>
              <a:t> </a:t>
            </a:r>
            <a:r>
              <a:rPr lang="ru-RU" sz="1700" dirty="0" err="1"/>
              <a:t>кількістю</a:t>
            </a:r>
            <a:r>
              <a:rPr lang="ru-RU" sz="1700" dirty="0"/>
              <a:t> </a:t>
            </a:r>
            <a:r>
              <a:rPr lang="ru-RU" sz="1700" dirty="0" err="1"/>
              <a:t>львівських</a:t>
            </a:r>
            <a:r>
              <a:rPr lang="ru-RU" sz="1700" dirty="0"/>
              <a:t> </a:t>
            </a:r>
            <a:r>
              <a:rPr lang="ru-RU" sz="1700" dirty="0" err="1"/>
              <a:t>пам'яток</a:t>
            </a:r>
            <a:r>
              <a:rPr lang="ru-RU" sz="1700" dirty="0"/>
              <a:t> </a:t>
            </a:r>
            <a:r>
              <a:rPr lang="ru-RU" sz="1700" dirty="0" err="1"/>
              <a:t>архітектури</a:t>
            </a:r>
            <a:r>
              <a:rPr lang="ru-RU" sz="1700" dirty="0" smtClean="0"/>
              <a:t>.</a:t>
            </a:r>
            <a:r>
              <a:rPr lang="uk-UA" sz="1700" dirty="0" smtClean="0"/>
              <a:t> Сьогодні цукерні залишаються улюбленим місцем для багатьох, де за філіжанкою ароматної кави можна поспілкуватись про своє, про жіноче… і дозволити маленький гріх – СОЛОДОЩІ! </a:t>
            </a:r>
            <a:endParaRPr lang="ru-RU" sz="1700" dirty="0"/>
          </a:p>
        </p:txBody>
      </p:sp>
      <p:pic>
        <p:nvPicPr>
          <p:cNvPr id="135173" name="Picture 5" descr="coffee_box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968552" cy="3311320"/>
          </a:xfrm>
          <a:prstGeom prst="rect">
            <a:avLst/>
          </a:prstGeom>
          <a:noFill/>
        </p:spPr>
      </p:pic>
      <p:pic>
        <p:nvPicPr>
          <p:cNvPr id="135177" name="Picture 9" descr="ingres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952699" cy="3816424"/>
          </a:xfrm>
          <a:prstGeom prst="rect">
            <a:avLst/>
          </a:prstGeom>
          <a:noFill/>
        </p:spPr>
      </p:pic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5580112" y="4437112"/>
            <a:ext cx="3563888" cy="216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Де </a:t>
            </a:r>
            <a:r>
              <a:rPr lang="ru-RU" sz="2000" dirty="0" err="1" smtClean="0">
                <a:solidFill>
                  <a:schemeClr val="tx2"/>
                </a:solidFill>
              </a:rPr>
              <a:t>найкраща</a:t>
            </a:r>
            <a:r>
              <a:rPr lang="ru-RU" sz="2000" dirty="0" smtClean="0">
                <a:solidFill>
                  <a:schemeClr val="tx2"/>
                </a:solidFill>
              </a:rPr>
              <a:t> у </a:t>
            </a:r>
            <a:r>
              <a:rPr lang="ru-RU" sz="2000" dirty="0" err="1" smtClean="0">
                <a:solidFill>
                  <a:schemeClr val="tx2"/>
                </a:solidFill>
              </a:rPr>
              <a:t>світі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кава</a:t>
            </a:r>
            <a:r>
              <a:rPr lang="ru-RU" sz="2000" dirty="0" smtClean="0">
                <a:solidFill>
                  <a:schemeClr val="tx2"/>
                </a:solidFill>
              </a:rPr>
              <a:t>? </a:t>
            </a:r>
            <a:r>
              <a:rPr lang="ru-RU" sz="2000" dirty="0" err="1" smtClean="0">
                <a:solidFill>
                  <a:schemeClr val="tx2"/>
                </a:solidFill>
              </a:rPr>
              <a:t>Відповідь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на </a:t>
            </a:r>
            <a:r>
              <a:rPr lang="ru-RU" sz="2000" dirty="0" err="1" smtClean="0">
                <a:solidFill>
                  <a:schemeClr val="tx2"/>
                </a:solidFill>
              </a:rPr>
              <a:t>це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запитання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знайшли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вже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мільйони</a:t>
            </a:r>
            <a:r>
              <a:rPr lang="ru-RU" sz="2000" dirty="0" smtClean="0">
                <a:solidFill>
                  <a:schemeClr val="tx2"/>
                </a:solidFill>
              </a:rPr>
              <a:t> людей, </a:t>
            </a:r>
            <a:r>
              <a:rPr lang="ru-RU" sz="2000" dirty="0" err="1" smtClean="0">
                <a:solidFill>
                  <a:schemeClr val="tx2"/>
                </a:solidFill>
              </a:rPr>
              <a:t>які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знають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що</a:t>
            </a:r>
            <a:r>
              <a:rPr lang="ru-RU" sz="2000" dirty="0" smtClean="0">
                <a:solidFill>
                  <a:schemeClr val="tx2"/>
                </a:solidFill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</a:rPr>
              <a:t>каву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варто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їхати</a:t>
            </a:r>
            <a:r>
              <a:rPr lang="ru-RU" sz="2000" dirty="0" smtClean="0">
                <a:solidFill>
                  <a:schemeClr val="tx2"/>
                </a:solidFill>
              </a:rPr>
              <a:t> до Львова</a:t>
            </a:r>
            <a:r>
              <a:rPr lang="uk-UA" sz="2000" dirty="0" smtClean="0">
                <a:solidFill>
                  <a:schemeClr val="tx2"/>
                </a:solidFill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</a:rPr>
              <a:t>Львів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кава</a:t>
            </a:r>
            <a:r>
              <a:rPr lang="ru-RU" sz="2000" dirty="0" smtClean="0">
                <a:solidFill>
                  <a:schemeClr val="tx2"/>
                </a:solidFill>
              </a:rPr>
              <a:t> – </a:t>
            </a:r>
            <a:r>
              <a:rPr lang="ru-RU" sz="2000" dirty="0" err="1" smtClean="0">
                <a:solidFill>
                  <a:schemeClr val="tx2"/>
                </a:solidFill>
              </a:rPr>
              <a:t>речі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нероздільні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2"/>
            <a:ext cx="8229600" cy="1143001"/>
          </a:xfrm>
        </p:spPr>
        <p:txBody>
          <a:bodyPr/>
          <a:lstStyle/>
          <a:p>
            <a:r>
              <a:rPr lang="uk-UA" sz="4000">
                <a:solidFill>
                  <a:srgbClr val="CC6600"/>
                </a:solidFill>
                <a:latin typeface="Calibri" pitchFamily="34" charset="0"/>
              </a:rPr>
              <a:t>ІСТОРІЯ ЛЬВІВСЬКОЇ КАВИ</a:t>
            </a:r>
            <a:endParaRPr lang="ru-RU" sz="400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203849" y="764704"/>
            <a:ext cx="5940152" cy="26638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 err="1" smtClean="0">
                <a:latin typeface="Calibri" pitchFamily="34" charset="0"/>
              </a:rPr>
              <a:t>Львів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по-справжньому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розсмакував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цей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напій</a:t>
            </a:r>
            <a:r>
              <a:rPr lang="ru-RU" sz="1600" dirty="0">
                <a:latin typeface="Calibri" pitchFamily="34" charset="0"/>
              </a:rPr>
              <a:t> 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Calibri" pitchFamily="34" charset="0"/>
              </a:rPr>
              <a:t>XVIII ст. До </a:t>
            </a:r>
            <a:r>
              <a:rPr lang="ru-RU" sz="1600" dirty="0" err="1">
                <a:latin typeface="Calibri" pitchFamily="34" charset="0"/>
              </a:rPr>
              <a:t>міста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кава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потрапляла</a:t>
            </a:r>
            <a:r>
              <a:rPr lang="ru-RU" sz="1600" dirty="0">
                <a:latin typeface="Calibri" pitchFamily="34" charset="0"/>
              </a:rPr>
              <a:t> не </a:t>
            </a:r>
            <a:r>
              <a:rPr lang="ru-RU" sz="1600" dirty="0" err="1">
                <a:latin typeface="Calibri" pitchFamily="34" charset="0"/>
              </a:rPr>
              <a:t>лише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зі</a:t>
            </a:r>
            <a:r>
              <a:rPr lang="ru-RU" sz="1600" dirty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Calibri" pitchFamily="34" charset="0"/>
              </a:rPr>
              <a:t>Сходу (</a:t>
            </a:r>
            <a:r>
              <a:rPr lang="ru-RU" sz="1600" dirty="0" err="1">
                <a:latin typeface="Calibri" pitchFamily="34" charset="0"/>
              </a:rPr>
              <a:t>зокрема</a:t>
            </a:r>
            <a:r>
              <a:rPr lang="ru-RU" sz="1600" dirty="0">
                <a:latin typeface="Calibri" pitchFamily="34" charset="0"/>
              </a:rPr>
              <a:t>, </a:t>
            </a:r>
            <a:r>
              <a:rPr lang="ru-RU" sz="1600" dirty="0" err="1">
                <a:latin typeface="Calibri" pitchFamily="34" charset="0"/>
              </a:rPr>
              <a:t>з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Туреччини</a:t>
            </a:r>
            <a:r>
              <a:rPr lang="ru-RU" sz="1600" dirty="0">
                <a:latin typeface="Calibri" pitchFamily="34" charset="0"/>
              </a:rPr>
              <a:t>), </a:t>
            </a:r>
            <a:r>
              <a:rPr lang="ru-RU" sz="1600" dirty="0" err="1">
                <a:latin typeface="Calibri" pitchFamily="34" charset="0"/>
              </a:rPr>
              <a:t>але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й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із</a:t>
            </a:r>
            <a:r>
              <a:rPr lang="ru-RU" sz="1600" dirty="0">
                <a:latin typeface="Calibri" pitchFamily="34" charset="0"/>
              </a:rPr>
              <a:t> Заходу – </a:t>
            </a:r>
            <a:r>
              <a:rPr lang="ru-RU" sz="1600" dirty="0" err="1">
                <a:latin typeface="Calibri" pitchFamily="34" charset="0"/>
              </a:rPr>
              <a:t>з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Відня</a:t>
            </a:r>
            <a:r>
              <a:rPr lang="ru-RU" sz="1600" dirty="0">
                <a:latin typeface="Calibri" pitchFamily="34" charset="0"/>
              </a:rPr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Calibri" pitchFamily="34" charset="0"/>
              </a:rPr>
              <a:t>де галичанин </a:t>
            </a:r>
            <a:r>
              <a:rPr lang="ru-RU" sz="1600" dirty="0" err="1">
                <a:latin typeface="Calibri" pitchFamily="34" charset="0"/>
              </a:rPr>
              <a:t>Юрій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Кульчицький</a:t>
            </a:r>
            <a:r>
              <a:rPr lang="ru-RU" sz="1600" dirty="0">
                <a:latin typeface="Calibri" pitchFamily="34" charset="0"/>
              </a:rPr>
              <a:t> 1683 року </a:t>
            </a:r>
            <a:r>
              <a:rPr lang="ru-RU" sz="1600" dirty="0" err="1">
                <a:latin typeface="Calibri" pitchFamily="34" charset="0"/>
              </a:rPr>
              <a:t>відкрив</a:t>
            </a:r>
            <a:r>
              <a:rPr lang="ru-RU" sz="1600" dirty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err="1">
                <a:latin typeface="Calibri" pitchFamily="34" charset="0"/>
              </a:rPr>
              <a:t>кав</a:t>
            </a:r>
            <a:r>
              <a:rPr lang="en-US" sz="1600" dirty="0">
                <a:latin typeface="Calibri" pitchFamily="34" charset="0"/>
              </a:rPr>
              <a:t>’</a:t>
            </a:r>
            <a:r>
              <a:rPr lang="ru-RU" sz="1600" dirty="0" err="1">
                <a:latin typeface="Calibri" pitchFamily="34" charset="0"/>
              </a:rPr>
              <a:t>ярню</a:t>
            </a:r>
            <a:r>
              <a:rPr lang="ru-RU" sz="1600" dirty="0">
                <a:latin typeface="Calibri" pitchFamily="34" charset="0"/>
              </a:rPr>
              <a:t> «</a:t>
            </a:r>
            <a:r>
              <a:rPr lang="ru-RU" sz="1600" dirty="0" err="1">
                <a:latin typeface="Calibri" pitchFamily="34" charset="0"/>
              </a:rPr>
              <a:t>Під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синьою</a:t>
            </a:r>
            <a:r>
              <a:rPr lang="ru-RU" sz="1600" dirty="0">
                <a:latin typeface="Calibri" pitchFamily="34" charset="0"/>
              </a:rPr>
              <a:t> фляжкою». </a:t>
            </a:r>
            <a:r>
              <a:rPr lang="ru-RU" sz="1600" dirty="0" err="1">
                <a:latin typeface="Calibri" pitchFamily="34" charset="0"/>
              </a:rPr>
              <a:t>Згодом</a:t>
            </a:r>
            <a:r>
              <a:rPr lang="ru-RU" sz="1600" dirty="0">
                <a:latin typeface="Calibri" pitchFamily="34" charset="0"/>
              </a:rPr>
              <a:t> заклад </a:t>
            </a:r>
            <a:r>
              <a:rPr lang="ru-RU" sz="1600" dirty="0" err="1">
                <a:latin typeface="Calibri" pitchFamily="34" charset="0"/>
              </a:rPr>
              <a:t>відомого</a:t>
            </a:r>
            <a:endParaRPr lang="ru-RU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Calibri" pitchFamily="34" charset="0"/>
              </a:rPr>
              <a:t>галичанина </a:t>
            </a:r>
            <a:r>
              <a:rPr lang="en-US" sz="1600" dirty="0">
                <a:latin typeface="Calibri" pitchFamily="34" charset="0"/>
              </a:rPr>
              <a:t>c</a:t>
            </a:r>
            <a:r>
              <a:rPr lang="ru-RU" sz="1600" dirty="0">
                <a:latin typeface="Calibri" pitchFamily="34" charset="0"/>
              </a:rPr>
              <a:t>творив моду на </a:t>
            </a:r>
            <a:r>
              <a:rPr lang="ru-RU" sz="1600" dirty="0" err="1">
                <a:latin typeface="Calibri" pitchFamily="34" charset="0"/>
              </a:rPr>
              <a:t>каву</a:t>
            </a:r>
            <a:r>
              <a:rPr lang="ru-RU" sz="1600" dirty="0">
                <a:latin typeface="Calibri" pitchFamily="34" charset="0"/>
              </a:rPr>
              <a:t> в </a:t>
            </a:r>
            <a:r>
              <a:rPr lang="ru-RU" sz="1600" dirty="0" err="1">
                <a:latin typeface="Calibri" pitchFamily="34" charset="0"/>
              </a:rPr>
              <a:t>усій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Європі</a:t>
            </a:r>
            <a:r>
              <a:rPr lang="ru-RU" sz="1600" dirty="0">
                <a:latin typeface="Calibri" pitchFamily="34" charset="0"/>
              </a:rPr>
              <a:t>. </a:t>
            </a:r>
            <a:r>
              <a:rPr lang="ru-RU" sz="1600" dirty="0" err="1">
                <a:latin typeface="Calibri" pitchFamily="34" charset="0"/>
              </a:rPr>
              <a:t>Замість</a:t>
            </a:r>
            <a:r>
              <a:rPr lang="ru-RU" sz="1600" dirty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err="1">
                <a:latin typeface="Calibri" pitchFamily="34" charset="0"/>
              </a:rPr>
              <a:t>вивіски</a:t>
            </a:r>
            <a:r>
              <a:rPr lang="ru-RU" sz="1600" dirty="0">
                <a:latin typeface="Calibri" pitchFamily="34" charset="0"/>
              </a:rPr>
              <a:t> тут </a:t>
            </a:r>
            <a:r>
              <a:rPr lang="ru-RU" sz="1600" dirty="0" err="1">
                <a:latin typeface="Calibri" pitchFamily="34" charset="0"/>
              </a:rPr>
              <a:t>був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почеплений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турецький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кавник</a:t>
            </a:r>
            <a:r>
              <a:rPr lang="ru-RU" sz="1600" dirty="0">
                <a:latin typeface="Calibri" pitchFamily="34" charset="0"/>
              </a:rPr>
              <a:t>, </a:t>
            </a:r>
            <a:r>
              <a:rPr lang="ru-RU" sz="1600" dirty="0" err="1">
                <a:latin typeface="Calibri" pitchFamily="34" charset="0"/>
              </a:rPr>
              <a:t>який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згодом</a:t>
            </a:r>
            <a:endParaRPr lang="ru-RU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Calibri" pitchFamily="34" charset="0"/>
              </a:rPr>
              <a:t>став знаком </a:t>
            </a:r>
            <a:r>
              <a:rPr lang="ru-RU" sz="1600" dirty="0" err="1">
                <a:latin typeface="Calibri" pitchFamily="34" charset="0"/>
              </a:rPr>
              <a:t>усіх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кав</a:t>
            </a:r>
            <a:r>
              <a:rPr lang="en-US" sz="1600" dirty="0">
                <a:latin typeface="Calibri" pitchFamily="34" charset="0"/>
              </a:rPr>
              <a:t>’</a:t>
            </a:r>
            <a:r>
              <a:rPr lang="ru-RU" sz="1600" dirty="0" err="1">
                <a:latin typeface="Calibri" pitchFamily="34" charset="0"/>
              </a:rPr>
              <a:t>ярень</a:t>
            </a:r>
            <a:r>
              <a:rPr lang="ru-RU" sz="1600" dirty="0">
                <a:latin typeface="Calibri" pitchFamily="34" charset="0"/>
              </a:rPr>
              <a:t>. А </a:t>
            </a:r>
            <a:r>
              <a:rPr lang="ru-RU" sz="1600" dirty="0" err="1">
                <a:latin typeface="Calibri" pitchFamily="34" charset="0"/>
              </a:rPr>
              <a:t>віденський</a:t>
            </a:r>
            <a:r>
              <a:rPr lang="ru-RU" sz="1600" dirty="0">
                <a:latin typeface="Calibri" pitchFamily="34" charset="0"/>
              </a:rPr>
              <a:t> скульптор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err="1">
                <a:latin typeface="Calibri" pitchFamily="34" charset="0"/>
              </a:rPr>
              <a:t>Емануїл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Пендель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увіковічнив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Юрія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Кульчицького</a:t>
            </a:r>
            <a:r>
              <a:rPr lang="ru-RU" sz="1600" dirty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err="1">
                <a:latin typeface="Calibri" pitchFamily="34" charset="0"/>
              </a:rPr>
              <a:t>пам'ятником</a:t>
            </a:r>
            <a:r>
              <a:rPr lang="ru-RU" sz="1600" dirty="0">
                <a:latin typeface="Calibri" pitchFamily="34" charset="0"/>
              </a:rPr>
              <a:t> у </a:t>
            </a:r>
            <a:r>
              <a:rPr lang="ru-RU" sz="1600" dirty="0" err="1">
                <a:latin typeface="Calibri" pitchFamily="34" charset="0"/>
              </a:rPr>
              <a:t>столиці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</a:rPr>
              <a:t>Австрії</a:t>
            </a:r>
            <a:r>
              <a:rPr lang="ru-RU" sz="1400" dirty="0">
                <a:latin typeface="Calibri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1400" dirty="0">
              <a:latin typeface="Calibri" pitchFamily="34" charset="0"/>
            </a:endParaRPr>
          </a:p>
        </p:txBody>
      </p:sp>
      <p:pic>
        <p:nvPicPr>
          <p:cNvPr id="100356" name="Picture 4" descr="coffee_bean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908720"/>
            <a:ext cx="3025949" cy="2375819"/>
          </a:xfrm>
          <a:prstGeom prst="rect">
            <a:avLst/>
          </a:prstGeom>
          <a:noFill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79389" y="3502026"/>
            <a:ext cx="396081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1600">
              <a:latin typeface="Arial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50825" y="3573464"/>
            <a:ext cx="50038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>
              <a:latin typeface="Arial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07950" y="3284538"/>
            <a:ext cx="5543551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/>
              <a:t>У XIX ст. </a:t>
            </a:r>
            <a:r>
              <a:rPr lang="ru-RU" sz="1600" dirty="0" err="1"/>
              <a:t>Львів</a:t>
            </a:r>
            <a:r>
              <a:rPr lang="ru-RU" sz="1600" dirty="0"/>
              <a:t> </a:t>
            </a:r>
            <a:r>
              <a:rPr lang="ru-RU" sz="1600" dirty="0" err="1"/>
              <a:t>немов</a:t>
            </a:r>
            <a:r>
              <a:rPr lang="ru-RU" sz="1600" dirty="0"/>
              <a:t> </a:t>
            </a:r>
            <a:r>
              <a:rPr lang="ru-RU" sz="1600" dirty="0" err="1"/>
              <a:t>очманів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кави</a:t>
            </a:r>
            <a:r>
              <a:rPr lang="ru-RU" sz="1600" dirty="0"/>
              <a:t>! </a:t>
            </a:r>
            <a:r>
              <a:rPr lang="uk-UA" sz="1600" dirty="0"/>
              <a:t>Ї</a:t>
            </a:r>
            <a:r>
              <a:rPr lang="ru-RU" sz="1600" dirty="0" err="1"/>
              <a:t>ї</a:t>
            </a:r>
            <a:r>
              <a:rPr lang="ru-RU" sz="1600" dirty="0"/>
              <a:t> пили </a:t>
            </a:r>
            <a:r>
              <a:rPr lang="ru-RU" sz="1600" dirty="0" err="1"/>
              <a:t>всі</a:t>
            </a:r>
            <a:r>
              <a:rPr lang="ru-RU" sz="1600" dirty="0"/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спросоння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 smtClean="0"/>
              <a:t>натоще</a:t>
            </a:r>
            <a:r>
              <a:rPr lang="ru-RU" sz="1600" dirty="0"/>
              <a:t>, </a:t>
            </a:r>
            <a:r>
              <a:rPr lang="ru-RU" sz="1600" dirty="0" err="1"/>
              <a:t>вдома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гостювання</a:t>
            </a:r>
            <a:r>
              <a:rPr lang="ru-RU" sz="1600" dirty="0"/>
              <a:t>, до </a:t>
            </a:r>
            <a:r>
              <a:rPr lang="ru-RU" sz="1600" dirty="0" err="1"/>
              <a:t>їжі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після</a:t>
            </a:r>
            <a:r>
              <a:rPr lang="ru-RU" sz="1600" dirty="0"/>
              <a:t>. </a:t>
            </a:r>
            <a:r>
              <a:rPr lang="ru-RU" sz="1600" dirty="0" err="1"/>
              <a:t>Вважалося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біла</a:t>
            </a:r>
            <a:r>
              <a:rPr lang="ru-RU" sz="1600" dirty="0"/>
              <a:t> </a:t>
            </a:r>
            <a:r>
              <a:rPr lang="ru-RU" sz="1600" dirty="0" err="1"/>
              <a:t>кава</a:t>
            </a:r>
            <a:r>
              <a:rPr lang="ru-RU" sz="1600" dirty="0"/>
              <a:t> – </a:t>
            </a:r>
            <a:r>
              <a:rPr lang="ru-RU" sz="1600" dirty="0" err="1"/>
              <a:t>з</a:t>
            </a:r>
            <a:r>
              <a:rPr lang="ru-RU" sz="1600" dirty="0"/>
              <a:t> молоком та </a:t>
            </a:r>
            <a:r>
              <a:rPr lang="ru-RU" sz="1600" dirty="0" err="1"/>
              <a:t>цукром</a:t>
            </a:r>
            <a:r>
              <a:rPr lang="ru-RU" sz="1600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/>
              <a:t>– </a:t>
            </a:r>
            <a:r>
              <a:rPr lang="ru-RU" sz="1600" dirty="0" err="1"/>
              <a:t>напій</a:t>
            </a:r>
            <a:r>
              <a:rPr lang="ru-RU" sz="1600" dirty="0"/>
              <a:t> </a:t>
            </a:r>
            <a:r>
              <a:rPr lang="ru-RU" sz="1600" dirty="0" err="1"/>
              <a:t>символічний</a:t>
            </a:r>
            <a:r>
              <a:rPr lang="ru-RU" sz="1600" dirty="0"/>
              <a:t>, а </a:t>
            </a:r>
            <a:r>
              <a:rPr lang="ru-RU" sz="1600" dirty="0" err="1"/>
              <a:t>чорну</a:t>
            </a:r>
            <a:r>
              <a:rPr lang="ru-RU" sz="1600" dirty="0"/>
              <a:t> </a:t>
            </a:r>
            <a:r>
              <a:rPr lang="ru-RU" sz="1600" dirty="0" err="1"/>
              <a:t>вживали</a:t>
            </a:r>
            <a:r>
              <a:rPr lang="ru-RU" sz="1600" dirty="0"/>
              <a:t> </a:t>
            </a:r>
            <a:r>
              <a:rPr lang="ru-RU" sz="1600" dirty="0" err="1"/>
              <a:t>хіба</a:t>
            </a:r>
            <a:r>
              <a:rPr lang="ru-RU" sz="1600" dirty="0"/>
              <a:t> на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/>
              <a:t>свята. </a:t>
            </a:r>
            <a:r>
              <a:rPr lang="ru-RU" sz="1600" dirty="0" err="1"/>
              <a:t>По-особливому</a:t>
            </a:r>
            <a:r>
              <a:rPr lang="ru-RU" sz="1600" dirty="0"/>
              <a:t> </a:t>
            </a:r>
            <a:r>
              <a:rPr lang="ru-RU" sz="1600" dirty="0" err="1"/>
              <a:t>ставилося</a:t>
            </a:r>
            <a:r>
              <a:rPr lang="ru-RU" sz="1600" dirty="0"/>
              <a:t> до </a:t>
            </a:r>
            <a:r>
              <a:rPr lang="ru-RU" sz="1600" dirty="0" err="1"/>
              <a:t>кави</a:t>
            </a:r>
            <a:r>
              <a:rPr lang="ru-RU" sz="1600" dirty="0"/>
              <a:t> </a:t>
            </a:r>
            <a:r>
              <a:rPr lang="ru-RU" sz="1600" dirty="0" err="1"/>
              <a:t>жіноцтво</a:t>
            </a:r>
            <a:r>
              <a:rPr lang="ru-RU" sz="1600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пані</a:t>
            </a:r>
            <a:r>
              <a:rPr lang="ru-RU" sz="1600" dirty="0"/>
              <a:t> брали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собою до церкви, </a:t>
            </a:r>
            <a:r>
              <a:rPr lang="ru-RU" sz="1600" dirty="0" err="1"/>
              <a:t>аби</a:t>
            </a:r>
            <a:r>
              <a:rPr lang="ru-RU" sz="1600" dirty="0"/>
              <a:t> </a:t>
            </a:r>
            <a:r>
              <a:rPr lang="ru-RU" sz="1600" dirty="0" err="1"/>
              <a:t>випити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причастя</a:t>
            </a:r>
            <a:r>
              <a:rPr lang="ru-RU" sz="1600" dirty="0"/>
              <a:t>. 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/>
              <a:t>Час </a:t>
            </a:r>
            <a:r>
              <a:rPr lang="ru-RU" sz="1600" dirty="0" err="1"/>
              <a:t>біжить</a:t>
            </a:r>
            <a:r>
              <a:rPr lang="ru-RU" sz="1600" dirty="0"/>
              <a:t>.</a:t>
            </a:r>
            <a:r>
              <a:rPr lang="ru-RU" dirty="0"/>
              <a:t> </a:t>
            </a:r>
            <a:r>
              <a:rPr lang="ru-RU" sz="1600" dirty="0" err="1"/>
              <a:t>Знамениті</a:t>
            </a:r>
            <a:r>
              <a:rPr lang="ru-RU" sz="1600" dirty="0"/>
              <a:t> </a:t>
            </a:r>
            <a:r>
              <a:rPr lang="ru-RU" sz="1600" dirty="0" err="1"/>
              <a:t>кав</a:t>
            </a:r>
            <a:r>
              <a:rPr lang="en-US" sz="1600" dirty="0"/>
              <a:t>’</a:t>
            </a:r>
            <a:r>
              <a:rPr lang="ru-RU" sz="1600" dirty="0" err="1"/>
              <a:t>ярні</a:t>
            </a:r>
            <a:r>
              <a:rPr lang="ru-RU" sz="1600" dirty="0"/>
              <a:t> </a:t>
            </a:r>
            <a:r>
              <a:rPr lang="ru-RU" sz="1600" dirty="0" err="1"/>
              <a:t>залишаються</a:t>
            </a:r>
            <a:r>
              <a:rPr lang="ru-RU" sz="1600" dirty="0"/>
              <a:t> 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минулому</a:t>
            </a:r>
            <a:r>
              <a:rPr lang="ru-RU" sz="1600" dirty="0"/>
              <a:t>, </a:t>
            </a:r>
            <a:r>
              <a:rPr lang="ru-RU" sz="1600" dirty="0" err="1"/>
              <a:t>надихають</a:t>
            </a:r>
            <a:r>
              <a:rPr lang="ru-RU" sz="1600" dirty="0"/>
              <a:t> на </a:t>
            </a:r>
            <a:r>
              <a:rPr lang="ru-RU" sz="1600" dirty="0" err="1"/>
              <a:t>написання</a:t>
            </a:r>
            <a:r>
              <a:rPr lang="ru-RU" sz="1600" dirty="0"/>
              <a:t> </a:t>
            </a:r>
            <a:r>
              <a:rPr lang="ru-RU" sz="1600" dirty="0" err="1"/>
              <a:t>книжок</a:t>
            </a:r>
            <a:r>
              <a:rPr lang="ru-RU" sz="1600" dirty="0"/>
              <a:t>. 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Львів</a:t>
            </a:r>
            <a:r>
              <a:rPr lang="ru-RU" sz="1600" dirty="0"/>
              <a:t> не </a:t>
            </a:r>
            <a:r>
              <a:rPr lang="ru-RU" sz="1600" dirty="0" err="1"/>
              <a:t>перестає</a:t>
            </a:r>
            <a:r>
              <a:rPr lang="ru-RU" sz="1600" dirty="0"/>
              <a:t> </a:t>
            </a:r>
            <a:r>
              <a:rPr lang="ru-RU" sz="1600" dirty="0" err="1"/>
              <a:t>любити</a:t>
            </a:r>
            <a:r>
              <a:rPr lang="ru-RU" sz="1600" dirty="0"/>
              <a:t> </a:t>
            </a:r>
            <a:r>
              <a:rPr lang="ru-RU" sz="1600" dirty="0" err="1"/>
              <a:t>каву</a:t>
            </a:r>
            <a:r>
              <a:rPr lang="ru-RU" sz="1600" dirty="0"/>
              <a:t>. </a:t>
            </a:r>
            <a:r>
              <a:rPr lang="ru-RU" sz="1600" dirty="0" err="1"/>
              <a:t>Навіть</a:t>
            </a:r>
            <a:r>
              <a:rPr lang="ru-RU" sz="1600" dirty="0"/>
              <a:t> час не </a:t>
            </a:r>
            <a:r>
              <a:rPr lang="ru-RU" sz="1600" dirty="0" err="1"/>
              <a:t>може</a:t>
            </a: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закреслити</a:t>
            </a:r>
            <a:r>
              <a:rPr lang="ru-RU" sz="1600" dirty="0"/>
              <a:t> </a:t>
            </a:r>
            <a:r>
              <a:rPr lang="ru-RU" sz="1600" dirty="0" err="1"/>
              <a:t>минулого</a:t>
            </a:r>
            <a:r>
              <a:rPr lang="ru-RU" sz="1600" dirty="0"/>
              <a:t>. </a:t>
            </a:r>
            <a:r>
              <a:rPr lang="ru-RU" sz="1600" dirty="0" err="1"/>
              <a:t>Старі</a:t>
            </a:r>
            <a:r>
              <a:rPr lang="ru-RU" sz="1600" dirty="0"/>
              <a:t> </a:t>
            </a:r>
            <a:r>
              <a:rPr lang="ru-RU" sz="1600" dirty="0" err="1"/>
              <a:t>кав</a:t>
            </a:r>
            <a:r>
              <a:rPr lang="en-US" sz="1600" dirty="0"/>
              <a:t>´</a:t>
            </a:r>
            <a:r>
              <a:rPr lang="ru-RU" sz="1600" dirty="0" err="1"/>
              <a:t>ярні</a:t>
            </a:r>
            <a:r>
              <a:rPr lang="ru-RU" sz="1600" dirty="0"/>
              <a:t> </a:t>
            </a:r>
            <a:r>
              <a:rPr lang="ru-RU" sz="1600" dirty="0" err="1"/>
              <a:t>оживають</a:t>
            </a:r>
            <a:r>
              <a:rPr lang="ru-RU" sz="1600" dirty="0"/>
              <a:t> </a:t>
            </a:r>
            <a:r>
              <a:rPr lang="ru-RU" sz="1600" dirty="0" err="1"/>
              <a:t>знову</a:t>
            </a:r>
            <a:r>
              <a:rPr lang="ru-RU" sz="1600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Хоч</a:t>
            </a:r>
            <a:r>
              <a:rPr lang="ru-RU" sz="1600" dirty="0"/>
              <a:t> </a:t>
            </a:r>
            <a:r>
              <a:rPr lang="ru-RU" sz="1600" dirty="0" err="1"/>
              <a:t>трохи</a:t>
            </a:r>
            <a:r>
              <a:rPr lang="ru-RU" sz="1600" dirty="0"/>
              <a:t> </a:t>
            </a:r>
            <a:r>
              <a:rPr lang="ru-RU" sz="1600" dirty="0" err="1"/>
              <a:t>змінився</a:t>
            </a:r>
            <a:r>
              <a:rPr lang="ru-RU" sz="1600" dirty="0"/>
              <a:t> </a:t>
            </a:r>
            <a:r>
              <a:rPr lang="ru-RU" sz="1600" dirty="0" err="1"/>
              <a:t>інтер'єр</a:t>
            </a:r>
            <a:r>
              <a:rPr lang="ru-RU" sz="1600" dirty="0"/>
              <a:t>, </a:t>
            </a:r>
            <a:r>
              <a:rPr lang="ru-RU" sz="1600" dirty="0" err="1"/>
              <a:t>музика</a:t>
            </a:r>
            <a:r>
              <a:rPr lang="ru-RU" sz="1600" dirty="0"/>
              <a:t> та </a:t>
            </a:r>
            <a:r>
              <a:rPr lang="ru-RU" sz="1600" dirty="0" err="1"/>
              <a:t>забаганки</a:t>
            </a: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err="1"/>
              <a:t>кавоманів</a:t>
            </a:r>
            <a:r>
              <a:rPr lang="ru-RU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не </a:t>
            </a:r>
            <a:r>
              <a:rPr lang="ru-RU" sz="1600" dirty="0" err="1"/>
              <a:t>зникають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9" name="Рисунок 8" descr="d0bbd18cd0b2d196d0b2d181d18cd0bad196-d0bad0b0d0b2d18fd180d0bdd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923928" cy="2812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3096344" cy="648072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100" dirty="0" err="1" smtClean="0"/>
              <a:t>Особливим</a:t>
            </a:r>
            <a:r>
              <a:rPr lang="ru-RU" sz="2100" dirty="0" smtClean="0"/>
              <a:t> </a:t>
            </a:r>
            <a:r>
              <a:rPr lang="ru-RU" sz="2100" dirty="0" err="1" smtClean="0"/>
              <a:t>є</a:t>
            </a:r>
            <a:r>
              <a:rPr lang="ru-RU" sz="2100" dirty="0" smtClean="0"/>
              <a:t> </a:t>
            </a:r>
            <a:r>
              <a:rPr lang="ru-RU" sz="2100" dirty="0" err="1" smtClean="0"/>
              <a:t>святкування</a:t>
            </a:r>
            <a:r>
              <a:rPr lang="ru-RU" sz="2100" dirty="0" smtClean="0"/>
              <a:t>  </a:t>
            </a:r>
            <a:r>
              <a:rPr lang="ru-RU" sz="2100" dirty="0" err="1" smtClean="0"/>
              <a:t>Різдва</a:t>
            </a:r>
            <a:r>
              <a:rPr lang="ru-RU" sz="2100" dirty="0" smtClean="0"/>
              <a:t> у </a:t>
            </a:r>
            <a:r>
              <a:rPr lang="ru-RU" sz="2100" dirty="0" err="1" smtClean="0"/>
              <a:t>Львові</a:t>
            </a:r>
            <a:r>
              <a:rPr lang="ru-RU" sz="2100" dirty="0" smtClean="0"/>
              <a:t>, </a:t>
            </a:r>
            <a:r>
              <a:rPr lang="ru-RU" sz="2100" dirty="0" err="1" smtClean="0"/>
              <a:t>під</a:t>
            </a:r>
            <a:r>
              <a:rPr lang="ru-RU" sz="2100" dirty="0" smtClean="0"/>
              <a:t> час </a:t>
            </a:r>
            <a:r>
              <a:rPr lang="ru-RU" sz="2100" dirty="0" err="1" smtClean="0"/>
              <a:t>якого</a:t>
            </a:r>
            <a:r>
              <a:rPr lang="ru-RU" sz="2100" dirty="0" smtClean="0"/>
              <a:t> в </a:t>
            </a:r>
            <a:r>
              <a:rPr lang="ru-RU" sz="2100" dirty="0" err="1" smtClean="0"/>
              <a:t>місті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відбувається</a:t>
            </a:r>
            <a:r>
              <a:rPr lang="ru-RU" sz="2100" dirty="0" smtClean="0"/>
              <a:t> </a:t>
            </a:r>
            <a:r>
              <a:rPr lang="ru-RU" sz="2100" dirty="0" err="1" smtClean="0"/>
              <a:t>різдвяний</a:t>
            </a:r>
            <a:r>
              <a:rPr lang="ru-RU" sz="2100" dirty="0" smtClean="0"/>
              <a:t> ярмарок, </a:t>
            </a:r>
            <a:r>
              <a:rPr lang="ru-RU" sz="2100" dirty="0" err="1" smtClean="0"/>
              <a:t>встановлюється</a:t>
            </a:r>
            <a:r>
              <a:rPr lang="ru-RU" sz="2100" dirty="0" smtClean="0"/>
              <a:t> </a:t>
            </a:r>
            <a:r>
              <a:rPr lang="ru-RU" sz="2100" dirty="0" err="1" smtClean="0"/>
              <a:t>шопка</a:t>
            </a:r>
            <a:r>
              <a:rPr lang="ru-RU" sz="2100" dirty="0" smtClean="0"/>
              <a:t> та </a:t>
            </a:r>
            <a:r>
              <a:rPr lang="ru-RU" sz="2100" dirty="0" err="1" smtClean="0"/>
              <a:t>дідух</a:t>
            </a:r>
            <a:r>
              <a:rPr lang="ru-RU" sz="2100" dirty="0" smtClean="0"/>
              <a:t>, </a:t>
            </a:r>
            <a:r>
              <a:rPr lang="ru-RU" sz="2100" dirty="0" err="1" smtClean="0"/>
              <a:t>відбуваються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народні</a:t>
            </a:r>
            <a:r>
              <a:rPr lang="ru-RU" sz="2100" dirty="0" smtClean="0"/>
              <a:t> </a:t>
            </a:r>
            <a:r>
              <a:rPr lang="ru-RU" sz="2100" dirty="0" err="1" smtClean="0"/>
              <a:t>гуляння</a:t>
            </a:r>
            <a:r>
              <a:rPr lang="ru-RU" sz="2100" dirty="0" smtClean="0"/>
              <a:t>, </a:t>
            </a:r>
            <a:r>
              <a:rPr lang="ru-RU" sz="2100" dirty="0" err="1" smtClean="0"/>
              <a:t>виступи</a:t>
            </a:r>
            <a:r>
              <a:rPr lang="ru-RU" sz="2100" dirty="0" smtClean="0"/>
              <a:t> </a:t>
            </a:r>
            <a:r>
              <a:rPr lang="ru-RU" sz="2100" dirty="0" err="1" smtClean="0"/>
              <a:t>вертепів</a:t>
            </a:r>
            <a:r>
              <a:rPr lang="ru-RU" sz="2100" dirty="0" smtClean="0"/>
              <a:t> </a:t>
            </a:r>
            <a:r>
              <a:rPr lang="ru-RU" sz="2100" dirty="0" err="1" smtClean="0"/>
              <a:t>та</a:t>
            </a:r>
            <a:r>
              <a:rPr lang="ru-RU" sz="2100" dirty="0" smtClean="0"/>
              <a:t> парад </a:t>
            </a:r>
            <a:r>
              <a:rPr lang="ru-RU" sz="2100" dirty="0" err="1" smtClean="0"/>
              <a:t>звіздарів</a:t>
            </a:r>
            <a:r>
              <a:rPr lang="ru-RU" sz="2100" dirty="0" smtClean="0"/>
              <a:t>, </a:t>
            </a:r>
            <a:r>
              <a:rPr lang="ru-RU" sz="2100" dirty="0" smtClean="0"/>
              <a:t>фестиваль</a:t>
            </a:r>
            <a:r>
              <a:rPr lang="ru-RU" sz="2100" dirty="0" smtClean="0"/>
              <a:t> </a:t>
            </a:r>
            <a:r>
              <a:rPr lang="ru-RU" sz="2100" dirty="0" smtClean="0"/>
              <a:t>«Велика коляда»</a:t>
            </a:r>
            <a:r>
              <a:rPr lang="ru-RU" sz="2100" dirty="0" smtClean="0"/>
              <a:t> </a:t>
            </a:r>
            <a:r>
              <a:rPr lang="ru-RU" sz="2100" dirty="0" err="1" smtClean="0"/>
              <a:t>і</a:t>
            </a:r>
            <a:r>
              <a:rPr lang="ru-RU" sz="2100" dirty="0" smtClean="0"/>
              <a:t> Свято </a:t>
            </a:r>
            <a:r>
              <a:rPr lang="ru-RU" sz="2100" dirty="0" err="1" smtClean="0"/>
              <a:t>пампуха</a:t>
            </a:r>
            <a:r>
              <a:rPr lang="ru-RU" sz="2100" dirty="0" smtClean="0"/>
              <a:t> </a:t>
            </a:r>
            <a:r>
              <a:rPr lang="ru-RU" sz="2100" dirty="0" err="1" smtClean="0"/>
              <a:t>тільки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прикрашають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його</a:t>
            </a:r>
            <a:r>
              <a:rPr lang="ru-RU" sz="2100" dirty="0" smtClean="0"/>
              <a:t> та </a:t>
            </a:r>
            <a:r>
              <a:rPr lang="ru-RU" sz="2100" dirty="0" err="1" smtClean="0"/>
              <a:t>виправдовують</a:t>
            </a:r>
            <a:r>
              <a:rPr lang="ru-RU" sz="2100" dirty="0" smtClean="0"/>
              <a:t> </a:t>
            </a:r>
            <a:r>
              <a:rPr lang="ru-RU" sz="2100" dirty="0" err="1" smtClean="0"/>
              <a:t>його</a:t>
            </a:r>
            <a:r>
              <a:rPr lang="ru-RU" sz="2100" dirty="0" smtClean="0"/>
              <a:t> </a:t>
            </a:r>
            <a:r>
              <a:rPr lang="ru-RU" sz="2100" dirty="0" err="1" smtClean="0"/>
              <a:t>назву</a:t>
            </a:r>
            <a:r>
              <a:rPr lang="ru-RU" sz="2100" dirty="0" smtClean="0"/>
              <a:t> «Культурна </a:t>
            </a:r>
            <a:r>
              <a:rPr lang="ru-RU" sz="2100" dirty="0" err="1" smtClean="0"/>
              <a:t>столиця</a:t>
            </a:r>
            <a:r>
              <a:rPr lang="ru-RU" sz="2100" dirty="0" smtClean="0"/>
              <a:t> </a:t>
            </a:r>
            <a:r>
              <a:rPr lang="ru-RU" sz="2100" dirty="0" err="1" smtClean="0"/>
              <a:t>України</a:t>
            </a:r>
            <a:r>
              <a:rPr lang="ru-RU" sz="2100" dirty="0" smtClean="0"/>
              <a:t>».</a:t>
            </a:r>
            <a:endParaRPr lang="ru-RU" sz="2100" dirty="0"/>
          </a:p>
        </p:txBody>
      </p:sp>
      <p:pic>
        <p:nvPicPr>
          <p:cNvPr id="9" name="Содержимое 8" descr="201112081739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980728"/>
            <a:ext cx="5544616" cy="411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93204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 </a:t>
            </a:r>
            <a:r>
              <a:rPr lang="ru-RU" dirty="0" err="1" smtClean="0"/>
              <a:t>архітектурі</a:t>
            </a:r>
            <a:r>
              <a:rPr lang="ru-RU" dirty="0" smtClean="0"/>
              <a:t> Львова, яка не сильно </a:t>
            </a:r>
            <a:r>
              <a:rPr lang="ru-RU" dirty="0" err="1" smtClean="0"/>
              <a:t>постраждала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</a:t>
            </a:r>
            <a:r>
              <a:rPr lang="ru-RU" dirty="0" smtClean="0"/>
              <a:t> 20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відображено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та </a:t>
            </a:r>
            <a:r>
              <a:rPr lang="ru-RU" dirty="0" err="1" smtClean="0"/>
              <a:t>напрямків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історичним</a:t>
            </a:r>
            <a:r>
              <a:rPr lang="ru-RU" dirty="0" smtClean="0"/>
              <a:t> </a:t>
            </a:r>
            <a:r>
              <a:rPr lang="ru-RU" dirty="0" err="1" smtClean="0"/>
              <a:t>епохам.Після</a:t>
            </a:r>
            <a:r>
              <a:rPr lang="ru-RU" dirty="0" smtClean="0"/>
              <a:t> </a:t>
            </a:r>
            <a:r>
              <a:rPr lang="ru-RU" dirty="0" err="1" smtClean="0"/>
              <a:t>пожеж</a:t>
            </a:r>
            <a:r>
              <a:rPr lang="ru-RU" dirty="0" smtClean="0"/>
              <a:t> 1527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1556 року практично не </a:t>
            </a:r>
            <a:r>
              <a:rPr lang="ru-RU" dirty="0" err="1" smtClean="0"/>
              <a:t>залишилося</a:t>
            </a:r>
            <a:r>
              <a:rPr lang="ru-RU" dirty="0" smtClean="0"/>
              <a:t> </a:t>
            </a:r>
            <a:r>
              <a:rPr lang="ru-RU" dirty="0" err="1" smtClean="0"/>
              <a:t>слідів</a:t>
            </a:r>
            <a:r>
              <a:rPr lang="ru-RU" dirty="0" smtClean="0"/>
              <a:t> </a:t>
            </a:r>
            <a:r>
              <a:rPr lang="ru-RU" dirty="0" err="1" smtClean="0"/>
              <a:t>готичного</a:t>
            </a:r>
            <a:r>
              <a:rPr lang="ru-RU" dirty="0" smtClean="0"/>
              <a:t> Львова, </a:t>
            </a:r>
            <a:r>
              <a:rPr lang="ru-RU" dirty="0" err="1" smtClean="0"/>
              <a:t>проте</a:t>
            </a:r>
            <a:r>
              <a:rPr lang="ru-RU" dirty="0" smtClean="0"/>
              <a:t> добре представлено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: </a:t>
            </a:r>
            <a:r>
              <a:rPr lang="ru-RU" dirty="0" err="1" smtClean="0"/>
              <a:t>ренесанс</a:t>
            </a:r>
            <a:r>
              <a:rPr lang="ru-RU" dirty="0" smtClean="0"/>
              <a:t>, </a:t>
            </a:r>
            <a:r>
              <a:rPr lang="ru-RU" dirty="0" err="1" smtClean="0"/>
              <a:t>бароко</a:t>
            </a:r>
            <a:r>
              <a:rPr lang="ru-RU" dirty="0" smtClean="0"/>
              <a:t>, </a:t>
            </a:r>
            <a:r>
              <a:rPr lang="ru-RU" dirty="0" err="1" smtClean="0"/>
              <a:t>класицизм</a:t>
            </a:r>
            <a:r>
              <a:rPr lang="ru-RU" dirty="0" smtClean="0"/>
              <a:t>. </a:t>
            </a:r>
            <a:r>
              <a:rPr lang="ru-RU" dirty="0" err="1" smtClean="0"/>
              <a:t>Характерним</a:t>
            </a:r>
            <a:r>
              <a:rPr lang="ru-RU" dirty="0" smtClean="0"/>
              <a:t> для Львова став стиль </a:t>
            </a:r>
            <a:r>
              <a:rPr lang="ru-RU" dirty="0" err="1" smtClean="0"/>
              <a:t>сецесії</a:t>
            </a:r>
            <a:r>
              <a:rPr lang="ru-RU" dirty="0" smtClean="0"/>
              <a:t>,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в стилях </a:t>
            </a:r>
            <a:r>
              <a:rPr lang="ru-RU" dirty="0" err="1" smtClean="0"/>
              <a:t>ар-деко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берлінський</a:t>
            </a:r>
            <a:r>
              <a:rPr lang="ru-RU" dirty="0" smtClean="0"/>
              <a:t> модерн.</a:t>
            </a:r>
            <a:r>
              <a:rPr lang="ru-RU" dirty="0" smtClean="0"/>
              <a:t>. </a:t>
            </a:r>
            <a:r>
              <a:rPr lang="ru-RU" dirty="0" smtClean="0"/>
              <a:t>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. </a:t>
            </a:r>
            <a:r>
              <a:rPr lang="ru-RU" dirty="0" err="1" smtClean="0"/>
              <a:t>Переважна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сконцентрована</a:t>
            </a:r>
            <a:r>
              <a:rPr lang="ru-RU" dirty="0" smtClean="0"/>
              <a:t> в </a:t>
            </a:r>
            <a:r>
              <a:rPr lang="ru-RU" dirty="0" err="1" smtClean="0"/>
              <a:t>історичному</a:t>
            </a:r>
            <a:r>
              <a:rPr lang="ru-RU" dirty="0" smtClean="0"/>
              <a:t> </a:t>
            </a:r>
            <a:r>
              <a:rPr lang="ru-RU" dirty="0" err="1" smtClean="0"/>
              <a:t>центрі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занесено у список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ЮНЕСКО.</a:t>
            </a:r>
          </a:p>
          <a:p>
            <a:endParaRPr lang="ru-RU" dirty="0"/>
          </a:p>
        </p:txBody>
      </p:sp>
      <p:pic>
        <p:nvPicPr>
          <p:cNvPr id="4" name="Рисунок 3" descr="800px-Лвов_Галициј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76672"/>
            <a:ext cx="4067944" cy="524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viv035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8640"/>
            <a:ext cx="4283968" cy="639429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572000" cy="623731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tx1"/>
                </a:solidFill>
              </a:rPr>
              <a:t>Серед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найвизначніших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архітектурних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пам'яток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міста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є</a:t>
            </a:r>
            <a:r>
              <a:rPr lang="ru-RU" sz="1800" dirty="0" smtClean="0">
                <a:solidFill>
                  <a:schemeClr val="tx1"/>
                </a:solidFill>
              </a:rPr>
              <a:t>  Ратуша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smtClean="0">
                <a:solidFill>
                  <a:schemeClr val="tx1"/>
                </a:solidFill>
              </a:rPr>
              <a:t>ансамбль </a:t>
            </a:r>
            <a:r>
              <a:rPr lang="ru-RU" sz="1800" dirty="0" err="1" smtClean="0">
                <a:solidFill>
                  <a:schemeClr val="tx1"/>
                </a:solidFill>
              </a:rPr>
              <a:t>площі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Ринок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err="1" smtClean="0">
                <a:solidFill>
                  <a:schemeClr val="tx1"/>
                </a:solidFill>
              </a:rPr>
              <a:t>Чорна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кам'яниця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smtClean="0">
                <a:solidFill>
                  <a:schemeClr val="tx1"/>
                </a:solidFill>
              </a:rPr>
              <a:t>Палац </a:t>
            </a:r>
            <a:r>
              <a:rPr lang="ru-RU" sz="1800" dirty="0" err="1" smtClean="0">
                <a:solidFill>
                  <a:schemeClr val="tx1"/>
                </a:solidFill>
              </a:rPr>
              <a:t>Корнякта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колишній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домініканський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костел ,</a:t>
            </a:r>
            <a:r>
              <a:rPr lang="ru-RU" sz="1800" dirty="0" smtClean="0">
                <a:solidFill>
                  <a:schemeClr val="tx1"/>
                </a:solidFill>
              </a:rPr>
              <a:t> комплекс </a:t>
            </a:r>
            <a:r>
              <a:rPr lang="ru-RU" sz="1800" dirty="0" err="1" smtClean="0">
                <a:solidFill>
                  <a:schemeClr val="tx1"/>
                </a:solidFill>
              </a:rPr>
              <a:t>Успенської</a:t>
            </a:r>
            <a:r>
              <a:rPr lang="ru-RU" sz="1800" dirty="0" smtClean="0">
                <a:solidFill>
                  <a:schemeClr val="tx1"/>
                </a:solidFill>
              </a:rPr>
              <a:t> церкви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Королівський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арсенал, </a:t>
            </a:r>
            <a:r>
              <a:rPr lang="ru-RU" sz="1800" dirty="0" err="1" smtClean="0">
                <a:solidFill>
                  <a:schemeClr val="tx1"/>
                </a:solidFill>
              </a:rPr>
              <a:t>Порохова</a:t>
            </a:r>
            <a:r>
              <a:rPr lang="ru-RU" sz="1800" dirty="0" smtClean="0">
                <a:solidFill>
                  <a:schemeClr val="tx1"/>
                </a:solidFill>
              </a:rPr>
              <a:t> вежа, </a:t>
            </a:r>
            <a:r>
              <a:rPr lang="ru-RU" sz="1800" dirty="0" err="1" smtClean="0">
                <a:solidFill>
                  <a:schemeClr val="tx1"/>
                </a:solidFill>
              </a:rPr>
              <a:t>Міський</a:t>
            </a:r>
            <a:r>
              <a:rPr lang="ru-RU" sz="1800" dirty="0" smtClean="0">
                <a:solidFill>
                  <a:schemeClr val="tx1"/>
                </a:solidFill>
              </a:rPr>
              <a:t> арсенал, </a:t>
            </a:r>
            <a:r>
              <a:rPr lang="ru-RU" sz="1800" dirty="0" err="1" smtClean="0">
                <a:solidFill>
                  <a:schemeClr val="tx1"/>
                </a:solidFill>
              </a:rPr>
              <a:t>монастир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Бернардинів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err="1" smtClean="0">
                <a:solidFill>
                  <a:schemeClr val="tx1"/>
                </a:solidFill>
              </a:rPr>
              <a:t>Латинська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катедра</a:t>
            </a:r>
            <a:r>
              <a:rPr lang="ru-RU" sz="1800" dirty="0" smtClean="0">
                <a:solidFill>
                  <a:schemeClr val="tx1"/>
                </a:solidFill>
              </a:rPr>
              <a:t>, Собор святого Юра, Костел </a:t>
            </a:r>
            <a:r>
              <a:rPr lang="ru-RU" sz="1800" dirty="0" err="1" smtClean="0">
                <a:solidFill>
                  <a:schemeClr val="tx1"/>
                </a:solidFill>
              </a:rPr>
              <a:t>святої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Ельжбети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err="1" smtClean="0">
                <a:solidFill>
                  <a:schemeClr val="tx1"/>
                </a:solidFill>
              </a:rPr>
              <a:t>Залізничний</a:t>
            </a:r>
            <a:r>
              <a:rPr lang="ru-RU" sz="1800" dirty="0" smtClean="0">
                <a:solidFill>
                  <a:schemeClr val="tx1"/>
                </a:solidFill>
              </a:rPr>
              <a:t> вокзал, </a:t>
            </a:r>
            <a:r>
              <a:rPr lang="ru-RU" sz="1800" dirty="0" err="1" smtClean="0">
                <a:solidFill>
                  <a:schemeClr val="tx1"/>
                </a:solidFill>
              </a:rPr>
              <a:t>Університет</a:t>
            </a:r>
            <a:r>
              <a:rPr lang="ru-RU" sz="1800" dirty="0" smtClean="0">
                <a:solidFill>
                  <a:schemeClr val="tx1"/>
                </a:solidFill>
              </a:rPr>
              <a:t> Франка, </a:t>
            </a:r>
            <a:r>
              <a:rPr lang="ru-RU" sz="1800" dirty="0" err="1" smtClean="0">
                <a:solidFill>
                  <a:schemeClr val="tx1"/>
                </a:solidFill>
              </a:rPr>
              <a:t>Оперний</a:t>
            </a:r>
            <a:r>
              <a:rPr lang="ru-RU" sz="1800" dirty="0" smtClean="0">
                <a:solidFill>
                  <a:schemeClr val="tx1"/>
                </a:solidFill>
              </a:rPr>
              <a:t> театр, Театр </a:t>
            </a:r>
            <a:r>
              <a:rPr lang="ru-RU" sz="1800" dirty="0" err="1" smtClean="0">
                <a:solidFill>
                  <a:schemeClr val="tx1"/>
                </a:solidFill>
              </a:rPr>
              <a:t>Марії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Заньковецької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театр</a:t>
            </a:r>
            <a:r>
              <a:rPr lang="ru-RU" sz="1800" dirty="0" smtClean="0">
                <a:solidFill>
                  <a:schemeClr val="tx1"/>
                </a:solidFill>
              </a:rPr>
              <a:t> опери та балету </a:t>
            </a:r>
            <a:r>
              <a:rPr lang="ru-RU" sz="1800" dirty="0" err="1" smtClean="0">
                <a:solidFill>
                  <a:schemeClr val="tx1"/>
                </a:solidFill>
              </a:rPr>
              <a:t>імені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Соломії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Крушельницької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який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відомий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всім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адже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саме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він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зображений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двадцятигривневій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купюрі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Преображенська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церква,Вірменська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церква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err="1" smtClean="0">
                <a:solidFill>
                  <a:schemeClr val="tx1"/>
                </a:solidFill>
              </a:rPr>
              <a:t>Монастир</a:t>
            </a:r>
            <a:r>
              <a:rPr lang="ru-RU" sz="1800" dirty="0" smtClean="0">
                <a:solidFill>
                  <a:schemeClr val="tx1"/>
                </a:solidFill>
              </a:rPr>
              <a:t> святого </a:t>
            </a:r>
            <a:r>
              <a:rPr lang="ru-RU" sz="1800" dirty="0" err="1" smtClean="0">
                <a:solidFill>
                  <a:schemeClr val="tx1"/>
                </a:solidFill>
              </a:rPr>
              <a:t>Онуфрія</a:t>
            </a:r>
            <a:r>
              <a:rPr lang="ru-RU" sz="1800" dirty="0" smtClean="0">
                <a:solidFill>
                  <a:schemeClr val="tx1"/>
                </a:solidFill>
              </a:rPr>
              <a:t>, </a:t>
            </a:r>
            <a:r>
              <a:rPr lang="ru-RU" sz="1800" dirty="0" err="1" smtClean="0">
                <a:solidFill>
                  <a:schemeClr val="tx1"/>
                </a:solidFill>
              </a:rPr>
              <a:t>Церква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Святої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Параскеви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П'ятниці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1845</TotalTime>
  <Words>663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1_Городская</vt:lpstr>
      <vt:lpstr>Аспект</vt:lpstr>
      <vt:lpstr>2_Городская</vt:lpstr>
      <vt:lpstr>1_Аспект</vt:lpstr>
      <vt:lpstr>3_Тема Office</vt:lpstr>
      <vt:lpstr>4_Тема Office</vt:lpstr>
      <vt:lpstr>Начальная</vt:lpstr>
      <vt:lpstr>Трек</vt:lpstr>
      <vt:lpstr>Презентація на тему: </vt:lpstr>
      <vt:lpstr>Слайд 2</vt:lpstr>
      <vt:lpstr>Традиції</vt:lpstr>
      <vt:lpstr>Слайд 4</vt:lpstr>
      <vt:lpstr>ЦУКЕРНІ</vt:lpstr>
      <vt:lpstr>ІСТОРІЯ ЛЬВІВСЬКОЇ КАВИ</vt:lpstr>
      <vt:lpstr>Слайд 7</vt:lpstr>
      <vt:lpstr>Архітектура</vt:lpstr>
      <vt:lpstr>Слайд 9</vt:lpstr>
      <vt:lpstr>Слайд 10</vt:lpstr>
      <vt:lpstr>Релігія</vt:lpstr>
      <vt:lpstr>Цікаві історичні факти про Львів </vt:lpstr>
      <vt:lpstr>Цікаві факти про сучасний Львів </vt:lpstr>
      <vt:lpstr>Підготувала учениця 9-А класу  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kuzma</dc:creator>
  <cp:lastModifiedBy>katy</cp:lastModifiedBy>
  <cp:revision>200</cp:revision>
  <dcterms:created xsi:type="dcterms:W3CDTF">2007-12-06T09:22:09Z</dcterms:created>
  <dcterms:modified xsi:type="dcterms:W3CDTF">2014-05-18T16:11:50Z</dcterms:modified>
</cp:coreProperties>
</file>