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414" autoAdjust="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806F1A-44A6-4E2D-8FB2-1815B3684F7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BCA8C4-D825-47AB-A3D4-F8874CE9DC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Художня культура </a:t>
            </a:r>
            <a:br>
              <a:rPr lang="uk-UA" dirty="0" smtClean="0"/>
            </a:br>
            <a:r>
              <a:rPr lang="uk-UA" dirty="0" smtClean="0"/>
              <a:t>Київської Русі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882 – 1240 рр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XII </a:t>
            </a:r>
            <a:r>
              <a:rPr lang="ru-RU" dirty="0" smtClean="0"/>
              <a:t>ст. в </a:t>
            </a:r>
            <a:r>
              <a:rPr lang="ru-RU" dirty="0" err="1" smtClean="0"/>
              <a:t>самостійних</a:t>
            </a:r>
            <a:r>
              <a:rPr lang="ru-RU" dirty="0" smtClean="0"/>
              <a:t> </a:t>
            </a:r>
            <a:r>
              <a:rPr lang="ru-RU" dirty="0" err="1" smtClean="0"/>
              <a:t>князівствах</a:t>
            </a:r>
            <a:r>
              <a:rPr lang="ru-RU" dirty="0" smtClean="0"/>
              <a:t> — </a:t>
            </a:r>
            <a:r>
              <a:rPr lang="ru-RU" dirty="0" err="1" smtClean="0"/>
              <a:t>Київському</a:t>
            </a:r>
            <a:r>
              <a:rPr lang="ru-RU" dirty="0" smtClean="0"/>
              <a:t>, </a:t>
            </a:r>
            <a:r>
              <a:rPr lang="ru-RU" dirty="0" err="1" smtClean="0"/>
              <a:t>Чернігівському</a:t>
            </a:r>
            <a:r>
              <a:rPr lang="ru-RU" dirty="0" smtClean="0"/>
              <a:t>, </a:t>
            </a:r>
            <a:r>
              <a:rPr lang="ru-RU" dirty="0" err="1" smtClean="0"/>
              <a:t>Переяславському</a:t>
            </a:r>
            <a:r>
              <a:rPr lang="ru-RU" dirty="0" smtClean="0"/>
              <a:t>, </a:t>
            </a:r>
            <a:r>
              <a:rPr lang="ru-RU" dirty="0" err="1" smtClean="0"/>
              <a:t>Галицькому</a:t>
            </a:r>
            <a:r>
              <a:rPr lang="ru-RU" dirty="0" smtClean="0"/>
              <a:t> та </a:t>
            </a:r>
            <a:r>
              <a:rPr lang="ru-RU" dirty="0" err="1" smtClean="0"/>
              <a:t>Волинському</a:t>
            </a:r>
            <a:r>
              <a:rPr lang="ru-RU" dirty="0" smtClean="0"/>
              <a:t> —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самобутні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 </a:t>
            </a:r>
            <a:r>
              <a:rPr lang="ru-RU" dirty="0" err="1" smtClean="0"/>
              <a:t>Фресковий</a:t>
            </a:r>
            <a:r>
              <a:rPr lang="ru-RU" dirty="0" smtClean="0"/>
              <a:t> </a:t>
            </a:r>
            <a:r>
              <a:rPr lang="ru-RU" dirty="0" err="1" smtClean="0"/>
              <a:t>розпис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замінює</a:t>
            </a:r>
            <a:r>
              <a:rPr lang="ru-RU" dirty="0" smtClean="0"/>
              <a:t> </a:t>
            </a:r>
            <a:r>
              <a:rPr lang="ru-RU" dirty="0" err="1" smtClean="0"/>
              <a:t>настінну</a:t>
            </a:r>
            <a:r>
              <a:rPr lang="ru-RU" dirty="0" smtClean="0"/>
              <a:t> </a:t>
            </a:r>
            <a:r>
              <a:rPr lang="ru-RU" dirty="0" err="1" smtClean="0"/>
              <a:t>мозаїку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стильовим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</a:t>
            </a:r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 smtClean="0"/>
              <a:t>пам'ятками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</a:t>
            </a:r>
            <a:r>
              <a:rPr lang="ru-RU" dirty="0" err="1" smtClean="0"/>
              <a:t>Пирогощі</a:t>
            </a:r>
            <a:r>
              <a:rPr lang="ru-RU" dirty="0" smtClean="0"/>
              <a:t> (1132 р.), </a:t>
            </a:r>
            <a:r>
              <a:rPr lang="ru-RU" dirty="0" err="1" smtClean="0"/>
              <a:t>Кирилівський</a:t>
            </a:r>
            <a:r>
              <a:rPr lang="ru-RU" dirty="0" smtClean="0"/>
              <a:t> (1146 р.), </a:t>
            </a:r>
            <a:r>
              <a:rPr lang="ru-RU" dirty="0" err="1" smtClean="0"/>
              <a:t>Василівський</a:t>
            </a:r>
            <a:r>
              <a:rPr lang="ru-RU" dirty="0" smtClean="0"/>
              <a:t> (1183 р.), </a:t>
            </a:r>
            <a:r>
              <a:rPr lang="ru-RU" dirty="0" err="1" smtClean="0"/>
              <a:t>Борисо-Глібський</a:t>
            </a:r>
            <a:r>
              <a:rPr lang="ru-RU" dirty="0" smtClean="0"/>
              <a:t> (1128 р.)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Успенський</a:t>
            </a:r>
            <a:r>
              <a:rPr lang="ru-RU" dirty="0" smtClean="0"/>
              <a:t> в </a:t>
            </a:r>
            <a:r>
              <a:rPr lang="ru-RU" dirty="0" err="1" smtClean="0"/>
              <a:t>Чернігові</a:t>
            </a:r>
            <a:r>
              <a:rPr lang="ru-RU" dirty="0" smtClean="0"/>
              <a:t> (40-і роки </a:t>
            </a:r>
            <a:r>
              <a:rPr lang="en-US" dirty="0" smtClean="0"/>
              <a:t>XII </a:t>
            </a:r>
            <a:r>
              <a:rPr lang="ru-RU" dirty="0" smtClean="0"/>
              <a:t>ст.).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давньоруського</a:t>
            </a:r>
            <a:r>
              <a:rPr lang="ru-RU" dirty="0" smtClean="0"/>
              <a:t> </a:t>
            </a:r>
            <a:r>
              <a:rPr lang="ru-RU" dirty="0" err="1" smtClean="0"/>
              <a:t>іконопису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XI</a:t>
            </a:r>
            <a:r>
              <a:rPr lang="ru-RU" dirty="0" smtClean="0"/>
              <a:t> </a:t>
            </a:r>
            <a:r>
              <a:rPr lang="ru-RU" dirty="0" smtClean="0"/>
              <a:t>— на початку </a:t>
            </a:r>
            <a:r>
              <a:rPr lang="en-US" dirty="0" smtClean="0"/>
              <a:t>X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smtClean="0"/>
              <a:t>ст.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ікони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, </a:t>
            </a:r>
            <a:r>
              <a:rPr lang="ru-RU" dirty="0" err="1" smtClean="0"/>
              <a:t>візантійські</a:t>
            </a:r>
            <a:r>
              <a:rPr lang="ru-RU" dirty="0" smtClean="0"/>
              <a:t> та </a:t>
            </a:r>
            <a:r>
              <a:rPr lang="ru-RU" dirty="0" err="1" smtClean="0"/>
              <a:t>грецькі</a:t>
            </a:r>
            <a:r>
              <a:rPr lang="ru-RU" dirty="0" smtClean="0"/>
              <a:t>.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поширенням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давньоруська</a:t>
            </a:r>
            <a:r>
              <a:rPr lang="ru-RU" dirty="0" smtClean="0"/>
              <a:t> школа </a:t>
            </a:r>
            <a:r>
              <a:rPr lang="ru-RU" dirty="0" err="1" smtClean="0"/>
              <a:t>іконопису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митрополита </a:t>
            </a:r>
            <a:r>
              <a:rPr lang="ru-RU" dirty="0" err="1" smtClean="0"/>
              <a:t>іларіона</a:t>
            </a:r>
            <a:r>
              <a:rPr lang="ru-RU" dirty="0" smtClean="0"/>
              <a:t>. У </a:t>
            </a:r>
            <a:r>
              <a:rPr lang="ru-RU" dirty="0" err="1" smtClean="0"/>
              <a:t>Києво-Печерському</a:t>
            </a:r>
            <a:r>
              <a:rPr lang="ru-RU" dirty="0" smtClean="0"/>
              <a:t> Патерику </a:t>
            </a:r>
            <a:r>
              <a:rPr lang="ru-RU" dirty="0" err="1" smtClean="0"/>
              <a:t>розповідається</a:t>
            </a:r>
            <a:r>
              <a:rPr lang="ru-RU" dirty="0" smtClean="0"/>
              <a:t> про перших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іконописців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— </a:t>
            </a:r>
            <a:r>
              <a:rPr lang="ru-RU" dirty="0" err="1" smtClean="0"/>
              <a:t>Алімпія</a:t>
            </a:r>
            <a:r>
              <a:rPr lang="ru-RU" dirty="0" smtClean="0"/>
              <a:t> та </a:t>
            </a:r>
            <a:r>
              <a:rPr lang="ru-RU" dirty="0" err="1" smtClean="0"/>
              <a:t>Григорія</a:t>
            </a:r>
            <a:r>
              <a:rPr lang="ru-RU" dirty="0" smtClean="0"/>
              <a:t>. Про </a:t>
            </a:r>
            <a:r>
              <a:rPr lang="ru-RU" dirty="0" err="1" smtClean="0"/>
              <a:t>останнього</a:t>
            </a:r>
            <a:r>
              <a:rPr lang="ru-RU" dirty="0" smtClean="0"/>
              <a:t> </a:t>
            </a:r>
            <a:r>
              <a:rPr lang="ru-RU" dirty="0" err="1" smtClean="0"/>
              <a:t>розповідали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янголи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за </a:t>
            </a:r>
            <a:r>
              <a:rPr lang="ru-RU" dirty="0" err="1" smtClean="0"/>
              <a:t>кілька</a:t>
            </a:r>
            <a:r>
              <a:rPr lang="ru-RU" dirty="0" smtClean="0"/>
              <a:t> годин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позолотити</a:t>
            </a:r>
            <a:r>
              <a:rPr lang="ru-RU" dirty="0" smtClean="0"/>
              <a:t> образ (</a:t>
            </a:r>
            <a:r>
              <a:rPr lang="ru-RU" dirty="0" err="1" smtClean="0"/>
              <a:t>зазвичай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витрачали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Іконопис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Іконописні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створювались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суворими</a:t>
            </a:r>
            <a:r>
              <a:rPr lang="ru-RU" dirty="0" smtClean="0"/>
              <a:t> правилами. </a:t>
            </a:r>
            <a:r>
              <a:rPr lang="ru-RU" dirty="0" err="1" smtClean="0"/>
              <a:t>Умовність</a:t>
            </a:r>
            <a:r>
              <a:rPr lang="ru-RU" dirty="0" smtClean="0"/>
              <a:t> письма мала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розмежовувати</a:t>
            </a:r>
            <a:r>
              <a:rPr lang="ru-RU" dirty="0" smtClean="0"/>
              <a:t> </a:t>
            </a:r>
            <a:r>
              <a:rPr lang="ru-RU" dirty="0" err="1" smtClean="0"/>
              <a:t>божественний</a:t>
            </a:r>
            <a:r>
              <a:rPr lang="ru-RU" dirty="0" smtClean="0"/>
              <a:t> («</a:t>
            </a:r>
            <a:r>
              <a:rPr lang="ru-RU" dirty="0" err="1" smtClean="0"/>
              <a:t>горній</a:t>
            </a:r>
            <a:r>
              <a:rPr lang="ru-RU" dirty="0" smtClean="0"/>
              <a:t>»)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земного («дольного»)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підкреслювати</a:t>
            </a:r>
            <a:r>
              <a:rPr lang="ru-RU" dirty="0" smtClean="0"/>
              <a:t> в </a:t>
            </a:r>
            <a:r>
              <a:rPr lang="ru-RU" dirty="0" err="1" smtClean="0"/>
              <a:t>лиці</a:t>
            </a:r>
            <a:r>
              <a:rPr lang="ru-RU" dirty="0" smtClean="0"/>
              <a:t> Христа, </a:t>
            </a:r>
            <a:r>
              <a:rPr lang="ru-RU" dirty="0" err="1" smtClean="0"/>
              <a:t>Богоматері</a:t>
            </a:r>
            <a:r>
              <a:rPr lang="ru-RU" dirty="0" smtClean="0"/>
              <a:t> та </a:t>
            </a:r>
            <a:r>
              <a:rPr lang="ru-RU" dirty="0" err="1" smtClean="0"/>
              <a:t>святих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неземну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 smtClean="0"/>
              <a:t>зображались</a:t>
            </a:r>
            <a:r>
              <a:rPr lang="ru-RU" dirty="0" smtClean="0"/>
              <a:t> </a:t>
            </a:r>
            <a:r>
              <a:rPr lang="ru-RU" dirty="0" err="1" smtClean="0"/>
              <a:t>пласкими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нерухомими</a:t>
            </a:r>
            <a:r>
              <a:rPr lang="ru-RU" dirty="0" smtClean="0"/>
              <a:t>, </a:t>
            </a:r>
            <a:r>
              <a:rPr lang="ru-RU" dirty="0" err="1" smtClean="0"/>
              <a:t>застосовувалась</a:t>
            </a:r>
            <a:r>
              <a:rPr lang="ru-RU" dirty="0" smtClean="0"/>
              <a:t> </a:t>
            </a:r>
            <a:r>
              <a:rPr lang="ru-RU" dirty="0" err="1" smtClean="0"/>
              <a:t>оборотна</a:t>
            </a:r>
            <a:r>
              <a:rPr lang="ru-RU" dirty="0" smtClean="0"/>
              <a:t> перспектива, </a:t>
            </a:r>
            <a:r>
              <a:rPr lang="ru-RU" dirty="0" err="1" smtClean="0"/>
              <a:t>виключалися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часові</a:t>
            </a:r>
            <a:r>
              <a:rPr lang="ru-RU" dirty="0" smtClean="0"/>
              <a:t> прояви (пора року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). </a:t>
            </a:r>
            <a:r>
              <a:rPr lang="ru-RU" dirty="0" err="1" smtClean="0"/>
              <a:t>Умовний</a:t>
            </a:r>
            <a:r>
              <a:rPr lang="ru-RU" dirty="0" smtClean="0"/>
              <a:t> </a:t>
            </a:r>
            <a:r>
              <a:rPr lang="ru-RU" dirty="0" err="1" smtClean="0"/>
              <a:t>золотий</a:t>
            </a:r>
            <a:r>
              <a:rPr lang="ru-RU" dirty="0" smtClean="0"/>
              <a:t> фон </a:t>
            </a:r>
            <a:r>
              <a:rPr lang="ru-RU" dirty="0" err="1" smtClean="0"/>
              <a:t>ікон</a:t>
            </a:r>
            <a:r>
              <a:rPr lang="ru-RU" dirty="0" smtClean="0"/>
              <a:t> </a:t>
            </a:r>
            <a:r>
              <a:rPr lang="ru-RU" dirty="0" err="1" smtClean="0"/>
              <a:t>символізував</a:t>
            </a:r>
            <a:r>
              <a:rPr lang="ru-RU" dirty="0" smtClean="0"/>
              <a:t> </a:t>
            </a:r>
            <a:r>
              <a:rPr lang="ru-RU" dirty="0" err="1" smtClean="0"/>
              <a:t>божественне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фігури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тіней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«в </a:t>
            </a:r>
            <a:r>
              <a:rPr lang="ru-RU" dirty="0" err="1" smtClean="0"/>
              <a:t>Царстві</a:t>
            </a:r>
            <a:r>
              <a:rPr lang="ru-RU" dirty="0" smtClean="0"/>
              <a:t> </a:t>
            </a:r>
            <a:r>
              <a:rPr lang="ru-RU" dirty="0" err="1" smtClean="0"/>
              <a:t>Божому</a:t>
            </a:r>
            <a:r>
              <a:rPr lang="ru-RU" dirty="0" smtClean="0"/>
              <a:t>»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14400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оздобленні</a:t>
            </a:r>
            <a:r>
              <a:rPr lang="ru-RU" dirty="0" smtClean="0"/>
              <a:t> </a:t>
            </a:r>
            <a:r>
              <a:rPr lang="ru-RU" dirty="0" err="1" smtClean="0"/>
              <a:t>давньоруських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 </a:t>
            </a:r>
            <a:r>
              <a:rPr lang="ru-RU" dirty="0" err="1" smtClean="0"/>
              <a:t>відігравало</a:t>
            </a:r>
            <a:r>
              <a:rPr lang="ru-RU" dirty="0" smtClean="0"/>
              <a:t> </a:t>
            </a:r>
            <a:r>
              <a:rPr lang="ru-RU" dirty="0" err="1" smtClean="0"/>
              <a:t>пластичне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та </a:t>
            </a:r>
            <a:r>
              <a:rPr lang="ru-RU" dirty="0" err="1" smtClean="0"/>
              <a:t>різьбярство</a:t>
            </a:r>
            <a:r>
              <a:rPr lang="ru-RU" dirty="0" smtClean="0"/>
              <a:t>. </a:t>
            </a:r>
            <a:r>
              <a:rPr lang="ru-RU" dirty="0" err="1" smtClean="0"/>
              <a:t>Східнохристи-янська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, </a:t>
            </a:r>
            <a:r>
              <a:rPr lang="ru-RU" dirty="0" err="1" smtClean="0"/>
              <a:t>переслідуючи</a:t>
            </a:r>
            <a:r>
              <a:rPr lang="ru-RU" dirty="0" smtClean="0"/>
              <a:t> </a:t>
            </a:r>
            <a:r>
              <a:rPr lang="ru-RU" dirty="0" err="1" smtClean="0"/>
              <a:t>язичницькі</a:t>
            </a:r>
            <a:r>
              <a:rPr lang="ru-RU" dirty="0" smtClean="0"/>
              <a:t> </a:t>
            </a:r>
            <a:r>
              <a:rPr lang="ru-RU" dirty="0" err="1" smtClean="0"/>
              <a:t>вірування</a:t>
            </a:r>
            <a:r>
              <a:rPr lang="ru-RU" dirty="0" smtClean="0"/>
              <a:t>, заборонила </a:t>
            </a:r>
            <a:r>
              <a:rPr lang="ru-RU" dirty="0" err="1" smtClean="0"/>
              <a:t>об'ємну</a:t>
            </a:r>
            <a:r>
              <a:rPr lang="ru-RU" dirty="0" smtClean="0"/>
              <a:t> скульптуру, тому </a:t>
            </a:r>
            <a:r>
              <a:rPr lang="ru-RU" dirty="0" err="1" smtClean="0"/>
              <a:t>пластичне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розвивалося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рельєфів</a:t>
            </a:r>
            <a:r>
              <a:rPr lang="ru-RU" dirty="0" smtClean="0"/>
              <a:t>. Для </a:t>
            </a:r>
            <a:r>
              <a:rPr lang="ru-RU" dirty="0" err="1" smtClean="0"/>
              <a:t>різьбленого</a:t>
            </a:r>
            <a:r>
              <a:rPr lang="ru-RU" dirty="0" smtClean="0"/>
              <a:t> </a:t>
            </a:r>
            <a:r>
              <a:rPr lang="ru-RU" dirty="0" err="1" smtClean="0"/>
              <a:t>оздоблення</a:t>
            </a:r>
            <a:r>
              <a:rPr lang="ru-RU" dirty="0" smtClean="0"/>
              <a:t> </a:t>
            </a:r>
            <a:r>
              <a:rPr lang="ru-RU" dirty="0" err="1" smtClean="0"/>
              <a:t>монументальних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</a:t>
            </a:r>
            <a:r>
              <a:rPr lang="ru-RU" dirty="0" err="1" smtClean="0"/>
              <a:t>мармур</a:t>
            </a:r>
            <a:r>
              <a:rPr lang="ru-RU" dirty="0" smtClean="0"/>
              <a:t> та </a:t>
            </a:r>
            <a:r>
              <a:rPr lang="ru-RU" dirty="0" err="1" smtClean="0"/>
              <a:t>рожевий</a:t>
            </a:r>
            <a:r>
              <a:rPr lang="ru-RU" dirty="0" smtClean="0"/>
              <a:t> шифер.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рельєфних</a:t>
            </a:r>
            <a:r>
              <a:rPr lang="ru-RU" dirty="0" smtClean="0"/>
              <a:t> </a:t>
            </a:r>
            <a:r>
              <a:rPr lang="ru-RU" dirty="0" err="1" smtClean="0"/>
              <a:t>орнаментальних</a:t>
            </a:r>
            <a:r>
              <a:rPr lang="ru-RU" dirty="0" smtClean="0"/>
              <a:t> прикрас </a:t>
            </a:r>
            <a:r>
              <a:rPr lang="ru-RU" dirty="0" err="1" smtClean="0"/>
              <a:t>збереглася</a:t>
            </a:r>
            <a:r>
              <a:rPr lang="ru-RU" dirty="0" smtClean="0"/>
              <a:t> у храмах </a:t>
            </a:r>
            <a:r>
              <a:rPr lang="ru-RU" dirty="0" err="1" smtClean="0"/>
              <a:t>Києва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ctr"/>
            <a:r>
              <a:rPr lang="uk-UA" dirty="0" smtClean="0"/>
              <a:t>Скульптура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1425" y="0"/>
            <a:ext cx="431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Історичну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культурну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 становить саркофаг Ярослава Мудрого (X–XI ст.),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зберігається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київському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Софійському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соборі</a:t>
            </a:r>
            <a:r>
              <a:rPr lang="ru-RU" sz="2800" dirty="0" smtClean="0"/>
              <a:t>. </a:t>
            </a:r>
            <a:r>
              <a:rPr lang="ru-RU" sz="2800" dirty="0" err="1" smtClean="0"/>
              <a:t>Виготовлений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мармуру</a:t>
            </a:r>
            <a:r>
              <a:rPr lang="ru-RU" sz="2800" dirty="0" smtClean="0"/>
              <a:t>, </a:t>
            </a:r>
            <a:r>
              <a:rPr lang="ru-RU" sz="2800" dirty="0" err="1" smtClean="0"/>
              <a:t>вкритий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рослинним</a:t>
            </a:r>
            <a:r>
              <a:rPr lang="ru-RU" sz="2800" dirty="0" smtClean="0"/>
              <a:t> орнаментом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християнською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символікою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35785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en-US" dirty="0" smtClean="0"/>
              <a:t>XII </a:t>
            </a:r>
            <a:r>
              <a:rPr lang="ru-RU" dirty="0" smtClean="0"/>
              <a:t>ст., коли в </a:t>
            </a:r>
            <a:r>
              <a:rPr lang="ru-RU" dirty="0" err="1" smtClean="0"/>
              <a:t>окремих</a:t>
            </a:r>
            <a:r>
              <a:rPr lang="ru-RU" dirty="0" smtClean="0"/>
              <a:t> землях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скульптура широко </a:t>
            </a:r>
            <a:r>
              <a:rPr lang="ru-RU" dirty="0" err="1" smtClean="0"/>
              <a:t>застосовувалася</a:t>
            </a:r>
            <a:r>
              <a:rPr lang="ru-RU" dirty="0" smtClean="0"/>
              <a:t> в </a:t>
            </a:r>
            <a:r>
              <a:rPr lang="ru-RU" dirty="0" err="1" smtClean="0"/>
              <a:t>декорі</a:t>
            </a:r>
            <a:r>
              <a:rPr lang="ru-RU" dirty="0" smtClean="0"/>
              <a:t> </a:t>
            </a:r>
            <a:r>
              <a:rPr lang="ru-RU" dirty="0" err="1" smtClean="0"/>
              <a:t>фасадів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 smtClean="0"/>
              <a:t>орнаментів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стилізований</a:t>
            </a:r>
            <a:r>
              <a:rPr lang="ru-RU" dirty="0" smtClean="0"/>
              <a:t> акант, </a:t>
            </a:r>
            <a:r>
              <a:rPr lang="ru-RU" dirty="0" err="1" smtClean="0"/>
              <a:t>заплетений</a:t>
            </a:r>
            <a:r>
              <a:rPr lang="ru-RU" dirty="0" smtClean="0"/>
              <a:t> у </a:t>
            </a:r>
            <a:r>
              <a:rPr lang="ru-RU" dirty="0" err="1" smtClean="0"/>
              <a:t>кошики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нагадували</a:t>
            </a:r>
            <a:r>
              <a:rPr lang="ru-RU" dirty="0" smtClean="0"/>
              <a:t> </a:t>
            </a:r>
            <a:r>
              <a:rPr lang="ru-RU" dirty="0" err="1" smtClean="0"/>
              <a:t>романські</a:t>
            </a:r>
            <a:r>
              <a:rPr lang="ru-RU" dirty="0" smtClean="0"/>
              <a:t> </a:t>
            </a:r>
            <a:r>
              <a:rPr lang="ru-RU" dirty="0" err="1" smtClean="0"/>
              <a:t>капітелі</a:t>
            </a:r>
            <a:r>
              <a:rPr lang="ru-RU" dirty="0" smtClean="0"/>
              <a:t>. В </a:t>
            </a:r>
            <a:r>
              <a:rPr lang="ru-RU" dirty="0" err="1" smtClean="0"/>
              <a:t>плетиво</a:t>
            </a:r>
            <a:r>
              <a:rPr lang="ru-RU" dirty="0" smtClean="0"/>
              <a:t> </a:t>
            </a:r>
            <a:r>
              <a:rPr lang="ru-RU" dirty="0" err="1" smtClean="0"/>
              <a:t>орнаментів</a:t>
            </a:r>
            <a:r>
              <a:rPr lang="ru-RU" dirty="0" smtClean="0"/>
              <a:t> </a:t>
            </a:r>
            <a:r>
              <a:rPr lang="ru-RU" dirty="0" err="1" smtClean="0"/>
              <a:t>ув'язувалися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барсів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Цікавим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 </a:t>
            </a:r>
            <a:r>
              <a:rPr lang="ru-RU" dirty="0" err="1" smtClean="0"/>
              <a:t>чернігівської</a:t>
            </a:r>
            <a:r>
              <a:rPr lang="ru-RU" dirty="0" smtClean="0"/>
              <a:t> пластики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капітель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Борисоглібського</a:t>
            </a:r>
            <a:r>
              <a:rPr lang="ru-RU" dirty="0" smtClean="0"/>
              <a:t> собору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язичницького</a:t>
            </a:r>
            <a:r>
              <a:rPr lang="ru-RU" dirty="0" smtClean="0"/>
              <a:t> </a:t>
            </a:r>
            <a:r>
              <a:rPr lang="ru-RU" dirty="0" err="1" smtClean="0"/>
              <a:t>міфічного</a:t>
            </a:r>
            <a:r>
              <a:rPr lang="ru-RU" dirty="0" smtClean="0"/>
              <a:t> </a:t>
            </a:r>
            <a:r>
              <a:rPr lang="ru-RU" dirty="0" err="1" smtClean="0"/>
              <a:t>птахо</a:t>
            </a:r>
            <a:r>
              <a:rPr lang="ru-RU" dirty="0" smtClean="0"/>
              <a:t> собаки — </a:t>
            </a:r>
            <a:r>
              <a:rPr lang="ru-RU" dirty="0" err="1" smtClean="0"/>
              <a:t>семарг-ла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Вершиною </a:t>
            </a:r>
            <a:r>
              <a:rPr lang="ru-RU" sz="2000" dirty="0" err="1" smtClean="0"/>
              <a:t>давньоруської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архітектурної</a:t>
            </a:r>
            <a:r>
              <a:rPr lang="ru-RU" sz="2000" dirty="0" smtClean="0"/>
              <a:t> пластики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художній</a:t>
            </a:r>
            <a:r>
              <a:rPr lang="ru-RU" sz="2000" dirty="0" smtClean="0"/>
              <a:t> декор </a:t>
            </a:r>
            <a:r>
              <a:rPr lang="ru-RU" sz="2000" dirty="0" err="1" smtClean="0"/>
              <a:t>Владимиро-Суздальської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. У </a:t>
            </a:r>
            <a:r>
              <a:rPr lang="ru-RU" sz="2000" dirty="0" err="1" smtClean="0"/>
              <a:t>середині</a:t>
            </a:r>
            <a:r>
              <a:rPr lang="ru-RU" sz="2000" dirty="0" smtClean="0"/>
              <a:t> </a:t>
            </a:r>
            <a:r>
              <a:rPr lang="en-US" sz="2000" dirty="0" smtClean="0"/>
              <a:t>XII </a:t>
            </a:r>
            <a:r>
              <a:rPr lang="ru-RU" sz="2000" dirty="0" smtClean="0"/>
              <a:t>ст. </a:t>
            </a:r>
            <a:r>
              <a:rPr lang="ru-RU" sz="2000" dirty="0" err="1" smtClean="0"/>
              <a:t>владимирські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різьбярі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, про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свідчать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фасади</a:t>
            </a:r>
            <a:r>
              <a:rPr lang="ru-RU" sz="2000" dirty="0" smtClean="0"/>
              <a:t> церкви Покрова на </a:t>
            </a:r>
            <a:r>
              <a:rPr lang="ru-RU" sz="2000" dirty="0" err="1" smtClean="0"/>
              <a:t>Нерлі</a:t>
            </a:r>
            <a:r>
              <a:rPr lang="ru-RU" sz="2000" dirty="0" smtClean="0"/>
              <a:t>, </a:t>
            </a:r>
            <a:r>
              <a:rPr lang="ru-RU" sz="2000" dirty="0" err="1" smtClean="0"/>
              <a:t>площини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Дмитрівського</a:t>
            </a:r>
            <a:r>
              <a:rPr lang="ru-RU" sz="2000" dirty="0" smtClean="0"/>
              <a:t> собору у Владимира та </a:t>
            </a:r>
            <a:r>
              <a:rPr lang="ru-RU" sz="2000" dirty="0" err="1" smtClean="0"/>
              <a:t>рельєфи</a:t>
            </a:r>
            <a:r>
              <a:rPr lang="ru-RU" sz="2000" dirty="0" smtClean="0"/>
              <a:t> </a:t>
            </a:r>
            <a:r>
              <a:rPr lang="ru-RU" sz="2000" dirty="0" err="1" smtClean="0"/>
              <a:t>Георгієвського</a:t>
            </a:r>
            <a:r>
              <a:rPr lang="ru-RU" sz="2000" dirty="0" smtClean="0"/>
              <a:t> собору у </a:t>
            </a:r>
            <a:r>
              <a:rPr lang="ru-RU" sz="2000" dirty="0" err="1" smtClean="0"/>
              <a:t>Юрєві-Польському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чудовою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поемою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камені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Шедевром </a:t>
            </a:r>
            <a:r>
              <a:rPr lang="ru-RU" sz="2000" dirty="0" err="1" smtClean="0"/>
              <a:t>мініатюрної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кам'яної</a:t>
            </a:r>
            <a:r>
              <a:rPr lang="ru-RU" sz="2000" dirty="0" smtClean="0"/>
              <a:t> пластики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ікона</a:t>
            </a:r>
            <a:r>
              <a:rPr lang="ru-RU" sz="2000" dirty="0" smtClean="0"/>
              <a:t> «</a:t>
            </a:r>
            <a:r>
              <a:rPr lang="ru-RU" sz="2000" dirty="0" err="1" smtClean="0"/>
              <a:t>Увірування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Фоми</a:t>
            </a:r>
            <a:r>
              <a:rPr lang="ru-RU" sz="2000" dirty="0" smtClean="0"/>
              <a:t>». На </a:t>
            </a:r>
            <a:r>
              <a:rPr lang="ru-RU" sz="2000" dirty="0" err="1" smtClean="0"/>
              <a:t>іконі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опуклим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рельєфом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постаті</a:t>
            </a:r>
            <a:r>
              <a:rPr lang="ru-RU" sz="2000" dirty="0" smtClean="0"/>
              <a:t>: Христа,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спокійній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фронтальній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Фомі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рани, </a:t>
            </a:r>
            <a:r>
              <a:rPr lang="ru-RU" sz="2000" dirty="0" err="1" smtClean="0"/>
              <a:t>і</a:t>
            </a:r>
            <a:r>
              <a:rPr lang="ru-RU" sz="2000" dirty="0" smtClean="0"/>
              <a:t> Фому,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схилився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Давньоруський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різьбяр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відтворив</a:t>
            </a:r>
            <a:r>
              <a:rPr lang="ru-RU" sz="2000" dirty="0" smtClean="0"/>
              <a:t> </a:t>
            </a:r>
            <a:r>
              <a:rPr lang="ru-RU" sz="2000" dirty="0" err="1" smtClean="0"/>
              <a:t>м'які</a:t>
            </a:r>
            <a:r>
              <a:rPr lang="ru-RU" sz="2000" dirty="0" smtClean="0"/>
              <a:t>, </a:t>
            </a:r>
            <a:r>
              <a:rPr lang="ru-RU" sz="2000" dirty="0" err="1" smtClean="0"/>
              <a:t>округлі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складок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, тонко </a:t>
            </a:r>
            <a:r>
              <a:rPr lang="ru-RU" sz="2000" dirty="0" err="1" smtClean="0"/>
              <a:t>виділив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, руки та ноги.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ікона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Київському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3186106" cy="515005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кам'яні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князювання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Великого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древнього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Успіння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(</a:t>
            </a:r>
            <a:r>
              <a:rPr lang="ru-RU" dirty="0" err="1" smtClean="0"/>
              <a:t>Десятинна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)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effectLst/>
              </a:rPr>
              <a:t>Архітектура Київської Русі</a:t>
            </a:r>
            <a:endParaRPr lang="ru-RU" sz="36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54292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528638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Втіленням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Софійський</a:t>
            </a:r>
            <a:r>
              <a:rPr lang="ru-RU" sz="2000" dirty="0" smtClean="0"/>
              <a:t> собор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зберігся</a:t>
            </a:r>
            <a:r>
              <a:rPr lang="ru-RU" sz="2000" dirty="0" smtClean="0"/>
              <a:t> до наших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перебудованому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3571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споруджений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Ярославові</a:t>
            </a:r>
            <a:r>
              <a:rPr lang="ru-RU" sz="2000" dirty="0" smtClean="0"/>
              <a:t> Мудрому на 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перемоги над </a:t>
            </a:r>
            <a:r>
              <a:rPr lang="ru-RU" sz="2000" dirty="0" err="1" smtClean="0"/>
              <a:t>печенігами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задуманий</a:t>
            </a:r>
            <a:r>
              <a:rPr lang="ru-RU" sz="2000" dirty="0" smtClean="0"/>
              <a:t> як символ </a:t>
            </a:r>
            <a:r>
              <a:rPr lang="ru-RU" sz="2000" dirty="0" err="1" smtClean="0"/>
              <a:t>політичної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могутності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. </a:t>
            </a:r>
            <a:r>
              <a:rPr lang="ru-RU" sz="2000" dirty="0" err="1" smtClean="0"/>
              <a:t>Софійський</a:t>
            </a:r>
            <a:r>
              <a:rPr lang="ru-RU" sz="2000" dirty="0" smtClean="0"/>
              <a:t> собор став </a:t>
            </a:r>
            <a:r>
              <a:rPr lang="ru-RU" sz="2000" dirty="0" err="1" smtClean="0"/>
              <a:t>місцем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посадження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князівський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поставляння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митрополичий престол, </a:t>
            </a:r>
            <a:r>
              <a:rPr lang="ru-RU" sz="2000" dirty="0" err="1" smtClean="0"/>
              <a:t>місцем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зустрічей</a:t>
            </a:r>
            <a:r>
              <a:rPr lang="ru-RU" sz="2000" dirty="0" smtClean="0"/>
              <a:t> князя </a:t>
            </a:r>
            <a:r>
              <a:rPr lang="ru-RU" sz="2000" dirty="0" err="1" smtClean="0"/>
              <a:t>з</a:t>
            </a:r>
            <a:r>
              <a:rPr lang="ru-RU" sz="2000" dirty="0" smtClean="0"/>
              <a:t> народом.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5722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15140" y="1643050"/>
            <a:ext cx="2428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Пам'ятником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архітектури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ансамбль </a:t>
            </a:r>
            <a:r>
              <a:rPr lang="ru-RU" sz="2400" dirty="0" err="1" smtClean="0"/>
              <a:t>Києво-Печерської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лаври</a:t>
            </a:r>
            <a:r>
              <a:rPr lang="ru-RU" sz="2400" dirty="0" smtClean="0"/>
              <a:t> 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429684" cy="5364373"/>
          </a:xfrm>
        </p:spPr>
        <p:txBody>
          <a:bodyPr/>
          <a:lstStyle/>
          <a:p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фрески </a:t>
            </a:r>
            <a:r>
              <a:rPr lang="ru-RU" dirty="0" err="1" smtClean="0"/>
              <a:t>Софіївського</a:t>
            </a:r>
            <a:r>
              <a:rPr lang="ru-RU" dirty="0" smtClean="0"/>
              <a:t> собору в </a:t>
            </a:r>
            <a:r>
              <a:rPr lang="ru-RU" dirty="0" err="1" smtClean="0"/>
              <a:t>Києві</a:t>
            </a:r>
            <a:r>
              <a:rPr lang="ru-RU" dirty="0" smtClean="0"/>
              <a:t> належать до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err="1" smtClean="0"/>
              <a:t>Вціліла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Мозаїчна</a:t>
            </a:r>
            <a:r>
              <a:rPr lang="ru-RU" dirty="0" smtClean="0"/>
              <a:t> </a:t>
            </a:r>
            <a:r>
              <a:rPr lang="ru-RU" dirty="0" err="1" smtClean="0"/>
              <a:t>палітра</a:t>
            </a:r>
            <a:r>
              <a:rPr lang="ru-RU" dirty="0" smtClean="0"/>
              <a:t> </a:t>
            </a:r>
            <a:r>
              <a:rPr lang="ru-RU" dirty="0" err="1" smtClean="0"/>
              <a:t>нараховує</a:t>
            </a:r>
            <a:r>
              <a:rPr lang="ru-RU" dirty="0" smtClean="0"/>
              <a:t> 177 </a:t>
            </a:r>
            <a:r>
              <a:rPr lang="ru-RU" dirty="0" err="1" smtClean="0"/>
              <a:t>відтінків</a:t>
            </a:r>
            <a:r>
              <a:rPr lang="ru-RU" dirty="0" smtClean="0"/>
              <a:t>. Фрески </a:t>
            </a:r>
            <a:r>
              <a:rPr lang="ru-RU" dirty="0" err="1" smtClean="0"/>
              <a:t>мали</a:t>
            </a:r>
            <a:r>
              <a:rPr lang="ru-RU" dirty="0" smtClean="0"/>
              <a:t> як </a:t>
            </a:r>
            <a:r>
              <a:rPr lang="ru-RU" dirty="0" err="1" smtClean="0"/>
              <a:t>релігійний</a:t>
            </a:r>
            <a:r>
              <a:rPr lang="ru-RU" dirty="0" smtClean="0"/>
              <a:t> сюжет,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світський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Софіївського</a:t>
            </a:r>
            <a:r>
              <a:rPr lang="ru-RU" dirty="0" smtClean="0"/>
              <a:t> собору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технікою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 </a:t>
            </a:r>
            <a:r>
              <a:rPr lang="ru-RU" dirty="0" err="1" smtClean="0"/>
              <a:t>Прикраси</a:t>
            </a:r>
            <a:r>
              <a:rPr lang="ru-RU" dirty="0" smtClean="0"/>
              <a:t> собору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smtClean="0"/>
              <a:t>фрески.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Живопис</a:t>
            </a:r>
            <a:endParaRPr lang="ru-RU" sz="4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679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Художня культура  Київської Русі</vt:lpstr>
      <vt:lpstr>Архітектура Київської Русі</vt:lpstr>
      <vt:lpstr>Слайд 3</vt:lpstr>
      <vt:lpstr>Слайд 4</vt:lpstr>
      <vt:lpstr>Живопис</vt:lpstr>
      <vt:lpstr>Слайд 6</vt:lpstr>
      <vt:lpstr>Слайд 7</vt:lpstr>
      <vt:lpstr>Слайд 8</vt:lpstr>
      <vt:lpstr>Слайд 9</vt:lpstr>
      <vt:lpstr>Слайд 10</vt:lpstr>
      <vt:lpstr>Слайд 11</vt:lpstr>
      <vt:lpstr>Іконопис</vt:lpstr>
      <vt:lpstr>Слайд 13</vt:lpstr>
      <vt:lpstr>Слайд 14</vt:lpstr>
      <vt:lpstr>Скульптура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  Київської Русі</dc:title>
  <dc:creator>User</dc:creator>
  <cp:lastModifiedBy>User</cp:lastModifiedBy>
  <cp:revision>14</cp:revision>
  <dcterms:created xsi:type="dcterms:W3CDTF">2013-12-15T11:50:33Z</dcterms:created>
  <dcterms:modified xsi:type="dcterms:W3CDTF">2013-12-15T14:01:02Z</dcterms:modified>
</cp:coreProperties>
</file>