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8FDD60-AACF-45A8-83A7-C6B628C2ED3B}" type="datetimeFigureOut">
              <a:rPr lang="ru-RU" smtClean="0"/>
              <a:t>03.07.2014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848917-FB6D-4C4A-8C91-DC74810D57A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132856"/>
            <a:ext cx="7851648" cy="1828800"/>
          </a:xfrm>
        </p:spPr>
        <p:txBody>
          <a:bodyPr anchor="ctr" anchorCtr="0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uk-UA" sz="540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База </a:t>
            </a:r>
            <a:r>
              <a:rPr lang="uk-UA" sz="540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данних</a:t>
            </a:r>
            <a:endParaRPr lang="ru-RU" sz="540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14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Основні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характеристики СКБД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Контроль за </a:t>
            </a:r>
            <a:r>
              <a:rPr lang="ru-RU" dirty="0" err="1"/>
              <a:t>надлишковістю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  <a:p>
            <a:pPr algn="just"/>
            <a:r>
              <a:rPr lang="ru-RU" dirty="0" err="1"/>
              <a:t>Несуперечливість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  <a:p>
            <a:pPr algn="just"/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ru-RU" dirty="0" err="1"/>
              <a:t>коректність</a:t>
            </a:r>
            <a:r>
              <a:rPr lang="ru-RU" dirty="0"/>
              <a:t> та </a:t>
            </a:r>
            <a:r>
              <a:rPr lang="ru-RU" dirty="0" err="1"/>
              <a:t>несуперечливість</a:t>
            </a:r>
            <a:r>
              <a:rPr lang="ru-RU" dirty="0"/>
              <a:t>)</a:t>
            </a:r>
          </a:p>
          <a:p>
            <a:pPr algn="just"/>
            <a:r>
              <a:rPr lang="ru-RU" dirty="0" err="1"/>
              <a:t>Цілісність</a:t>
            </a:r>
            <a:r>
              <a:rPr lang="ru-RU" dirty="0"/>
              <a:t> </a:t>
            </a:r>
            <a:r>
              <a:rPr lang="ru-RU" dirty="0" err="1"/>
              <a:t>описується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endParaRPr lang="ru-RU" dirty="0"/>
          </a:p>
          <a:p>
            <a:pPr algn="just"/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прикладних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  <a:p>
            <a:pPr algn="just"/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  <a:p>
            <a:pPr algn="just"/>
            <a:r>
              <a:rPr lang="ru-RU" dirty="0" err="1"/>
              <a:t>Підвищений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26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584176"/>
          </a:xfrm>
        </p:spPr>
        <p:txBody>
          <a:bodyPr>
            <a:noAutofit/>
          </a:bodyPr>
          <a:lstStyle/>
          <a:p>
            <a:pPr algn="ctr"/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Основні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компоненти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середовища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СКБД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апаратне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endParaRPr lang="ru-R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endParaRPr lang="ru-R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дані</a:t>
            </a:r>
            <a:endParaRPr lang="ru-R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процедури</a:t>
            </a:r>
            <a:r>
              <a:rPr lang="ru-RU" dirty="0" smtClean="0"/>
              <a:t> — </a:t>
            </a:r>
            <a:r>
              <a:rPr lang="ru-RU" dirty="0" err="1" smtClean="0"/>
              <a:t>інструкції</a:t>
            </a:r>
            <a:r>
              <a:rPr lang="ru-RU" dirty="0" smtClean="0"/>
              <a:t> та правила,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враховуватись</a:t>
            </a:r>
            <a:r>
              <a:rPr lang="ru-RU" dirty="0" smtClean="0"/>
              <a:t> при </a:t>
            </a:r>
            <a:r>
              <a:rPr lang="ru-RU" dirty="0" err="1" smtClean="0"/>
              <a:t>проектуванні</a:t>
            </a:r>
            <a:r>
              <a:rPr lang="ru-RU" dirty="0" smtClean="0"/>
              <a:t> та </a:t>
            </a:r>
            <a:r>
              <a:rPr lang="ru-RU" dirty="0" err="1" smtClean="0"/>
              <a:t>використанні</a:t>
            </a:r>
            <a:r>
              <a:rPr lang="ru-RU" dirty="0" smtClean="0"/>
              <a:t> БД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користувачі</a:t>
            </a:r>
            <a:r>
              <a:rPr lang="ru-RU" dirty="0" smtClean="0"/>
              <a:t> </a:t>
            </a:r>
            <a:r>
              <a:rPr lang="en-US" dirty="0" smtClean="0"/>
              <a:t>:</a:t>
            </a:r>
            <a:endParaRPr lang="ru-RU" dirty="0" smtClean="0"/>
          </a:p>
          <a:p>
            <a:pPr algn="just">
              <a:buFont typeface="Wingdings" pitchFamily="2" charset="2"/>
              <a:buChar char="ü"/>
            </a:pPr>
            <a:r>
              <a:rPr lang="ru-RU" dirty="0" err="1" smtClean="0"/>
              <a:t>адміністратори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(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даними</a:t>
            </a:r>
            <a:r>
              <a:rPr lang="ru-RU" dirty="0" smtClean="0"/>
              <a:t>, </a:t>
            </a:r>
            <a:r>
              <a:rPr lang="ru-RU" dirty="0" err="1" smtClean="0"/>
              <a:t>проектування</a:t>
            </a:r>
            <a:r>
              <a:rPr lang="ru-RU" dirty="0" smtClean="0"/>
              <a:t> БД,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алгоритмів</a:t>
            </a:r>
            <a:r>
              <a:rPr lang="ru-RU" dirty="0" smtClean="0"/>
              <a:t>, процедур) та БД (</a:t>
            </a:r>
            <a:r>
              <a:rPr lang="ru-RU" dirty="0" err="1" smtClean="0"/>
              <a:t>фізичне</a:t>
            </a:r>
            <a:r>
              <a:rPr lang="ru-RU" dirty="0" smtClean="0"/>
              <a:t> </a:t>
            </a:r>
            <a:r>
              <a:rPr lang="ru-RU" dirty="0" err="1" smtClean="0"/>
              <a:t>проектування</a:t>
            </a:r>
            <a:r>
              <a:rPr lang="ru-RU" dirty="0" smtClean="0"/>
              <a:t>,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безпеку</a:t>
            </a:r>
            <a:r>
              <a:rPr lang="ru-RU" dirty="0" smtClean="0"/>
              <a:t> та </a:t>
            </a:r>
            <a:r>
              <a:rPr lang="ru-RU" dirty="0" err="1" smtClean="0"/>
              <a:t>цілісність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)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err="1" smtClean="0"/>
              <a:t>розробники</a:t>
            </a:r>
            <a:r>
              <a:rPr lang="ru-RU" dirty="0" smtClean="0"/>
              <a:t> БД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err="1" smtClean="0"/>
              <a:t>прикладні</a:t>
            </a:r>
            <a:r>
              <a:rPr lang="ru-RU" dirty="0" smtClean="0"/>
              <a:t> </a:t>
            </a:r>
            <a:r>
              <a:rPr lang="ru-RU" dirty="0" err="1" smtClean="0"/>
              <a:t>програмісти</a:t>
            </a:r>
            <a:endParaRPr lang="ru-RU" dirty="0" smtClean="0"/>
          </a:p>
          <a:p>
            <a:pPr algn="just">
              <a:buFont typeface="Wingdings" pitchFamily="2" charset="2"/>
              <a:buChar char="ü"/>
            </a:pPr>
            <a:r>
              <a:rPr lang="ru-RU" dirty="0" err="1" smtClean="0"/>
              <a:t>кінцеві</a:t>
            </a:r>
            <a:r>
              <a:rPr lang="ru-RU" dirty="0" smtClean="0"/>
              <a:t> </a:t>
            </a:r>
            <a:r>
              <a:rPr lang="ru-RU" dirty="0" err="1" smtClean="0"/>
              <a:t>користувачі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331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6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25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300"/>
                            </p:stCondLst>
                            <p:childTnLst>
                              <p:par>
                                <p:cTn id="4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100"/>
                            </p:stCondLst>
                            <p:childTnLst>
                              <p:par>
                                <p:cTn id="5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15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600"/>
                            </p:stCondLst>
                            <p:childTnLst>
                              <p:par>
                                <p:cTn id="6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2564904"/>
            <a:ext cx="51125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End</a:t>
            </a:r>
            <a:r>
              <a:rPr lang="uk-UA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!</a:t>
            </a:r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8553" y="5842819"/>
            <a:ext cx="1982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©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Коп</a:t>
            </a:r>
            <a:r>
              <a:rPr lang="uk-UA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ірайт</a:t>
            </a:r>
            <a:r>
              <a:rPr lang="uk-U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2014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3265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База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даних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скорочено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— БД) —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впорядкований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набір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логічно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взаємопов'язаних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даних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використовуються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спільно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призначені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для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задоволення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інформаційних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потреб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користувачів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. У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технічному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розумінні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включно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й система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керування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БД. Головне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завдання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БД —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гарантоване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збереження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значних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обсягів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інформації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(так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звані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записи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даних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) та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надання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доступу до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неї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користувачеві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або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ж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прикладній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програмі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. Таким чином, БД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складається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з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двох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частин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збереженої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інформації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системи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</a:rPr>
              <a:t>керування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нею.</a:t>
            </a:r>
          </a:p>
        </p:txBody>
      </p:sp>
    </p:spTree>
    <p:extLst>
      <p:ext uri="{BB962C8B-B14F-4D97-AF65-F5344CB8AC3E}">
        <p14:creationId xmlns:p14="http://schemas.microsoft.com/office/powerpoint/2010/main" val="104478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 anchor="ctr" anchorCtr="0"/>
          <a:lstStyle/>
          <a:p>
            <a:pPr algn="ctr"/>
            <a:r>
              <a:rPr lang="uk-U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Історія розвитку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1313384"/>
            <a:ext cx="6912768" cy="55446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/>
              <a:t>1960-ті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розроблення</a:t>
            </a:r>
            <a:r>
              <a:rPr lang="ru-RU" dirty="0"/>
              <a:t> перших БД. </a:t>
            </a:r>
            <a:r>
              <a:rPr lang="en-US" dirty="0"/>
              <a:t>CODASYL — </a:t>
            </a:r>
            <a:r>
              <a:rPr lang="ru-RU" dirty="0" err="1"/>
              <a:t>мережева</a:t>
            </a:r>
            <a:r>
              <a:rPr lang="ru-RU" dirty="0"/>
              <a:t> модель </a:t>
            </a:r>
            <a:r>
              <a:rPr lang="ru-RU" dirty="0" err="1"/>
              <a:t>даних</a:t>
            </a:r>
            <a:r>
              <a:rPr lang="ru-RU" dirty="0"/>
              <a:t> та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незалежне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ієрархічної</a:t>
            </a:r>
            <a:r>
              <a:rPr lang="ru-RU" dirty="0"/>
              <a:t> БД </a:t>
            </a:r>
            <a:r>
              <a:rPr lang="ru-RU" dirty="0" err="1"/>
              <a:t>фірмою</a:t>
            </a:r>
            <a:r>
              <a:rPr lang="ru-RU" dirty="0"/>
              <a:t> </a:t>
            </a:r>
            <a:r>
              <a:rPr lang="en-US" dirty="0"/>
              <a:t>North American Rockwell, </a:t>
            </a:r>
            <a:r>
              <a:rPr lang="ru-RU" dirty="0"/>
              <a:t>яка </a:t>
            </a:r>
            <a:r>
              <a:rPr lang="ru-RU" dirty="0" err="1"/>
              <a:t>пізніше</a:t>
            </a:r>
            <a:r>
              <a:rPr lang="ru-RU" dirty="0"/>
              <a:t> взята за основу </a:t>
            </a:r>
            <a:r>
              <a:rPr lang="en-US" dirty="0"/>
              <a:t>IMS —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en-US" dirty="0"/>
              <a:t>IBM.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/>
              <a:t>1970-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Едгаром</a:t>
            </a:r>
            <a:r>
              <a:rPr lang="ru-RU" dirty="0"/>
              <a:t> Ф. Коддом основ </a:t>
            </a:r>
            <a:r>
              <a:rPr lang="ru-RU" dirty="0" err="1"/>
              <a:t>реляційної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на початку </a:t>
            </a:r>
            <a:r>
              <a:rPr lang="ru-RU" dirty="0" err="1"/>
              <a:t>зацікавила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кола. </a:t>
            </a:r>
            <a:r>
              <a:rPr lang="ru-RU" dirty="0" err="1"/>
              <a:t>Уперше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модель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використано</a:t>
            </a:r>
            <a:r>
              <a:rPr lang="ru-RU" dirty="0"/>
              <a:t> у БД </a:t>
            </a:r>
            <a:r>
              <a:rPr lang="en-US" dirty="0"/>
              <a:t>Ingres (</a:t>
            </a:r>
            <a:r>
              <a:rPr lang="ru-RU" dirty="0" err="1"/>
              <a:t>Берклі</a:t>
            </a:r>
            <a:r>
              <a:rPr lang="ru-RU" dirty="0"/>
              <a:t>) та </a:t>
            </a:r>
            <a:r>
              <a:rPr lang="en-US" dirty="0"/>
              <a:t>System R (IBM),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дослідними</a:t>
            </a:r>
            <a:r>
              <a:rPr lang="ru-RU" dirty="0"/>
              <a:t> прототипами, </a:t>
            </a:r>
            <a:r>
              <a:rPr lang="ru-RU" dirty="0" err="1"/>
              <a:t>анонсованими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1976 року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060848"/>
            <a:ext cx="2118362" cy="288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265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2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83264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/>
              <a:t>1980-ті </a:t>
            </a:r>
            <a:r>
              <a:rPr lang="ru-RU" sz="2400" dirty="0" err="1"/>
              <a:t>рр</a:t>
            </a:r>
            <a:r>
              <a:rPr lang="ru-RU" sz="2400" dirty="0"/>
              <a:t>. </a:t>
            </a:r>
            <a:r>
              <a:rPr lang="ru-RU" sz="2400" dirty="0" err="1"/>
              <a:t>поява</a:t>
            </a:r>
            <a:r>
              <a:rPr lang="ru-RU" sz="2400" dirty="0"/>
              <a:t> перших </a:t>
            </a:r>
            <a:r>
              <a:rPr lang="ru-RU" sz="2400" dirty="0" err="1"/>
              <a:t>комерційних</a:t>
            </a:r>
            <a:r>
              <a:rPr lang="ru-RU" sz="2400" dirty="0"/>
              <a:t> </a:t>
            </a:r>
            <a:r>
              <a:rPr lang="ru-RU" sz="2400" dirty="0" err="1"/>
              <a:t>версій</a:t>
            </a:r>
            <a:r>
              <a:rPr lang="ru-RU" sz="2400" dirty="0"/>
              <a:t> </a:t>
            </a:r>
            <a:r>
              <a:rPr lang="ru-RU" sz="2400" dirty="0" err="1"/>
              <a:t>реляційних</a:t>
            </a:r>
            <a:r>
              <a:rPr lang="ru-RU" sz="2400" dirty="0"/>
              <a:t> БД </a:t>
            </a:r>
            <a:r>
              <a:rPr lang="en-US" sz="2400" dirty="0"/>
              <a:t>Oracle </a:t>
            </a:r>
            <a:r>
              <a:rPr lang="ru-RU" sz="2400" dirty="0"/>
              <a:t>та </a:t>
            </a:r>
            <a:r>
              <a:rPr lang="en-US" sz="2400" dirty="0"/>
              <a:t>DB2. </a:t>
            </a:r>
            <a:r>
              <a:rPr lang="ru-RU" sz="2400" dirty="0" err="1"/>
              <a:t>Реляційні</a:t>
            </a:r>
            <a:r>
              <a:rPr lang="ru-RU" sz="2400" dirty="0"/>
              <a:t> БД </a:t>
            </a:r>
            <a:r>
              <a:rPr lang="ru-RU" sz="2400" dirty="0" err="1"/>
              <a:t>починають</a:t>
            </a:r>
            <a:r>
              <a:rPr lang="ru-RU" sz="2400" dirty="0"/>
              <a:t> </a:t>
            </a:r>
            <a:r>
              <a:rPr lang="ru-RU" sz="2400" dirty="0" err="1"/>
              <a:t>успішно</a:t>
            </a:r>
            <a:r>
              <a:rPr lang="ru-RU" sz="2400" dirty="0"/>
              <a:t> </a:t>
            </a:r>
            <a:r>
              <a:rPr lang="ru-RU" sz="2400" dirty="0" err="1"/>
              <a:t>витісняти</a:t>
            </a:r>
            <a:r>
              <a:rPr lang="ru-RU" sz="2400" dirty="0"/>
              <a:t> </a:t>
            </a:r>
            <a:r>
              <a:rPr lang="ru-RU" sz="2400" dirty="0" err="1"/>
              <a:t>мережеві</a:t>
            </a:r>
            <a:r>
              <a:rPr lang="ru-RU" sz="2400" dirty="0"/>
              <a:t> та </a:t>
            </a:r>
            <a:r>
              <a:rPr lang="ru-RU" sz="2400" dirty="0" err="1"/>
              <a:t>ієрархічні</a:t>
            </a:r>
            <a:r>
              <a:rPr lang="ru-RU" sz="2400" dirty="0"/>
              <a:t>.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децентралізованих</a:t>
            </a:r>
            <a:r>
              <a:rPr lang="ru-RU" sz="2400" dirty="0"/>
              <a:t> (</a:t>
            </a:r>
            <a:r>
              <a:rPr lang="ru-RU" sz="2400" dirty="0" err="1"/>
              <a:t>розподілених</a:t>
            </a:r>
            <a:r>
              <a:rPr lang="ru-RU" sz="2400" dirty="0"/>
              <a:t>) систем БД, </a:t>
            </a:r>
            <a:r>
              <a:rPr lang="ru-RU" sz="2400" dirty="0" err="1"/>
              <a:t>проте</a:t>
            </a:r>
            <a:r>
              <a:rPr lang="ru-RU" sz="2400" dirty="0"/>
              <a:t> вони не </a:t>
            </a:r>
            <a:r>
              <a:rPr lang="ru-RU" sz="2400" dirty="0" err="1"/>
              <a:t>відіграють</a:t>
            </a:r>
            <a:r>
              <a:rPr lang="ru-RU" sz="2400" dirty="0"/>
              <a:t> </a:t>
            </a:r>
            <a:r>
              <a:rPr lang="ru-RU" sz="2400" dirty="0" err="1"/>
              <a:t>особливої</a:t>
            </a:r>
            <a:r>
              <a:rPr lang="ru-RU" sz="2400" dirty="0"/>
              <a:t> </a:t>
            </a:r>
            <a:r>
              <a:rPr lang="ru-RU" sz="2400" dirty="0" err="1"/>
              <a:t>ролі</a:t>
            </a:r>
            <a:r>
              <a:rPr lang="ru-RU" sz="2400" dirty="0"/>
              <a:t> на ринку БД.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1990-ті </a:t>
            </a:r>
            <a:r>
              <a:rPr lang="ru-RU" sz="2400" dirty="0" err="1"/>
              <a:t>рр</a:t>
            </a:r>
            <a:r>
              <a:rPr lang="ru-RU" sz="2400" dirty="0"/>
              <a:t>. </a:t>
            </a:r>
            <a:r>
              <a:rPr lang="ru-RU" sz="2400" dirty="0" err="1"/>
              <a:t>увага</a:t>
            </a:r>
            <a:r>
              <a:rPr lang="ru-RU" sz="2400" dirty="0"/>
              <a:t> </a:t>
            </a:r>
            <a:r>
              <a:rPr lang="ru-RU" sz="2400" dirty="0" err="1"/>
              <a:t>науковців</a:t>
            </a:r>
            <a:r>
              <a:rPr lang="ru-RU" sz="2400" dirty="0"/>
              <a:t> </a:t>
            </a:r>
            <a:r>
              <a:rPr lang="ru-RU" sz="2400" dirty="0" err="1"/>
              <a:t>спрямовується</a:t>
            </a:r>
            <a:r>
              <a:rPr lang="ru-RU" sz="2400" dirty="0"/>
              <a:t> на </a:t>
            </a:r>
            <a:r>
              <a:rPr lang="ru-RU" sz="2400" dirty="0" err="1"/>
              <a:t>об'єктно-орієнтовані</a:t>
            </a:r>
            <a:r>
              <a:rPr lang="ru-RU" sz="2400" dirty="0"/>
              <a:t> БД,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знайшли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в першу </a:t>
            </a:r>
            <a:r>
              <a:rPr lang="ru-RU" sz="2400" dirty="0" err="1"/>
              <a:t>чергу</a:t>
            </a:r>
            <a:r>
              <a:rPr lang="ru-RU" sz="2400" dirty="0"/>
              <a:t> в тих </a:t>
            </a:r>
            <a:r>
              <a:rPr lang="ru-RU" sz="2400" dirty="0" err="1"/>
              <a:t>галузях</a:t>
            </a:r>
            <a:r>
              <a:rPr lang="ru-RU" sz="2400" dirty="0"/>
              <a:t>, де </a:t>
            </a:r>
            <a:r>
              <a:rPr lang="ru-RU" sz="2400" dirty="0" err="1"/>
              <a:t>використовуються</a:t>
            </a:r>
            <a:r>
              <a:rPr lang="ru-RU" sz="2400" dirty="0"/>
              <a:t> </a:t>
            </a:r>
            <a:r>
              <a:rPr lang="ru-RU" sz="2400" dirty="0" err="1"/>
              <a:t>комплексні</a:t>
            </a:r>
            <a:r>
              <a:rPr lang="ru-RU" sz="2400" dirty="0"/>
              <a:t> </a:t>
            </a:r>
            <a:r>
              <a:rPr lang="ru-RU" sz="2400" dirty="0" err="1"/>
              <a:t>дані</a:t>
            </a:r>
            <a:r>
              <a:rPr lang="ru-RU" sz="2400" dirty="0"/>
              <a:t>: </a:t>
            </a:r>
            <a:r>
              <a:rPr lang="ru-RU" sz="2400" dirty="0" err="1"/>
              <a:t>інженерні</a:t>
            </a:r>
            <a:r>
              <a:rPr lang="ru-RU" sz="2400" dirty="0"/>
              <a:t>, </a:t>
            </a:r>
            <a:r>
              <a:rPr lang="ru-RU" sz="2400" dirty="0" err="1"/>
              <a:t>мультимедійні</a:t>
            </a:r>
            <a:r>
              <a:rPr lang="ru-RU" sz="2400" dirty="0"/>
              <a:t> БД.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2000-ні </a:t>
            </a:r>
            <a:r>
              <a:rPr lang="ru-RU" sz="2400" dirty="0" err="1"/>
              <a:t>рр</a:t>
            </a:r>
            <a:r>
              <a:rPr lang="ru-RU" sz="2400" dirty="0"/>
              <a:t>. </a:t>
            </a:r>
            <a:r>
              <a:rPr lang="ru-RU" sz="2400" dirty="0" err="1"/>
              <a:t>головним</a:t>
            </a:r>
            <a:r>
              <a:rPr lang="ru-RU" sz="2400" dirty="0"/>
              <a:t> </a:t>
            </a:r>
            <a:r>
              <a:rPr lang="ru-RU" sz="2400" dirty="0" err="1"/>
              <a:t>нововведенням</a:t>
            </a:r>
            <a:r>
              <a:rPr lang="ru-RU" sz="2400" dirty="0"/>
              <a:t> є </a:t>
            </a:r>
            <a:r>
              <a:rPr lang="ru-RU" sz="2400" dirty="0" err="1"/>
              <a:t>підтримка</a:t>
            </a:r>
            <a:r>
              <a:rPr lang="ru-RU" sz="2400" dirty="0"/>
              <a:t> та </a:t>
            </a:r>
            <a:r>
              <a:rPr lang="ru-RU" sz="2400" dirty="0" err="1"/>
              <a:t>застосування</a:t>
            </a:r>
            <a:r>
              <a:rPr lang="ru-RU" sz="2400" dirty="0"/>
              <a:t> </a:t>
            </a:r>
            <a:r>
              <a:rPr lang="en-US" sz="2400" dirty="0"/>
              <a:t>XML </a:t>
            </a:r>
            <a:r>
              <a:rPr lang="ru-RU" sz="2400" dirty="0"/>
              <a:t>у БД. </a:t>
            </a:r>
            <a:r>
              <a:rPr lang="ru-RU" sz="2400" dirty="0" err="1"/>
              <a:t>Розробники</a:t>
            </a:r>
            <a:r>
              <a:rPr lang="ru-RU" sz="2400" dirty="0"/>
              <a:t> </a:t>
            </a:r>
            <a:r>
              <a:rPr lang="ru-RU" sz="2400" dirty="0" err="1"/>
              <a:t>комерційних</a:t>
            </a:r>
            <a:r>
              <a:rPr lang="ru-RU" sz="2400" dirty="0"/>
              <a:t> БД,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панували</a:t>
            </a:r>
            <a:r>
              <a:rPr lang="ru-RU" sz="2400" dirty="0"/>
              <a:t> на ринку у 1990-их </a:t>
            </a:r>
            <a:r>
              <a:rPr lang="ru-RU" sz="2400" dirty="0" err="1"/>
              <a:t>рр</a:t>
            </a:r>
            <a:r>
              <a:rPr lang="ru-RU" sz="2400" dirty="0"/>
              <a:t>., </a:t>
            </a:r>
            <a:r>
              <a:rPr lang="ru-RU" sz="2400" dirty="0" err="1"/>
              <a:t>отримують</a:t>
            </a:r>
            <a:r>
              <a:rPr lang="ru-RU" sz="2400" dirty="0"/>
              <a:t> все </a:t>
            </a:r>
            <a:r>
              <a:rPr lang="ru-RU" sz="2400" dirty="0" err="1"/>
              <a:t>більшу</a:t>
            </a:r>
            <a:r>
              <a:rPr lang="ru-RU" sz="2400" dirty="0"/>
              <a:t> </a:t>
            </a:r>
            <a:r>
              <a:rPr lang="ru-RU" sz="2400" dirty="0" err="1"/>
              <a:t>конкуренцію</a:t>
            </a:r>
            <a:r>
              <a:rPr lang="ru-RU" sz="2400" dirty="0"/>
              <a:t> з боку </a:t>
            </a:r>
            <a:r>
              <a:rPr lang="ru-RU" sz="2400" dirty="0" err="1"/>
              <a:t>руху</a:t>
            </a:r>
            <a:r>
              <a:rPr lang="ru-RU" sz="2400" dirty="0"/>
              <a:t> </a:t>
            </a:r>
            <a:r>
              <a:rPr lang="ru-RU" sz="2400" dirty="0" err="1"/>
              <a:t>відкритого</a:t>
            </a:r>
            <a:r>
              <a:rPr lang="ru-RU" sz="2400" dirty="0"/>
              <a:t> </a:t>
            </a:r>
            <a:r>
              <a:rPr lang="ru-RU" sz="2400" dirty="0" err="1"/>
              <a:t>програмного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. </a:t>
            </a:r>
            <a:r>
              <a:rPr lang="ru-RU" sz="2400" dirty="0" err="1"/>
              <a:t>Реакцією</a:t>
            </a:r>
            <a:r>
              <a:rPr lang="ru-RU" sz="2400" dirty="0"/>
              <a:t> на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стає</a:t>
            </a:r>
            <a:r>
              <a:rPr lang="ru-RU" sz="2400" dirty="0"/>
              <a:t> </a:t>
            </a:r>
            <a:r>
              <a:rPr lang="ru-RU" sz="2400" dirty="0" err="1"/>
              <a:t>поява</a:t>
            </a:r>
            <a:r>
              <a:rPr lang="ru-RU" sz="2400" dirty="0"/>
              <a:t> </a:t>
            </a:r>
            <a:r>
              <a:rPr lang="ru-RU" sz="2400" dirty="0" err="1"/>
              <a:t>безкоштовних</a:t>
            </a:r>
            <a:r>
              <a:rPr lang="ru-RU" sz="2400" dirty="0"/>
              <a:t> </a:t>
            </a:r>
            <a:r>
              <a:rPr lang="ru-RU" sz="2400" dirty="0" err="1"/>
              <a:t>версій</a:t>
            </a:r>
            <a:r>
              <a:rPr lang="ru-RU" sz="2400" dirty="0"/>
              <a:t> </a:t>
            </a:r>
            <a:r>
              <a:rPr lang="ru-RU" sz="2400" dirty="0" err="1"/>
              <a:t>комерційних</a:t>
            </a:r>
            <a:r>
              <a:rPr lang="ru-RU" sz="2400" dirty="0"/>
              <a:t> БД.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0016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1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9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771800" y="1802227"/>
            <a:ext cx="3168352" cy="115212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Види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11560" y="4585185"/>
            <a:ext cx="2520280" cy="1296144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Оперативна БД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5508104" y="4585185"/>
            <a:ext cx="2520280" cy="1296144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Ретроспектива БД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flipH="1">
            <a:off x="1871700" y="2954355"/>
            <a:ext cx="2484276" cy="16308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>
            <a:off x="4355976" y="2954355"/>
            <a:ext cx="2412268" cy="16308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7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148848"/>
          </a:xfrm>
        </p:spPr>
        <p:txBody>
          <a:bodyPr anchor="ctr" anchorCtr="0">
            <a:normAutofit/>
          </a:bodyPr>
          <a:lstStyle/>
          <a:p>
            <a:pPr algn="ctr"/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Структуровані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та </a:t>
            </a:r>
            <a:r>
              <a:rPr lang="ru-RU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неструктуровані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БД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3" y="2060848"/>
            <a:ext cx="8964488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/>
              <a:t>Структуровані</a:t>
            </a:r>
            <a:r>
              <a:rPr lang="ru-RU" sz="2400" dirty="0"/>
              <a:t> БД </a:t>
            </a:r>
            <a:r>
              <a:rPr lang="ru-RU" sz="2400" dirty="0" err="1"/>
              <a:t>використовують</a:t>
            </a:r>
            <a:r>
              <a:rPr lang="ru-RU" sz="2400" dirty="0"/>
              <a:t> </a:t>
            </a:r>
            <a:r>
              <a:rPr lang="ru-RU" sz="2400" dirty="0" err="1"/>
              <a:t>структури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структурований</a:t>
            </a:r>
            <a:r>
              <a:rPr lang="ru-RU" sz="2400" dirty="0"/>
              <a:t> </a:t>
            </a:r>
            <a:r>
              <a:rPr lang="ru-RU" sz="2400" dirty="0" err="1"/>
              <a:t>опис</a:t>
            </a:r>
            <a:r>
              <a:rPr lang="ru-RU" sz="2400" dirty="0"/>
              <a:t> типу </a:t>
            </a:r>
            <a:r>
              <a:rPr lang="ru-RU" sz="2400" dirty="0" err="1"/>
              <a:t>фактів</a:t>
            </a:r>
            <a:r>
              <a:rPr lang="ru-RU" sz="2400" dirty="0"/>
              <a:t> 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схеми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більш</a:t>
            </a:r>
            <a:r>
              <a:rPr lang="ru-RU" sz="2400" dirty="0"/>
              <a:t> </a:t>
            </a:r>
            <a:r>
              <a:rPr lang="ru-RU" sz="2400" dirty="0" err="1"/>
              <a:t>відомої</a:t>
            </a:r>
            <a:r>
              <a:rPr lang="ru-RU" sz="2400" dirty="0"/>
              <a:t> як модель </a:t>
            </a:r>
            <a:r>
              <a:rPr lang="ru-RU" sz="2400" dirty="0" err="1"/>
              <a:t>даних</a:t>
            </a:r>
            <a:r>
              <a:rPr lang="ru-RU" sz="2400" dirty="0"/>
              <a:t>. Модель </a:t>
            </a:r>
            <a:r>
              <a:rPr lang="ru-RU" sz="2400" dirty="0" err="1"/>
              <a:t>даних</a:t>
            </a:r>
            <a:r>
              <a:rPr lang="ru-RU" sz="2400" dirty="0"/>
              <a:t> </a:t>
            </a:r>
            <a:r>
              <a:rPr lang="ru-RU" sz="2400" dirty="0" err="1"/>
              <a:t>описує</a:t>
            </a:r>
            <a:r>
              <a:rPr lang="ru-RU" sz="2400" dirty="0"/>
              <a:t> </a:t>
            </a:r>
            <a:r>
              <a:rPr lang="ru-RU" sz="2400" dirty="0" err="1"/>
              <a:t>об'єкти</a:t>
            </a:r>
            <a:r>
              <a:rPr lang="ru-RU" sz="2400" dirty="0"/>
              <a:t> та </a:t>
            </a:r>
            <a:r>
              <a:rPr lang="ru-RU" sz="2400" dirty="0" err="1"/>
              <a:t>взаємовідношення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ними. </a:t>
            </a:r>
            <a:r>
              <a:rPr lang="ru-RU" sz="2400" dirty="0" err="1"/>
              <a:t>Існує</a:t>
            </a:r>
            <a:r>
              <a:rPr lang="ru-RU" sz="2400" dirty="0"/>
              <a:t> </a:t>
            </a:r>
            <a:r>
              <a:rPr lang="ru-RU" sz="2400" dirty="0" err="1"/>
              <a:t>декілька</a:t>
            </a:r>
            <a:r>
              <a:rPr lang="ru-RU" sz="2400" dirty="0"/>
              <a:t> моделей (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типів</a:t>
            </a:r>
            <a:r>
              <a:rPr lang="ru-RU" sz="2400" dirty="0"/>
              <a:t>) баз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основні</a:t>
            </a:r>
            <a:r>
              <a:rPr lang="ru-RU" sz="2400" dirty="0"/>
              <a:t>: плоска, </a:t>
            </a:r>
            <a:r>
              <a:rPr lang="ru-RU" sz="2400" dirty="0" err="1"/>
              <a:t>ієрархічна</a:t>
            </a:r>
            <a:r>
              <a:rPr lang="ru-RU" sz="2400" dirty="0"/>
              <a:t>, </a:t>
            </a:r>
            <a:r>
              <a:rPr lang="ru-RU" sz="2400" dirty="0" err="1"/>
              <a:t>мережна</a:t>
            </a:r>
            <a:r>
              <a:rPr lang="ru-RU" sz="2400" dirty="0"/>
              <a:t> та </a:t>
            </a:r>
            <a:r>
              <a:rPr lang="ru-RU" sz="2400" dirty="0" err="1"/>
              <a:t>реляційна</a:t>
            </a:r>
            <a:r>
              <a:rPr lang="ru-RU" sz="2400" dirty="0"/>
              <a:t>. </a:t>
            </a:r>
            <a:r>
              <a:rPr lang="ru-RU" sz="2400" dirty="0" err="1"/>
              <a:t>Приблизно</a:t>
            </a:r>
            <a:r>
              <a:rPr lang="ru-RU" sz="2400" dirty="0"/>
              <a:t> з 2000 року </a:t>
            </a:r>
            <a:r>
              <a:rPr lang="ru-RU" sz="2400" dirty="0" err="1"/>
              <a:t>більше</a:t>
            </a:r>
            <a:r>
              <a:rPr lang="ru-RU" sz="2400" dirty="0"/>
              <a:t> </a:t>
            </a:r>
            <a:r>
              <a:rPr lang="ru-RU" sz="2400" dirty="0" err="1"/>
              <a:t>половини</a:t>
            </a:r>
            <a:r>
              <a:rPr lang="ru-RU" sz="2400" dirty="0"/>
              <a:t> БД </a:t>
            </a:r>
            <a:r>
              <a:rPr lang="ru-RU" sz="2400" dirty="0" err="1"/>
              <a:t>використовують</a:t>
            </a:r>
            <a:r>
              <a:rPr lang="ru-RU" sz="2400" dirty="0"/>
              <a:t> </a:t>
            </a:r>
            <a:r>
              <a:rPr lang="ru-RU" sz="2400" dirty="0" err="1"/>
              <a:t>реляційну</a:t>
            </a:r>
            <a:r>
              <a:rPr lang="ru-RU" sz="2400" dirty="0"/>
              <a:t> модель. До </a:t>
            </a:r>
            <a:r>
              <a:rPr lang="ru-RU" sz="2400" dirty="0" err="1"/>
              <a:t>неструктурованих</a:t>
            </a:r>
            <a:r>
              <a:rPr lang="ru-RU" sz="2400" dirty="0"/>
              <a:t> БД належать </a:t>
            </a:r>
            <a:r>
              <a:rPr lang="ru-RU" sz="2400" dirty="0" err="1"/>
              <a:t>повнотекстові</a:t>
            </a:r>
            <a:r>
              <a:rPr lang="ru-RU" sz="2400" dirty="0"/>
              <a:t> </a:t>
            </a:r>
            <a:r>
              <a:rPr lang="ru-RU" sz="2400" dirty="0" err="1"/>
              <a:t>бази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містять</a:t>
            </a:r>
            <a:r>
              <a:rPr lang="ru-RU" sz="2400" dirty="0"/>
              <a:t> </a:t>
            </a:r>
            <a:r>
              <a:rPr lang="ru-RU" sz="2400" dirty="0" err="1"/>
              <a:t>неструктуровані</a:t>
            </a:r>
            <a:r>
              <a:rPr lang="ru-RU" sz="2400" dirty="0"/>
              <a:t> </a:t>
            </a:r>
            <a:r>
              <a:rPr lang="ru-RU" sz="2400" dirty="0" err="1"/>
              <a:t>тексти</a:t>
            </a:r>
            <a:r>
              <a:rPr lang="ru-RU" sz="2400" dirty="0"/>
              <a:t> статей </a:t>
            </a:r>
            <a:r>
              <a:rPr lang="ru-RU" sz="2400" dirty="0" err="1"/>
              <a:t>чи</a:t>
            </a:r>
            <a:r>
              <a:rPr lang="ru-RU" sz="2400" dirty="0"/>
              <a:t> книг у </a:t>
            </a:r>
            <a:r>
              <a:rPr lang="ru-RU" sz="2400" dirty="0" err="1"/>
              <a:t>формі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дозволяє</a:t>
            </a:r>
            <a:r>
              <a:rPr lang="ru-RU" sz="2400" dirty="0"/>
              <a:t> </a:t>
            </a:r>
            <a:r>
              <a:rPr lang="ru-RU" sz="2400" dirty="0" err="1"/>
              <a:t>здійснювати</a:t>
            </a:r>
            <a:r>
              <a:rPr lang="ru-RU" sz="2400" dirty="0"/>
              <a:t> </a:t>
            </a:r>
            <a:r>
              <a:rPr lang="ru-RU" sz="2400" dirty="0" err="1"/>
              <a:t>швидкий</a:t>
            </a:r>
            <a:r>
              <a:rPr lang="ru-RU" sz="2400" dirty="0"/>
              <a:t> </a:t>
            </a:r>
            <a:r>
              <a:rPr lang="ru-RU" sz="2400" dirty="0" err="1"/>
              <a:t>пошук</a:t>
            </a:r>
            <a:r>
              <a:rPr lang="ru-RU" sz="2400" dirty="0"/>
              <a:t> (</a:t>
            </a:r>
            <a:r>
              <a:rPr lang="ru-RU" sz="2400" dirty="0" err="1"/>
              <a:t>наприклад</a:t>
            </a:r>
            <a:r>
              <a:rPr lang="ru-RU" sz="2400" dirty="0"/>
              <a:t>, як </a:t>
            </a:r>
            <a:r>
              <a:rPr lang="ru-RU" sz="2400" dirty="0" err="1"/>
              <a:t>Вікіпедія</a:t>
            </a:r>
            <a:r>
              <a:rPr lang="ru-RU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8795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74" y="1556792"/>
            <a:ext cx="8456192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091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ctr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Характеристика БД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/>
              <a:t>значна</a:t>
            </a:r>
            <a:r>
              <a:rPr lang="ru-RU" sz="2400" dirty="0"/>
              <a:t>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/>
              <a:t>незалежність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/>
              <a:t>відкритий</a:t>
            </a:r>
            <a:r>
              <a:rPr lang="ru-RU" sz="2400" dirty="0"/>
              <a:t> доступ до </a:t>
            </a:r>
            <a:r>
              <a:rPr lang="ru-RU" sz="2400" dirty="0" err="1"/>
              <a:t>даних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/>
              <a:t>підтримка</a:t>
            </a:r>
            <a:r>
              <a:rPr lang="ru-RU" sz="2400" dirty="0"/>
              <a:t> </a:t>
            </a:r>
            <a:r>
              <a:rPr lang="ru-RU" sz="2400" dirty="0" err="1"/>
              <a:t>транзакцій</a:t>
            </a:r>
            <a:r>
              <a:rPr lang="ru-RU" sz="2400" dirty="0"/>
              <a:t> з </a:t>
            </a:r>
            <a:r>
              <a:rPr lang="ru-RU" sz="2400" dirty="0" err="1"/>
              <a:t>гарантією</a:t>
            </a:r>
            <a:r>
              <a:rPr lang="ru-RU" sz="2400" dirty="0"/>
              <a:t> </a:t>
            </a:r>
            <a:r>
              <a:rPr lang="ru-RU" sz="2400" dirty="0" err="1"/>
              <a:t>відповідних</a:t>
            </a:r>
            <a:r>
              <a:rPr lang="ru-RU" sz="2400" dirty="0"/>
              <a:t> </a:t>
            </a:r>
            <a:r>
              <a:rPr lang="ru-RU" sz="2400" dirty="0" err="1"/>
              <a:t>властивостей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/>
              <a:t>гарантована</a:t>
            </a:r>
            <a:r>
              <a:rPr lang="ru-RU" sz="2400" dirty="0"/>
              <a:t> </a:t>
            </a:r>
            <a:r>
              <a:rPr lang="ru-RU" sz="2400" dirty="0" err="1"/>
              <a:t>відсутність</a:t>
            </a:r>
            <a:r>
              <a:rPr lang="ru-RU" sz="2400" dirty="0"/>
              <a:t> </a:t>
            </a:r>
            <a:r>
              <a:rPr lang="ru-RU" sz="2400" dirty="0" err="1"/>
              <a:t>збоїв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/>
              <a:t>одночасна</a:t>
            </a:r>
            <a:r>
              <a:rPr lang="ru-RU" sz="2400" dirty="0"/>
              <a:t> робота з </a:t>
            </a:r>
            <a:r>
              <a:rPr lang="ru-RU" sz="2400" dirty="0" err="1"/>
              <a:t>багатьма</a:t>
            </a:r>
            <a:r>
              <a:rPr lang="ru-RU" sz="2400" dirty="0"/>
              <a:t> </a:t>
            </a:r>
            <a:r>
              <a:rPr lang="ru-RU" sz="2400" dirty="0" err="1"/>
              <a:t>користувачами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71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03848" y="1196752"/>
            <a:ext cx="2736304" cy="8640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err="1" smtClean="0"/>
              <a:t>Реалізації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853781"/>
            <a:ext cx="2448272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Комерційні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940152" y="2852936"/>
            <a:ext cx="2448272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З </a:t>
            </a:r>
            <a:r>
              <a:rPr lang="ru-RU" sz="2400" dirty="0" err="1" smtClean="0"/>
              <a:t>відкритим</a:t>
            </a:r>
            <a:r>
              <a:rPr lang="ru-RU" sz="2400" dirty="0" smtClean="0"/>
              <a:t> кодом</a:t>
            </a:r>
            <a:endParaRPr lang="ru-RU" sz="2400" dirty="0"/>
          </a:p>
        </p:txBody>
      </p:sp>
      <p:sp>
        <p:nvSpPr>
          <p:cNvPr id="7" name="Овал 6"/>
          <p:cNvSpPr/>
          <p:nvPr/>
        </p:nvSpPr>
        <p:spPr>
          <a:xfrm>
            <a:off x="755576" y="4241947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r>
              <a:rPr lang="en-US" sz="2400" dirty="0"/>
              <a:t>2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754933" y="4725144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Informix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754933" y="5229200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Oracle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754933" y="5733256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 Server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755576" y="6237312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Дінай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300192" y="4241947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MySQL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6300192" y="4755064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Firebird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6300192" y="5259120"/>
            <a:ext cx="2088232" cy="5040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PostgreSQL</a:t>
            </a:r>
            <a:endParaRPr lang="ru-RU" dirty="0"/>
          </a:p>
        </p:txBody>
      </p:sp>
      <p:cxnSp>
        <p:nvCxnSpPr>
          <p:cNvPr id="16" name="Прямая со стрелкой 15"/>
          <p:cNvCxnSpPr>
            <a:stCxn id="4" idx="2"/>
            <a:endCxn id="5" idx="0"/>
          </p:cNvCxnSpPr>
          <p:nvPr/>
        </p:nvCxnSpPr>
        <p:spPr>
          <a:xfrm flipH="1">
            <a:off x="1979712" y="2060848"/>
            <a:ext cx="2592288" cy="7929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6" idx="0"/>
          </p:cNvCxnSpPr>
          <p:nvPr/>
        </p:nvCxnSpPr>
        <p:spPr>
          <a:xfrm>
            <a:off x="4572000" y="2060848"/>
            <a:ext cx="2592288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5" idx="1"/>
          </p:cNvCxnSpPr>
          <p:nvPr/>
        </p:nvCxnSpPr>
        <p:spPr>
          <a:xfrm>
            <a:off x="323528" y="3320988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3528" y="3321833"/>
            <a:ext cx="0" cy="31675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23528" y="4493975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22885" y="4976327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23528" y="5511993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40566" y="5986129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40566" y="6488495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388424" y="3320143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8820472" y="3321834"/>
            <a:ext cx="0" cy="21910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388424" y="4506551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388424" y="5007092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388424" y="5512838"/>
            <a:ext cx="432048" cy="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28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524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База данних</vt:lpstr>
      <vt:lpstr>Презентация PowerPoint</vt:lpstr>
      <vt:lpstr>Історія розвитку</vt:lpstr>
      <vt:lpstr>Презентация PowerPoint</vt:lpstr>
      <vt:lpstr>Презентация PowerPoint</vt:lpstr>
      <vt:lpstr>Структуровані та неструктуровані БД</vt:lpstr>
      <vt:lpstr>Презентация PowerPoint</vt:lpstr>
      <vt:lpstr>Характеристика БД</vt:lpstr>
      <vt:lpstr>Презентация PowerPoint</vt:lpstr>
      <vt:lpstr>Основні характеристики СКБД</vt:lpstr>
      <vt:lpstr>Основні компоненти середовища СКБД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База данних</dc:title>
  <dc:creator>Павло</dc:creator>
  <cp:lastModifiedBy>Павло</cp:lastModifiedBy>
  <cp:revision>7</cp:revision>
  <dcterms:created xsi:type="dcterms:W3CDTF">2014-07-03T08:30:30Z</dcterms:created>
  <dcterms:modified xsi:type="dcterms:W3CDTF">2014-07-03T11:03:10Z</dcterms:modified>
</cp:coreProperties>
</file>