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3"/>
  </p:notesMasterIdLst>
  <p:sldIdLst>
    <p:sldId id="256" r:id="rId2"/>
    <p:sldId id="257" r:id="rId3"/>
    <p:sldId id="258" r:id="rId4"/>
    <p:sldId id="268" r:id="rId5"/>
    <p:sldId id="267" r:id="rId6"/>
    <p:sldId id="262" r:id="rId7"/>
    <p:sldId id="260"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441A38-48C0-44C6-AD32-1A21F26D75E5}" type="datetimeFigureOut">
              <a:rPr lang="uk-UA" smtClean="0"/>
              <a:pPr/>
              <a:t>04.02.2015</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CFBA8E-6BAA-4386-AAB2-2BF4237DB44C}"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F18285E8-388B-4CEA-B9EA-B664E31C15AC}"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18285E8-388B-4CEA-B9EA-B664E31C15AC}"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18285E8-388B-4CEA-B9EA-B664E31C15AC}"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18285E8-388B-4CEA-B9EA-B664E31C15AC}"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F18285E8-388B-4CEA-B9EA-B664E31C15AC}"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F18285E8-388B-4CEA-B9EA-B664E31C15AC}"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F18285E8-388B-4CEA-B9EA-B664E31C15AC}"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F18285E8-388B-4CEA-B9EA-B664E31C15AC}"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F18285E8-388B-4CEA-B9EA-B664E31C15AC}"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F18285E8-388B-4CEA-B9EA-B664E31C15AC}"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1F2A1A3-3020-4057-82CA-76AB13D5FC0E}" type="datetimeFigureOut">
              <a:rPr lang="ru-RU" smtClean="0"/>
              <a:pPr/>
              <a:t>04.02.2015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077200" y="6356350"/>
            <a:ext cx="609600" cy="365125"/>
          </a:xfrm>
        </p:spPr>
        <p:txBody>
          <a:bodyPr/>
          <a:lstStyle/>
          <a:p>
            <a:fld id="{F18285E8-388B-4CEA-B9EA-B664E31C15AC}" type="slidenum">
              <a:rPr lang="ru-RU" smtClean="0"/>
              <a:pPr/>
              <a:t>‹#›</a:t>
            </a:fld>
            <a:endParaRPr lang="ru-RU"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F2A1A3-3020-4057-82CA-76AB13D5FC0E}" type="datetimeFigureOut">
              <a:rPr lang="ru-RU" smtClean="0"/>
              <a:pPr/>
              <a:t>04.02.2015</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8285E8-388B-4CEA-B9EA-B664E31C15AC}" type="slidenum">
              <a:rPr lang="ru-RU" smtClean="0"/>
              <a:pPr/>
              <a:t>‹#›</a:t>
            </a:fld>
            <a:endParaRPr lang="ru-RU"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referatcentral.org.ua/economic_theory_load.php?id=508" TargetMode="External"/><Relationship Id="rId2" Type="http://schemas.openxmlformats.org/officeDocument/2006/relationships/hyperlink" Target="http://posibnyky.vntu.edu.ua/k_m/t1/14..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uk.wikipedia.org/wik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692696"/>
            <a:ext cx="8511480" cy="2952328"/>
          </a:xfrm>
        </p:spPr>
        <p:txBody>
          <a:bodyPr>
            <a:normAutofit fontScale="90000"/>
          </a:bodyPr>
          <a:lstStyle/>
          <a:p>
            <a:pPr algn="ctr"/>
            <a:r>
              <a:rPr lang="uk-UA" dirty="0" smtClean="0"/>
              <a:t>Моделювання. </a:t>
            </a:r>
            <a:r>
              <a:rPr lang="en-US" dirty="0" smtClean="0"/>
              <a:t/>
            </a:r>
            <a:br>
              <a:rPr lang="en-US" dirty="0" smtClean="0"/>
            </a:br>
            <a:r>
              <a:rPr lang="uk-UA" dirty="0" err="1" smtClean="0"/>
              <a:t>Комп</a:t>
            </a:r>
            <a:r>
              <a:rPr lang="ru-RU" dirty="0" smtClean="0"/>
              <a:t>’</a:t>
            </a:r>
            <a:r>
              <a:rPr lang="uk-UA" dirty="0" smtClean="0"/>
              <a:t>ютерне моделювання</a:t>
            </a:r>
            <a:r>
              <a:rPr lang="ru-RU" dirty="0" smtClean="0"/>
              <a:t/>
            </a:r>
            <a:br>
              <a:rPr lang="ru-RU" dirty="0" smtClean="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764704"/>
            <a:ext cx="8229600" cy="5331296"/>
          </a:xfrm>
        </p:spPr>
        <p:txBody>
          <a:bodyPr>
            <a:normAutofit fontScale="92500" lnSpcReduction="10000"/>
          </a:bodyPr>
          <a:lstStyle/>
          <a:p>
            <a:r>
              <a:rPr lang="uk-UA" dirty="0" smtClean="0"/>
              <a:t>По-перше, не потрібно проводити експеримент на реальних фізичних, економічних чи інших об'єктах, тому затрати на різні комп'ютерні експерименти набагато менші, ніж на натурні експерименти. Масштаби експериментів можна вибрати на свій розсуд, при цьому є можливість проведення багатократних дослідів із поступовими змінами вхідних даних задачі. </a:t>
            </a:r>
            <a:endParaRPr lang="ru-RU" dirty="0" smtClean="0"/>
          </a:p>
          <a:p>
            <a:r>
              <a:rPr lang="uk-UA" dirty="0" smtClean="0"/>
              <a:t>По-друге, проведення реальних експериментів у деяких галузях науки небезпечне (екологія, ядерна фізика) або неможливе (астрофізика).</a:t>
            </a:r>
            <a:endParaRPr lang="ru-RU" dirty="0" smtClean="0"/>
          </a:p>
          <a:p>
            <a:r>
              <a:rPr lang="uk-UA" dirty="0" smtClean="0"/>
              <a:t>По-третє, у процесі побудови математичних моделей для проведення обчислювального експерименту і під час її дослідження можна проаналізувати і зрозуміти характеристики досліджуваного об'єкта</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uk-UA" dirty="0" smtClean="0"/>
              <a:t>Список використаної літератури:</a:t>
            </a:r>
            <a:endParaRPr lang="ru-RU" dirty="0"/>
          </a:p>
        </p:txBody>
      </p:sp>
      <p:sp>
        <p:nvSpPr>
          <p:cNvPr id="2" name="Содержимое 1"/>
          <p:cNvSpPr>
            <a:spLocks noGrp="1"/>
          </p:cNvSpPr>
          <p:nvPr>
            <p:ph idx="1"/>
          </p:nvPr>
        </p:nvSpPr>
        <p:spPr/>
        <p:txBody>
          <a:bodyPr>
            <a:normAutofit/>
          </a:bodyPr>
          <a:lstStyle/>
          <a:p>
            <a:r>
              <a:rPr lang="en-US" u="sng" dirty="0" smtClean="0">
                <a:hlinkClick r:id="rId2"/>
              </a:rPr>
              <a:t>http://posibnyky.vntu.edu.ua/k_m/t1/14..htm</a:t>
            </a:r>
            <a:endParaRPr lang="ru-RU" dirty="0" smtClean="0"/>
          </a:p>
          <a:p>
            <a:r>
              <a:rPr lang="en-US" dirty="0" smtClean="0">
                <a:hlinkClick r:id="rId3"/>
              </a:rPr>
              <a:t>http://referatcentral.org.ua/economic_theory_load.php?id=508</a:t>
            </a:r>
            <a:endParaRPr lang="en-US" dirty="0" smtClean="0"/>
          </a:p>
          <a:p>
            <a:r>
              <a:rPr lang="en-US" dirty="0" smtClean="0"/>
              <a:t>http://wiki.fizmat.tnpu.edu.ua/index.php/</a:t>
            </a: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a:t>
            </a:r>
            <a:endParaRPr lang="ru-RU" dirty="0"/>
          </a:p>
        </p:txBody>
      </p:sp>
      <p:sp>
        <p:nvSpPr>
          <p:cNvPr id="3" name="Содержимое 2"/>
          <p:cNvSpPr>
            <a:spLocks noGrp="1"/>
          </p:cNvSpPr>
          <p:nvPr>
            <p:ph idx="1"/>
          </p:nvPr>
        </p:nvSpPr>
        <p:spPr/>
        <p:txBody>
          <a:bodyPr/>
          <a:lstStyle/>
          <a:p>
            <a:r>
              <a:rPr lang="uk-UA" dirty="0" smtClean="0">
                <a:solidFill>
                  <a:schemeClr val="accent2">
                    <a:lumMod val="75000"/>
                  </a:schemeClr>
                </a:solidFill>
              </a:rPr>
              <a:t>Загальне значення моделі.</a:t>
            </a:r>
            <a:endParaRPr lang="ru-RU" dirty="0" smtClean="0">
              <a:solidFill>
                <a:schemeClr val="accent2">
                  <a:lumMod val="75000"/>
                </a:schemeClr>
              </a:solidFill>
            </a:endParaRPr>
          </a:p>
          <a:p>
            <a:r>
              <a:rPr lang="uk-UA" dirty="0" smtClean="0">
                <a:solidFill>
                  <a:schemeClr val="accent2">
                    <a:lumMod val="75000"/>
                  </a:schemeClr>
                </a:solidFill>
              </a:rPr>
              <a:t>Моделювання.</a:t>
            </a:r>
          </a:p>
          <a:p>
            <a:r>
              <a:rPr lang="uk-UA" dirty="0" smtClean="0">
                <a:solidFill>
                  <a:schemeClr val="accent2">
                    <a:lumMod val="75000"/>
                  </a:schemeClr>
                </a:solidFill>
              </a:rPr>
              <a:t>Особливості комп’ютерного моделювання</a:t>
            </a:r>
            <a:r>
              <a:rPr lang="uk-UA" dirty="0" smtClean="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052736"/>
            <a:ext cx="8280920" cy="4032448"/>
          </a:xfrm>
        </p:spPr>
        <p:txBody>
          <a:bodyPr>
            <a:normAutofit/>
          </a:bodyPr>
          <a:lstStyle/>
          <a:p>
            <a:r>
              <a:rPr lang="uk-UA" b="1" dirty="0" smtClean="0">
                <a:solidFill>
                  <a:schemeClr val="accent2">
                    <a:lumMod val="75000"/>
                  </a:schemeClr>
                </a:solidFill>
              </a:rPr>
              <a:t>Модель</a:t>
            </a:r>
            <a:r>
              <a:rPr lang="uk-UA" dirty="0" smtClean="0"/>
              <a:t> - це такий матеріальний чи уявлений об'єкт, який у ході дослідження заміщує об'єкт - оригінал так, що його безпосереднє вивчення дає нові знання про об'єкт - оригінал, яким виступає реально існуючий об'єкт, процес або явище. </a:t>
            </a:r>
            <a:br>
              <a:rPr lang="uk-UA" dirty="0" smtClean="0"/>
            </a:br>
            <a:r>
              <a:rPr lang="uk-UA" b="1" dirty="0" smtClean="0">
                <a:solidFill>
                  <a:schemeClr val="accent2">
                    <a:lumMod val="75000"/>
                  </a:schemeClr>
                </a:solidFill>
              </a:rPr>
              <a:t>Модель</a:t>
            </a:r>
            <a:r>
              <a:rPr lang="uk-UA" dirty="0" smtClean="0"/>
              <a:t> - це матеріальний об'єкт, система математичних залежностей або програма, що відображають суттєві якості або характеристики об'єкта, процесу чи явища, які досліджуються</a:t>
            </a:r>
            <a:endParaRPr lang="ru-RU" dirty="0" smtClean="0"/>
          </a:p>
          <a:p>
            <a:endParaRPr lang="ru-RU" dirty="0"/>
          </a:p>
        </p:txBody>
      </p:sp>
      <p:pic>
        <p:nvPicPr>
          <p:cNvPr id="1026" name="Picture 2" descr="C:\Users\Валя\Desktop\НА ТЕЛЕФОН\computer.jpg"/>
          <p:cNvPicPr>
            <a:picLocks noChangeAspect="1" noChangeArrowheads="1"/>
          </p:cNvPicPr>
          <p:nvPr/>
        </p:nvPicPr>
        <p:blipFill>
          <a:blip r:embed="rId2" cstate="print"/>
          <a:srcRect/>
          <a:stretch>
            <a:fillRect/>
          </a:stretch>
        </p:blipFill>
        <p:spPr bwMode="auto">
          <a:xfrm>
            <a:off x="7199784" y="4913784"/>
            <a:ext cx="1944216" cy="194421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Моделі.jpg"/>
          <p:cNvPicPr>
            <a:picLocks noGrp="1" noChangeAspect="1"/>
          </p:cNvPicPr>
          <p:nvPr>
            <p:ph idx="1"/>
          </p:nvPr>
        </p:nvPicPr>
        <p:blipFill>
          <a:blip r:embed="rId2" cstate="print"/>
          <a:stretch>
            <a:fillRect/>
          </a:stretch>
        </p:blipFill>
        <p:spPr>
          <a:xfrm>
            <a:off x="1187624" y="980728"/>
            <a:ext cx="6819900" cy="2520280"/>
          </a:xfrm>
        </p:spPr>
      </p:pic>
      <p:pic>
        <p:nvPicPr>
          <p:cNvPr id="3074" name="Picture 2" descr="C:\Users\Валя\Desktop\НА ТЕЛЕФОН\Інформаційні_моделі.jpg"/>
          <p:cNvPicPr>
            <a:picLocks noChangeAspect="1" noChangeArrowheads="1"/>
          </p:cNvPicPr>
          <p:nvPr/>
        </p:nvPicPr>
        <p:blipFill>
          <a:blip r:embed="rId3" cstate="print"/>
          <a:srcRect/>
          <a:stretch>
            <a:fillRect/>
          </a:stretch>
        </p:blipFill>
        <p:spPr bwMode="auto">
          <a:xfrm>
            <a:off x="1187624" y="3645024"/>
            <a:ext cx="6810375" cy="252028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559896"/>
          </a:xfrm>
        </p:spPr>
        <p:txBody>
          <a:bodyPr>
            <a:normAutofit/>
          </a:bodyPr>
          <a:lstStyle/>
          <a:p>
            <a:r>
              <a:rPr lang="ru-RU" b="1" dirty="0" smtClean="0">
                <a:hlinkClick r:id="rId2" tooltip="http://uk.wikipedia.org/wiki/"/>
              </a:rPr>
              <a:t>Моделювання</a:t>
            </a:r>
            <a:r>
              <a:rPr lang="ru-RU" dirty="0" smtClean="0"/>
              <a:t> – це процес створення моделі, а також це дослідження об’єктів за допомогою побудови і вивчення їх моделей. </a:t>
            </a:r>
          </a:p>
          <a:p>
            <a:r>
              <a:rPr lang="ru-RU" b="1" dirty="0" smtClean="0"/>
              <a:t>Інформаційна модель</a:t>
            </a:r>
            <a:r>
              <a:rPr lang="ru-RU" dirty="0" smtClean="0"/>
              <a:t> – це сукупність інформації, що характеризує властивості та стан об’єкта, його взаємозв’язки із зовнішнім світом. </a:t>
            </a:r>
          </a:p>
          <a:p>
            <a:r>
              <a:rPr lang="ru-RU" b="1" dirty="0" smtClean="0"/>
              <a:t>Математична модель</a:t>
            </a:r>
            <a:r>
              <a:rPr lang="ru-RU" dirty="0" smtClean="0"/>
              <a:t> – це сукупність математичних формул, які відбивають взаємозалежності між параметрами об’єкта. </a:t>
            </a:r>
          </a:p>
          <a:p>
            <a:r>
              <a:rPr lang="ru-RU" b="1" dirty="0" smtClean="0"/>
              <a:t>Комп’ютерна модель</a:t>
            </a:r>
            <a:r>
              <a:rPr lang="ru-RU" dirty="0" smtClean="0"/>
              <a:t> – це інформаційна модель, реалізована на комп’ютері.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3851920" y="5805264"/>
            <a:ext cx="1944216" cy="432048"/>
          </a:xfrm>
        </p:spPr>
        <p:txBody>
          <a:bodyPr>
            <a:normAutofit/>
          </a:bodyPr>
          <a:lstStyle/>
          <a:p>
            <a:r>
              <a:rPr lang="uk-UA" sz="1000" dirty="0" smtClean="0">
                <a:solidFill>
                  <a:schemeClr val="bg1">
                    <a:lumMod val="85000"/>
                    <a:lumOff val="15000"/>
                  </a:schemeClr>
                </a:solidFill>
              </a:rPr>
              <a:t>Структурна схема комп</a:t>
            </a:r>
            <a:r>
              <a:rPr lang="en-US" sz="1000" dirty="0" smtClean="0">
                <a:solidFill>
                  <a:schemeClr val="bg1">
                    <a:lumMod val="85000"/>
                    <a:lumOff val="15000"/>
                  </a:schemeClr>
                </a:solidFill>
              </a:rPr>
              <a:t>’</a:t>
            </a:r>
            <a:r>
              <a:rPr lang="uk-UA" sz="1000" dirty="0" smtClean="0">
                <a:solidFill>
                  <a:schemeClr val="bg1">
                    <a:lumMod val="85000"/>
                    <a:lumOff val="15000"/>
                  </a:schemeClr>
                </a:solidFill>
              </a:rPr>
              <a:t>ютерної моделі</a:t>
            </a:r>
            <a:endParaRPr lang="ru-RU" sz="1000" dirty="0">
              <a:solidFill>
                <a:schemeClr val="bg1">
                  <a:lumMod val="85000"/>
                  <a:lumOff val="15000"/>
                </a:schemeClr>
              </a:solidFill>
            </a:endParaRPr>
          </a:p>
        </p:txBody>
      </p:sp>
      <p:pic>
        <p:nvPicPr>
          <p:cNvPr id="6" name="Содержимое 5" descr="Алгоритм_з_розгалуженням.jpg"/>
          <p:cNvPicPr>
            <a:picLocks noGrp="1" noChangeAspect="1"/>
          </p:cNvPicPr>
          <p:nvPr>
            <p:ph idx="1"/>
          </p:nvPr>
        </p:nvPicPr>
        <p:blipFill>
          <a:blip r:embed="rId2" cstate="print"/>
          <a:stretch>
            <a:fillRect/>
          </a:stretch>
        </p:blipFill>
        <p:spPr>
          <a:xfrm>
            <a:off x="467544" y="908720"/>
            <a:ext cx="3633192" cy="3442449"/>
          </a:xfrm>
        </p:spPr>
      </p:pic>
      <p:pic>
        <p:nvPicPr>
          <p:cNvPr id="1026" name="Picture 2" descr="C:\Users\Валя\Desktop\НА ТЕЛЕФОН\image008.gif"/>
          <p:cNvPicPr>
            <a:picLocks noChangeAspect="1" noChangeArrowheads="1"/>
          </p:cNvPicPr>
          <p:nvPr/>
        </p:nvPicPr>
        <p:blipFill>
          <a:blip r:embed="rId3" cstate="print"/>
          <a:srcRect/>
          <a:stretch>
            <a:fillRect/>
          </a:stretch>
        </p:blipFill>
        <p:spPr bwMode="auto">
          <a:xfrm>
            <a:off x="4572000" y="1268760"/>
            <a:ext cx="3849614" cy="3429874"/>
          </a:xfrm>
          <a:prstGeom prst="rect">
            <a:avLst/>
          </a:prstGeom>
          <a:noFill/>
        </p:spPr>
      </p:pic>
      <p:pic>
        <p:nvPicPr>
          <p:cNvPr id="1027" name="Picture 3" descr="C:\Users\Валя\Desktop\НА ТЕЛЕФОН\Иммтаы-схем.jpg"/>
          <p:cNvPicPr>
            <a:picLocks noChangeAspect="1" noChangeArrowheads="1"/>
          </p:cNvPicPr>
          <p:nvPr/>
        </p:nvPicPr>
        <p:blipFill>
          <a:blip r:embed="rId4" cstate="print"/>
          <a:srcRect/>
          <a:stretch>
            <a:fillRect/>
          </a:stretch>
        </p:blipFill>
        <p:spPr bwMode="auto">
          <a:xfrm>
            <a:off x="2843808" y="4509120"/>
            <a:ext cx="3710761" cy="183959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39552" y="764704"/>
            <a:ext cx="8229600" cy="5835352"/>
          </a:xfrm>
        </p:spPr>
        <p:txBody>
          <a:bodyPr>
            <a:normAutofit/>
          </a:bodyPr>
          <a:lstStyle/>
          <a:p>
            <a:r>
              <a:rPr lang="uk-UA" dirty="0" smtClean="0"/>
              <a:t>Інформаційне (кібернетичне) моделювання пов’язане з побудовою моделей, для яких відсутні безпосередні аналоги фізичних процесів. У такому разі намагаються відобразити лише деяку функцію і розглядають об’єкт як «чорний ящик», який має певну кількість входів та виходів. У такий спосіб моделюють тільки окремі зв’язки між входами та виходами. Отже, в основі кібернетичних моделей лежить відображення окремих інформаційних процесів регулювання, що дають змогу оцінити поведінку реальної системи.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457200" y="404664"/>
            <a:ext cx="8229600" cy="5691336"/>
          </a:xfrm>
        </p:spPr>
        <p:txBody>
          <a:bodyPr/>
          <a:lstStyle/>
          <a:p>
            <a:pPr>
              <a:buNone/>
            </a:pPr>
            <a:r>
              <a:rPr lang="uk-UA" b="1" dirty="0" smtClean="0"/>
              <a:t>   Особливості комп’ютерного моделювання </a:t>
            </a:r>
            <a:endParaRPr lang="uk-UA" i="1" dirty="0" smtClean="0"/>
          </a:p>
          <a:p>
            <a:r>
              <a:rPr lang="uk-UA" i="1" dirty="0" smtClean="0">
                <a:solidFill>
                  <a:schemeClr val="accent2">
                    <a:lumMod val="75000"/>
                  </a:schemeClr>
                </a:solidFill>
              </a:rPr>
              <a:t>Комп’ютерне моделювання</a:t>
            </a:r>
            <a:r>
              <a:rPr lang="uk-UA" dirty="0" smtClean="0"/>
              <a:t> – метод розв’язування задачі аналізу або синтезу складної системи, що ґрунтується на використанні її комп’ютерної моделі. Сутність комп’ютерного моделювання полягає у відшуканні кількісних і якісних результатів із залученням наявної моделі. </a:t>
            </a:r>
            <a:endParaRPr lang="ru-RU" dirty="0" smtClean="0"/>
          </a:p>
          <a:p>
            <a:pPr>
              <a:buNone/>
            </a:pPr>
            <a:endParaRPr lang="ru-RU" dirty="0"/>
          </a:p>
        </p:txBody>
      </p:sp>
      <p:pic>
        <p:nvPicPr>
          <p:cNvPr id="7" name="Рисунок 6" descr="yak-vklyuchiti-komp-yuter--yaksho-zabuv-parol.jpg"/>
          <p:cNvPicPr>
            <a:picLocks noChangeAspect="1"/>
          </p:cNvPicPr>
          <p:nvPr/>
        </p:nvPicPr>
        <p:blipFill>
          <a:blip r:embed="rId2" cstate="print"/>
          <a:stretch>
            <a:fillRect/>
          </a:stretch>
        </p:blipFill>
        <p:spPr>
          <a:xfrm>
            <a:off x="5436096" y="4005064"/>
            <a:ext cx="2649261" cy="2232248"/>
          </a:xfrm>
          <a:prstGeom prst="rect">
            <a:avLst/>
          </a:prstGeom>
        </p:spPr>
      </p:pic>
      <p:pic>
        <p:nvPicPr>
          <p:cNvPr id="8" name="Рисунок 7" descr="1317591300_kompyuter.jpg"/>
          <p:cNvPicPr>
            <a:picLocks noChangeAspect="1"/>
          </p:cNvPicPr>
          <p:nvPr/>
        </p:nvPicPr>
        <p:blipFill>
          <a:blip r:embed="rId3" cstate="print"/>
          <a:stretch>
            <a:fillRect/>
          </a:stretch>
        </p:blipFill>
        <p:spPr>
          <a:xfrm>
            <a:off x="611560" y="3645024"/>
            <a:ext cx="2635493" cy="252028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39552" y="692696"/>
            <a:ext cx="8147248" cy="5403304"/>
          </a:xfrm>
        </p:spPr>
        <p:txBody>
          <a:bodyPr>
            <a:normAutofit fontScale="85000" lnSpcReduction="10000"/>
          </a:bodyPr>
          <a:lstStyle/>
          <a:p>
            <a:pPr>
              <a:buNone/>
            </a:pPr>
            <a:r>
              <a:rPr lang="uk-UA" dirty="0" smtClean="0"/>
              <a:t>     Комп’ютерна модель складної системи має якомога повніше відбивати всі основні фактори й взаємозв’язки, що характеризують реальні ситуації, критерії та обмеження. До того ж модель має бути настільки універсальною (щоб охоплювати якнайширше коло близьких за призначенням об’єктів) настільки й простою (щоб сприяти виконанню необхідних досліджень із мінімальними витратами).</a:t>
            </a:r>
            <a:endParaRPr lang="ru-RU" dirty="0" smtClean="0"/>
          </a:p>
          <a:p>
            <a:pPr>
              <a:buNone/>
            </a:pPr>
            <a:r>
              <a:rPr lang="uk-UA" dirty="0" smtClean="0"/>
              <a:t>     Комп'ютерний напрям моделювання в науці отримав назву обчислювального експерименту.</a:t>
            </a:r>
            <a:endParaRPr lang="ru-RU" dirty="0" smtClean="0"/>
          </a:p>
          <a:p>
            <a:pPr>
              <a:buNone/>
            </a:pPr>
            <a:r>
              <a:rPr lang="uk-UA" i="1" dirty="0" smtClean="0">
                <a:solidFill>
                  <a:schemeClr val="accent2">
                    <a:lumMod val="75000"/>
                  </a:schemeClr>
                </a:solidFill>
              </a:rPr>
              <a:t>    Обчислювальний експеримент </a:t>
            </a:r>
            <a:r>
              <a:rPr lang="uk-UA" dirty="0" smtClean="0"/>
              <a:t>(computational experiment) – це методологія дослідження, засновані на вивченні математичної (інформаційної) моделі за допомогою логіко-математичних алгоритмів на комп'ютері.</a:t>
            </a:r>
            <a:endParaRPr lang="ru-RU" dirty="0" smtClean="0"/>
          </a:p>
          <a:p>
            <a:r>
              <a:rPr lang="uk-UA" dirty="0" smtClean="0"/>
              <a:t>Комп'ютерне моделювання (обчислювальний експеримент) має істотні переваги перед натурним експериментом.</a:t>
            </a:r>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94</TotalTime>
  <Words>425</Words>
  <Application>Microsoft Office PowerPoint</Application>
  <PresentationFormat>Экран (4:3)</PresentationFormat>
  <Paragraphs>25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Поток</vt:lpstr>
      <vt:lpstr>Моделювання.  Комп’ютерне моделювання </vt:lpstr>
      <vt:lpstr>План:</vt:lpstr>
      <vt:lpstr>Слайд 3</vt:lpstr>
      <vt:lpstr>Слайд 4</vt:lpstr>
      <vt:lpstr>Слайд 5</vt:lpstr>
      <vt:lpstr>Структурна схема комп’ютерної моделі</vt:lpstr>
      <vt:lpstr>Слайд 7</vt:lpstr>
      <vt:lpstr>Слайд 8</vt:lpstr>
      <vt:lpstr>Слайд 9</vt:lpstr>
      <vt:lpstr>Слайд 10</vt:lpstr>
      <vt:lpstr>Список використаної літератури: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Моделювання. Комп’ютерне моделювання</dc:title>
  <dc:creator>Валя</dc:creator>
  <cp:lastModifiedBy>bukhanova_a</cp:lastModifiedBy>
  <cp:revision>14</cp:revision>
  <dcterms:created xsi:type="dcterms:W3CDTF">2012-10-29T19:18:46Z</dcterms:created>
  <dcterms:modified xsi:type="dcterms:W3CDTF">2015-02-04T12:24:26Z</dcterms:modified>
</cp:coreProperties>
</file>