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8" r:id="rId2"/>
    <p:sldId id="257" r:id="rId3"/>
    <p:sldId id="259" r:id="rId4"/>
    <p:sldId id="260" r:id="rId5"/>
    <p:sldId id="261" r:id="rId6"/>
    <p:sldId id="262" r:id="rId7"/>
    <p:sldId id="263" r:id="rId8"/>
    <p:sldId id="258" r:id="rId9"/>
    <p:sldId id="265" r:id="rId10"/>
    <p:sldId id="267" r:id="rId11"/>
    <p:sldId id="268" r:id="rId12"/>
    <p:sldId id="272" r:id="rId13"/>
    <p:sldId id="271" r:id="rId14"/>
    <p:sldId id="273" r:id="rId15"/>
    <p:sldId id="275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D17B9"/>
    <a:srgbClr val="CC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55" autoAdjust="0"/>
    <p:restoredTop sz="94595" autoAdjust="0"/>
  </p:normalViewPr>
  <p:slideViewPr>
    <p:cSldViewPr>
      <p:cViewPr varScale="1">
        <p:scale>
          <a:sx n="45" d="100"/>
          <a:sy n="45" d="100"/>
        </p:scale>
        <p:origin x="-56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41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7FD7631-F272-40B8-9570-F29A25D9F7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31D6B9-A60C-4CD7-81B3-FD64EFA48CE6}" type="slidenum">
              <a:rPr lang="ru-RU" smtClean="0"/>
              <a:pPr/>
              <a:t>3</a:t>
            </a:fld>
            <a:endParaRPr lang="ru-RU" smtClean="0"/>
          </a:p>
        </p:txBody>
      </p:sp>
      <p:sp>
        <p:nvSpPr>
          <p:cNvPr id="18435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6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uk-UA" smtClean="0"/>
          </a:p>
        </p:txBody>
      </p:sp>
      <p:sp>
        <p:nvSpPr>
          <p:cNvPr id="18437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CDC3F09-FBEE-4E45-B3FD-287FF03ACA61}" type="slidenum">
              <a:rPr lang="uk-UA" sz="1200">
                <a:latin typeface="Calibri" pitchFamily="34" charset="0"/>
              </a:rPr>
              <a:pPr algn="r"/>
              <a:t>3</a:t>
            </a:fld>
            <a:endParaRPr lang="uk-UA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02B5FB-074E-4BD4-B8A1-A57B84C5982C}" type="slidenum">
              <a:rPr lang="ru-RU" smtClean="0"/>
              <a:pPr/>
              <a:t>7</a:t>
            </a:fld>
            <a:endParaRPr lang="ru-RU" smtClean="0"/>
          </a:p>
        </p:txBody>
      </p:sp>
      <p:sp>
        <p:nvSpPr>
          <p:cNvPr id="19459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60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uk-UA" smtClean="0"/>
          </a:p>
        </p:txBody>
      </p:sp>
      <p:sp>
        <p:nvSpPr>
          <p:cNvPr id="19461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B77EF0E-A4EA-4CC6-8DB3-574FE59CA22F}" type="slidenum">
              <a:rPr lang="uk-UA" sz="1200">
                <a:latin typeface="Calibri" pitchFamily="34" charset="0"/>
              </a:rPr>
              <a:pPr algn="r"/>
              <a:t>7</a:t>
            </a:fld>
            <a:endParaRPr lang="uk-UA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638D28-9B20-4729-B48E-A7758ADCED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9D771D-DDA0-46DF-80F5-EE38FE6BBF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2CEEE5-9897-4221-817F-C017043308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3C05B6-A603-4B3A-B76B-102F554032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2E3AD-2315-4B12-A56B-B7D787149A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B98AE4-441E-453A-913D-B82839F1FC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47F1A3-C51E-4A5A-8F3F-B75E72A379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87E566-9D46-4E4A-BC73-3DAD9C375B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520E2B-0909-429B-983F-DFBB485E43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975851-38A1-4D21-B8C5-27C5B95F9E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uk-UA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1BB6AF-5871-4E27-92D1-F56D0DA0DA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DCCEE4C-25DD-44E2-86C1-023B2DDFFB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5" y="1643063"/>
            <a:ext cx="8229600" cy="4738687"/>
          </a:xfrm>
          <a:solidFill>
            <a:srgbClr val="92D050"/>
          </a:solidFill>
          <a:ln>
            <a:solidFill>
              <a:schemeClr val="tx2">
                <a:lumMod val="95000"/>
                <a:lumOff val="5000"/>
              </a:schemeClr>
            </a:solidFill>
          </a:ln>
        </p:spPr>
        <p:txBody>
          <a:bodyPr/>
          <a:lstStyle/>
          <a:p>
            <a:pPr algn="ctr">
              <a:buFontTx/>
              <a:buNone/>
              <a:defRPr/>
            </a:pPr>
            <a:r>
              <a:rPr lang="uk-UA" i="1" dirty="0" smtClean="0"/>
              <a:t>                                                                     </a:t>
            </a:r>
            <a:endParaRPr lang="uk-UA" sz="5400" i="1" dirty="0" smtClean="0">
              <a:latin typeface="Monotype Corsiva" pitchFamily="66" charset="0"/>
            </a:endParaRPr>
          </a:p>
          <a:p>
            <a:pPr algn="ctr">
              <a:buFontTx/>
              <a:buNone/>
              <a:defRPr/>
            </a:pPr>
            <a:endParaRPr lang="uk-UA" sz="5400" i="1" dirty="0" smtClean="0">
              <a:latin typeface="Monotype Corsiva" pitchFamily="66" charset="0"/>
            </a:endParaRPr>
          </a:p>
          <a:p>
            <a:pPr algn="ctr">
              <a:buFontTx/>
              <a:buNone/>
              <a:defRPr/>
            </a:pPr>
            <a:r>
              <a:rPr lang="uk-UA" sz="6600" b="1" i="1" dirty="0" smtClean="0">
                <a:solidFill>
                  <a:srgbClr val="C00000"/>
                </a:solidFill>
                <a:latin typeface="Monotype Corsiva" pitchFamily="66" charset="0"/>
              </a:rPr>
              <a:t>Віртуальна країна Інтернету</a:t>
            </a:r>
            <a:endParaRPr lang="uk-UA" sz="6000" dirty="0" smtClean="0"/>
          </a:p>
          <a:p>
            <a:pPr>
              <a:buFontTx/>
              <a:buNone/>
              <a:defRPr/>
            </a:pPr>
            <a:endParaRPr lang="uk-UA" sz="7200" i="1" dirty="0" smtClean="0">
              <a:solidFill>
                <a:srgbClr val="C00000"/>
              </a:solidFill>
              <a:latin typeface="Monotype Corsiva" pitchFamily="66" charset="0"/>
            </a:endParaRPr>
          </a:p>
          <a:p>
            <a:pPr>
              <a:buFontTx/>
              <a:buNone/>
              <a:defRPr/>
            </a:pPr>
            <a:r>
              <a:rPr lang="uk-UA" sz="7200" b="1" i="1" dirty="0" smtClean="0">
                <a:solidFill>
                  <a:srgbClr val="C00000"/>
                </a:solidFill>
                <a:latin typeface="Monotype Corsiva" pitchFamily="66" charset="0"/>
              </a:rPr>
              <a:t> </a:t>
            </a:r>
            <a:endParaRPr lang="uk-UA" sz="5400" i="1" dirty="0" smtClean="0">
              <a:latin typeface="Monotype Corsiva" pitchFamily="66" charset="0"/>
            </a:endParaRPr>
          </a:p>
          <a:p>
            <a:pPr algn="ctr">
              <a:buFontTx/>
              <a:buNone/>
              <a:defRPr/>
            </a:pPr>
            <a:endParaRPr lang="uk-UA" sz="5400" i="1" dirty="0" smtClean="0">
              <a:latin typeface="Monotype Corsiva" pitchFamily="66" charset="0"/>
            </a:endParaRPr>
          </a:p>
          <a:p>
            <a:pPr algn="ctr">
              <a:buFontTx/>
              <a:buNone/>
              <a:defRPr/>
            </a:pPr>
            <a:endParaRPr lang="uk-UA" sz="5400" i="1" dirty="0" smtClean="0">
              <a:latin typeface="Monotype Corsiva" pitchFamily="66" charset="0"/>
            </a:endParaRPr>
          </a:p>
          <a:p>
            <a:pPr algn="ctr">
              <a:buFontTx/>
              <a:buNone/>
              <a:defRPr/>
            </a:pPr>
            <a:endParaRPr lang="uk-UA" sz="5400" i="1" dirty="0" smtClean="0">
              <a:latin typeface="Monotype Corsiva" pitchFamily="66" charset="0"/>
            </a:endParaRPr>
          </a:p>
          <a:p>
            <a:pPr algn="ctr">
              <a:buFontTx/>
              <a:buNone/>
              <a:defRPr/>
            </a:pPr>
            <a:r>
              <a:rPr lang="uk-UA" sz="5400" i="1" dirty="0" smtClean="0">
                <a:latin typeface="Monotype Corsiva" pitchFamily="66" charset="0"/>
              </a:rPr>
              <a:t>                                                        </a:t>
            </a:r>
            <a:endParaRPr lang="uk-UA" sz="5400" dirty="0">
              <a:latin typeface="Monotype Corsiva" pitchFamily="66" charset="0"/>
            </a:endParaRPr>
          </a:p>
        </p:txBody>
      </p:sp>
      <p:pic>
        <p:nvPicPr>
          <p:cNvPr id="3075" name="Рисунок 3" descr="051109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428625"/>
            <a:ext cx="2487613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Рисунок 3" descr="image002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38" y="511175"/>
            <a:ext cx="3357562" cy="297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C00000"/>
          </a:solidFill>
        </p:spPr>
        <p:txBody>
          <a:bodyPr/>
          <a:lstStyle/>
          <a:p>
            <a:pPr eaLnBrk="1" hangingPunct="1"/>
            <a:r>
              <a:rPr lang="uk-UA" sz="6600" i="1" smtClean="0"/>
              <a:t>Друге правило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C00000"/>
          </a:solidFill>
        </p:spPr>
        <p:txBody>
          <a:bodyPr/>
          <a:lstStyle/>
          <a:p>
            <a:pPr algn="ctr" eaLnBrk="1" hangingPunct="1"/>
            <a:r>
              <a:rPr lang="uk-UA" smtClean="0"/>
              <a:t>Якщо веб-сайт негарний </a:t>
            </a:r>
          </a:p>
          <a:p>
            <a:pPr algn="ctr" eaLnBrk="1" hangingPunct="1">
              <a:buFontTx/>
              <a:buNone/>
            </a:pPr>
            <a:r>
              <a:rPr lang="uk-UA" smtClean="0"/>
              <a:t>Закрий його негайно!</a:t>
            </a:r>
            <a:endParaRPr lang="ru-RU" smtClean="0"/>
          </a:p>
        </p:txBody>
      </p:sp>
      <p:pic>
        <p:nvPicPr>
          <p:cNvPr id="11268" name="Picture 5" descr="Компьютерні вірус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813" y="2714625"/>
            <a:ext cx="5191125" cy="338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285750"/>
            <a:ext cx="8229600" cy="1143000"/>
          </a:xfrm>
          <a:solidFill>
            <a:srgbClr val="AD17B9"/>
          </a:solidFill>
        </p:spPr>
        <p:txBody>
          <a:bodyPr/>
          <a:lstStyle/>
          <a:p>
            <a:pPr eaLnBrk="1" hangingPunct="1"/>
            <a:r>
              <a:rPr lang="uk-UA" sz="6600" i="1" smtClean="0"/>
              <a:t>Третє правило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AD17B9"/>
          </a:solidFill>
        </p:spPr>
        <p:txBody>
          <a:bodyPr/>
          <a:lstStyle/>
          <a:p>
            <a:pPr algn="ctr" eaLnBrk="1" hangingPunct="1"/>
            <a:r>
              <a:rPr lang="uk-UA" smtClean="0"/>
              <a:t>Свій пароль, як таємницю</a:t>
            </a:r>
          </a:p>
          <a:p>
            <a:pPr algn="ctr" eaLnBrk="1" hangingPunct="1">
              <a:buFontTx/>
              <a:buNone/>
            </a:pPr>
            <a:r>
              <a:rPr lang="uk-UA" smtClean="0"/>
              <a:t>Зберігай у власній скриньці!</a:t>
            </a:r>
          </a:p>
          <a:p>
            <a:pPr algn="ctr" eaLnBrk="1" hangingPunct="1">
              <a:buFontTx/>
              <a:buNone/>
            </a:pPr>
            <a:r>
              <a:rPr lang="uk-UA" smtClean="0"/>
              <a:t>Правила розумних користувачів Інтернету пам</a:t>
            </a:r>
            <a:r>
              <a:rPr lang="en-US" smtClean="0"/>
              <a:t>’</a:t>
            </a:r>
            <a:r>
              <a:rPr lang="uk-UA" smtClean="0"/>
              <a:t>ятай</a:t>
            </a:r>
          </a:p>
          <a:p>
            <a:pPr algn="ctr" eaLnBrk="1" hangingPunct="1">
              <a:buFontTx/>
              <a:buNone/>
            </a:pPr>
            <a:r>
              <a:rPr lang="uk-UA" smtClean="0"/>
              <a:t>І всім про них розповідай!</a:t>
            </a:r>
            <a:endParaRPr lang="ru-RU" smtClean="0"/>
          </a:p>
        </p:txBody>
      </p:sp>
      <p:pic>
        <p:nvPicPr>
          <p:cNvPr id="12292" name="Picture 5" descr="Зображення 57 з 2165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3429000"/>
            <a:ext cx="1800225" cy="270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286000" y="5286375"/>
            <a:ext cx="2843213" cy="485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dirty="0"/>
              <a:t>**********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285750"/>
            <a:ext cx="8229600" cy="1143000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uk-UA" sz="6600" i="1" dirty="0" smtClean="0"/>
              <a:t>Четверте правило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pPr algn="ctr" eaLnBrk="1" hangingPunct="1">
              <a:defRPr/>
            </a:pPr>
            <a:r>
              <a:rPr lang="uk-UA" smtClean="0"/>
              <a:t>Цікаві веб-сайти ти шукай,</a:t>
            </a:r>
          </a:p>
          <a:p>
            <a:pPr algn="ctr" eaLnBrk="1" hangingPunct="1">
              <a:buFontTx/>
              <a:buNone/>
              <a:defRPr/>
            </a:pPr>
            <a:r>
              <a:rPr lang="uk-UA" smtClean="0"/>
              <a:t>Друзям своїм про них розповідай.</a:t>
            </a:r>
          </a:p>
          <a:p>
            <a:pPr algn="ctr" eaLnBrk="1" hangingPunct="1">
              <a:buFontTx/>
              <a:buNone/>
              <a:defRPr/>
            </a:pPr>
            <a:r>
              <a:rPr lang="uk-UA" smtClean="0"/>
              <a:t>Разом з ними нове пізнавати</a:t>
            </a:r>
          </a:p>
          <a:p>
            <a:pPr algn="ctr" eaLnBrk="1" hangingPunct="1">
              <a:buFontTx/>
              <a:buNone/>
              <a:defRPr/>
            </a:pPr>
            <a:r>
              <a:rPr lang="uk-UA" smtClean="0"/>
              <a:t>І в віртуальному просторі безпечно крокувати.</a:t>
            </a:r>
            <a:endParaRPr lang="ru-RU" smtClean="0"/>
          </a:p>
        </p:txBody>
      </p:sp>
      <p:pic>
        <p:nvPicPr>
          <p:cNvPr id="13316" name="Picture 5" descr="http://megalife.com.ua/uploads/posts/2011-02/1297795832_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4000500"/>
            <a:ext cx="3441700" cy="215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/>
          <a:lstStyle/>
          <a:p>
            <a:pPr eaLnBrk="1" hangingPunct="1"/>
            <a:r>
              <a:rPr lang="uk-UA" sz="6600" i="1" smtClean="0"/>
              <a:t>П</a:t>
            </a:r>
            <a:r>
              <a:rPr lang="en-US" sz="6600" i="1" smtClean="0"/>
              <a:t>’</a:t>
            </a:r>
            <a:r>
              <a:rPr lang="uk-UA" sz="6600" i="1" smtClean="0"/>
              <a:t>яте правило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00B050"/>
          </a:solidFill>
        </p:spPr>
        <p:txBody>
          <a:bodyPr/>
          <a:lstStyle/>
          <a:p>
            <a:pPr eaLnBrk="1" hangingPunct="1"/>
            <a:r>
              <a:rPr lang="uk-UA" smtClean="0"/>
              <a:t>Розкажи батькам, </a:t>
            </a:r>
          </a:p>
          <a:p>
            <a:pPr algn="ctr" eaLnBrk="1" hangingPunct="1">
              <a:buFontTx/>
              <a:buNone/>
            </a:pPr>
            <a:r>
              <a:rPr lang="uk-UA" smtClean="0"/>
              <a:t>Що не можеш вирішити сам.</a:t>
            </a:r>
          </a:p>
          <a:p>
            <a:pPr algn="ctr" eaLnBrk="1" hangingPunct="1">
              <a:buFontTx/>
              <a:buNone/>
            </a:pPr>
            <a:r>
              <a:rPr lang="uk-UA" smtClean="0"/>
              <a:t>Всі проблеми вирішуй в сім”ї,</a:t>
            </a:r>
          </a:p>
          <a:p>
            <a:pPr algn="ctr" eaLnBrk="1" hangingPunct="1">
              <a:buFontTx/>
              <a:buNone/>
            </a:pPr>
            <a:r>
              <a:rPr lang="uk-UA" smtClean="0"/>
              <a:t>Бо  батьки найкращі друзі твої!</a:t>
            </a:r>
            <a:endParaRPr lang="ru-RU" smtClean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609600" y="1752600"/>
            <a:ext cx="8229600" cy="4525963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uk-UA" sz="3200" kern="0" dirty="0">
                <a:latin typeface="+mn-lt"/>
                <a:cs typeface="+mn-cs"/>
              </a:rPr>
              <a:t>Розкажи батькам, 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uk-UA" sz="3200" kern="0" dirty="0">
                <a:latin typeface="+mn-lt"/>
                <a:cs typeface="+mn-cs"/>
              </a:rPr>
              <a:t>Що не можеш вирішити сам.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uk-UA" sz="3200" kern="0" dirty="0">
                <a:latin typeface="+mn-lt"/>
                <a:cs typeface="+mn-cs"/>
              </a:rPr>
              <a:t>Всі проблеми вирішуй в </a:t>
            </a:r>
            <a:r>
              <a:rPr lang="uk-UA" sz="3200" kern="0" dirty="0" err="1">
                <a:latin typeface="+mn-lt"/>
                <a:cs typeface="+mn-cs"/>
              </a:rPr>
              <a:t>сім”ї</a:t>
            </a:r>
            <a:r>
              <a:rPr lang="uk-UA" sz="3200" kern="0" dirty="0">
                <a:latin typeface="+mn-lt"/>
                <a:cs typeface="+mn-cs"/>
              </a:rPr>
              <a:t>,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uk-UA" sz="3200" kern="0" dirty="0">
                <a:latin typeface="+mn-lt"/>
                <a:cs typeface="+mn-cs"/>
              </a:rPr>
              <a:t>Бо  батьки найкращі друзі твої!</a:t>
            </a:r>
            <a:endParaRPr lang="ru-RU" sz="3200" kern="0" dirty="0">
              <a:latin typeface="+mn-lt"/>
              <a:cs typeface="+mn-cs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00063" y="1643063"/>
            <a:ext cx="8229600" cy="4525962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uk-UA" sz="3200" kern="0" dirty="0">
                <a:latin typeface="+mn-lt"/>
                <a:cs typeface="+mn-cs"/>
              </a:rPr>
              <a:t>                     Розкажи батькам, 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uk-UA" sz="3200" kern="0" dirty="0">
                <a:latin typeface="+mn-lt"/>
                <a:cs typeface="+mn-cs"/>
              </a:rPr>
              <a:t>Що не можеш вирішити сам.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uk-UA" sz="3200" kern="0" dirty="0">
                <a:latin typeface="+mn-lt"/>
                <a:cs typeface="+mn-cs"/>
              </a:rPr>
              <a:t>Всі проблеми вирішуй в сім</a:t>
            </a:r>
            <a:r>
              <a:rPr lang="en-US" sz="3200" kern="0" dirty="0">
                <a:latin typeface="+mn-lt"/>
                <a:cs typeface="+mn-cs"/>
              </a:rPr>
              <a:t>’</a:t>
            </a:r>
            <a:r>
              <a:rPr lang="uk-UA" sz="3200" kern="0" dirty="0">
                <a:latin typeface="+mn-lt"/>
                <a:cs typeface="+mn-cs"/>
              </a:rPr>
              <a:t>ї,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uk-UA" sz="3200" kern="0" dirty="0">
                <a:latin typeface="+mn-lt"/>
                <a:cs typeface="+mn-cs"/>
              </a:rPr>
              <a:t>Бо  батьки найкращі друзі твої!</a:t>
            </a:r>
            <a:endParaRPr lang="ru-RU" sz="3200" kern="0" dirty="0">
              <a:latin typeface="+mn-lt"/>
              <a:cs typeface="+mn-cs"/>
            </a:endParaRPr>
          </a:p>
        </p:txBody>
      </p:sp>
      <p:pic>
        <p:nvPicPr>
          <p:cNvPr id="14342" name="Picture 5" descr="Компьютер. Обучение. Excel до профи. Сводные табл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63" y="3929063"/>
            <a:ext cx="214312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animBg="1" autoUpdateAnimBg="0"/>
      <p:bldP spid="4" grpId="0" animBg="1" autoUpdateAnimBg="0"/>
      <p:bldP spid="5" grpId="0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/>
          <a:lstStyle/>
          <a:p>
            <a:pPr eaLnBrk="1" hangingPunct="1"/>
            <a:r>
              <a:rPr lang="uk-UA" sz="6600" i="1" smtClean="0"/>
              <a:t>Шосте правило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4525963"/>
          </a:xfrm>
          <a:solidFill>
            <a:srgbClr val="0070C0"/>
          </a:solidFill>
        </p:spPr>
        <p:txBody>
          <a:bodyPr/>
          <a:lstStyle/>
          <a:p>
            <a:pPr eaLnBrk="1" hangingPunct="1"/>
            <a:r>
              <a:rPr lang="uk-UA" smtClean="0"/>
              <a:t>Реальну адресу телефон і ім</a:t>
            </a:r>
            <a:r>
              <a:rPr lang="en-US" smtClean="0"/>
              <a:t>’</a:t>
            </a:r>
            <a:r>
              <a:rPr lang="uk-UA" smtClean="0"/>
              <a:t>я </a:t>
            </a:r>
          </a:p>
          <a:p>
            <a:pPr eaLnBrk="1" hangingPunct="1">
              <a:buFontTx/>
              <a:buNone/>
            </a:pPr>
            <a:r>
              <a:rPr lang="uk-UA" smtClean="0"/>
              <a:t>   Нехай  знає тільки сім</a:t>
            </a:r>
            <a:r>
              <a:rPr lang="en-US" smtClean="0"/>
              <a:t>’</a:t>
            </a:r>
            <a:r>
              <a:rPr lang="uk-UA" smtClean="0"/>
              <a:t>я.</a:t>
            </a:r>
          </a:p>
          <a:p>
            <a:pPr eaLnBrk="1" hangingPunct="1">
              <a:buFontTx/>
              <a:buNone/>
            </a:pPr>
            <a:r>
              <a:rPr lang="uk-UA" smtClean="0"/>
              <a:t>   Нікому його не повідомляй в Інтернеті,</a:t>
            </a:r>
          </a:p>
          <a:p>
            <a:pPr eaLnBrk="1" hangingPunct="1">
              <a:buFontTx/>
              <a:buNone/>
            </a:pPr>
            <a:r>
              <a:rPr lang="uk-UA" smtClean="0"/>
              <a:t>   Бо можуть обманути, затягнути в тенета.</a:t>
            </a:r>
          </a:p>
          <a:p>
            <a:pPr eaLnBrk="1" hangingPunct="1">
              <a:buFontTx/>
              <a:buNone/>
            </a:pPr>
            <a:endParaRPr lang="ru-RU" smtClean="0"/>
          </a:p>
        </p:txBody>
      </p:sp>
      <p:pic>
        <p:nvPicPr>
          <p:cNvPr id="15364" name="Picture 5" descr="http://www.macscitech.org/wp-content/uploads/2010/12/hp-laptop-computers-300x2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88" y="3857625"/>
            <a:ext cx="2857500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animBg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Прямоугольник 1"/>
          <p:cNvSpPr>
            <a:spLocks noChangeArrowheads="1"/>
          </p:cNvSpPr>
          <p:nvPr/>
        </p:nvSpPr>
        <p:spPr bwMode="auto">
          <a:xfrm>
            <a:off x="4143375" y="1428750"/>
            <a:ext cx="482441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400">
                <a:solidFill>
                  <a:srgbClr val="CC0000"/>
                </a:solidFill>
              </a:rPr>
              <a:t>Дослідження впливу Інтернету  на дітей</a:t>
            </a:r>
            <a:endParaRPr lang="ru-RU" sz="2400">
              <a:solidFill>
                <a:srgbClr val="CC0000"/>
              </a:solidFill>
            </a:endParaRPr>
          </a:p>
        </p:txBody>
      </p:sp>
      <p:sp>
        <p:nvSpPr>
          <p:cNvPr id="16387" name="Rectangle 4"/>
          <p:cNvSpPr>
            <a:spLocks noChangeArrowheads="1"/>
          </p:cNvSpPr>
          <p:nvPr/>
        </p:nvSpPr>
        <p:spPr bwMode="auto">
          <a:xfrm>
            <a:off x="0" y="3132138"/>
            <a:ext cx="421481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/>
            <a:r>
              <a:rPr lang="ru-RU" sz="2000" b="1">
                <a:solidFill>
                  <a:srgbClr val="CC0000"/>
                </a:solidFill>
              </a:rPr>
              <a:t>Скільки часу в день Ви проводите в Інтернеті в освітніх цілях?</a:t>
            </a:r>
          </a:p>
        </p:txBody>
      </p:sp>
      <p:pic>
        <p:nvPicPr>
          <p:cNvPr id="16388" name="Рисунок 15" descr="http://compchel.ucoz.ru/_nw/0/s177972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4071938"/>
            <a:ext cx="4679950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342900" y="2343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140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,</a:t>
            </a:r>
            <a:endParaRPr lang="ru-RU">
              <a:ea typeface="Times New Roman" pitchFamily="18" charset="0"/>
              <a:cs typeface="Courier New" pitchFamily="49" charset="0"/>
            </a:endParaRPr>
          </a:p>
        </p:txBody>
      </p:sp>
      <p:sp>
        <p:nvSpPr>
          <p:cNvPr id="16390" name="Rectangle 7"/>
          <p:cNvSpPr>
            <a:spLocks noChangeArrowheads="1"/>
          </p:cNvSpPr>
          <p:nvPr/>
        </p:nvSpPr>
        <p:spPr bwMode="auto">
          <a:xfrm>
            <a:off x="5143500" y="3071813"/>
            <a:ext cx="3744913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/>
            <a:r>
              <a:rPr lang="ru-RU" sz="2000" b="1">
                <a:solidFill>
                  <a:srgbClr val="C00000"/>
                </a:solidFill>
                <a:cs typeface="Times New Roman" pitchFamily="18" charset="0"/>
              </a:rPr>
              <a:t>Скільки часу в день Ви проводите в Інтернеті в розважальних цілях</a:t>
            </a:r>
            <a:r>
              <a:rPr lang="en-US" sz="2000" b="1">
                <a:solidFill>
                  <a:srgbClr val="C00000"/>
                </a:solidFill>
                <a:cs typeface="Times New Roman" pitchFamily="18" charset="0"/>
              </a:rPr>
              <a:t>?</a:t>
            </a:r>
            <a:r>
              <a:rPr lang="ru-RU" sz="1400">
                <a:cs typeface="Times New Roman" pitchFamily="18" charset="0"/>
              </a:rPr>
              <a:t/>
            </a:r>
            <a:br>
              <a:rPr lang="ru-RU" sz="1400">
                <a:cs typeface="Times New Roman" pitchFamily="18" charset="0"/>
              </a:rPr>
            </a:br>
            <a:endParaRPr lang="ru-RU"/>
          </a:p>
        </p:txBody>
      </p:sp>
      <p:pic>
        <p:nvPicPr>
          <p:cNvPr id="16391" name="Рисунок 16" descr="http://compchel.ucoz.ru/_nw/0/s714992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363" y="4221163"/>
            <a:ext cx="38100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2" name="Rectangle 8"/>
          <p:cNvSpPr>
            <a:spLocks noChangeArrowheads="1"/>
          </p:cNvSpPr>
          <p:nvPr/>
        </p:nvSpPr>
        <p:spPr bwMode="auto">
          <a:xfrm>
            <a:off x="342900" y="2600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140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,</a:t>
            </a:r>
            <a:r>
              <a:rPr lang="ru-RU" sz="1000">
                <a:ea typeface="Times New Roman" pitchFamily="18" charset="0"/>
                <a:cs typeface="Courier New" pitchFamily="49" charset="0"/>
              </a:rPr>
              <a:t> </a:t>
            </a:r>
            <a:endParaRPr lang="ru-RU">
              <a:ea typeface="Times New Roman" pitchFamily="18" charset="0"/>
              <a:cs typeface="Courier New" pitchFamily="49" charset="0"/>
            </a:endParaRPr>
          </a:p>
        </p:txBody>
      </p:sp>
      <p:pic>
        <p:nvPicPr>
          <p:cNvPr id="16393" name="Рисунок 8" descr="IMG_4087_0.tmp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3708400" cy="303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4" name="TextBox 9"/>
          <p:cNvSpPr txBox="1">
            <a:spLocks noChangeArrowheads="1"/>
          </p:cNvSpPr>
          <p:nvPr/>
        </p:nvSpPr>
        <p:spPr bwMode="auto">
          <a:xfrm>
            <a:off x="571500" y="5929313"/>
            <a:ext cx="35274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C00000"/>
                </a:solidFill>
              </a:rPr>
              <a:t>11,5% от 10- 40 хвилин</a:t>
            </a:r>
          </a:p>
          <a:p>
            <a:r>
              <a:rPr lang="ru-RU" b="1">
                <a:solidFill>
                  <a:srgbClr val="C00000"/>
                </a:solidFill>
              </a:rPr>
              <a:t>24.8% от2-3 годин</a:t>
            </a:r>
          </a:p>
          <a:p>
            <a:r>
              <a:rPr lang="ru-RU" b="1">
                <a:solidFill>
                  <a:srgbClr val="C00000"/>
                </a:solidFill>
              </a:rPr>
              <a:t>63,7%  от0,5 до 1.5 годин</a:t>
            </a:r>
          </a:p>
          <a:p>
            <a:endParaRPr lang="ru-RU"/>
          </a:p>
        </p:txBody>
      </p:sp>
      <p:sp>
        <p:nvSpPr>
          <p:cNvPr id="16395" name="TextBox 10"/>
          <p:cNvSpPr txBox="1">
            <a:spLocks noChangeArrowheads="1"/>
          </p:cNvSpPr>
          <p:nvPr/>
        </p:nvSpPr>
        <p:spPr bwMode="auto">
          <a:xfrm>
            <a:off x="5143500" y="5929313"/>
            <a:ext cx="251936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002060"/>
                </a:solidFill>
              </a:rPr>
              <a:t>72%- 2-3 години</a:t>
            </a:r>
          </a:p>
          <a:p>
            <a:r>
              <a:rPr lang="ru-RU" b="1">
                <a:solidFill>
                  <a:srgbClr val="002060"/>
                </a:solidFill>
              </a:rPr>
              <a:t>7%10-40 хвилин</a:t>
            </a:r>
          </a:p>
          <a:p>
            <a:r>
              <a:rPr lang="ru-RU" b="1">
                <a:solidFill>
                  <a:srgbClr val="002060"/>
                </a:solidFill>
              </a:rPr>
              <a:t>21% 0,5-1.5 годин</a:t>
            </a:r>
          </a:p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3" descr="pc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41388"/>
            <a:ext cx="4500563" cy="515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000500" y="4572000"/>
            <a:ext cx="5143500" cy="1570038"/>
          </a:xfrm>
          <a:prstGeom prst="rect">
            <a:avLst/>
          </a:prstGeom>
        </p:spPr>
        <p:txBody>
          <a:bodyPr>
            <a:spAutoFit/>
          </a:bodyPr>
          <a:lstStyle/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Н е </a:t>
            </a:r>
            <a:r>
              <a:rPr lang="ru-RU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д</a:t>
            </a: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о л </a:t>
            </a:r>
            <a:r>
              <a:rPr lang="ru-RU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і</a:t>
            </a: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к и </a:t>
            </a:r>
            <a:r>
              <a:rPr lang="ru-RU" sz="2000" dirty="0">
                <a:latin typeface="+mn-lt"/>
                <a:cs typeface="+mn-cs"/>
              </a:rPr>
              <a:t>– </a:t>
            </a:r>
            <a:r>
              <a:rPr lang="ru-RU" sz="2000" dirty="0" err="1">
                <a:latin typeface="+mn-lt"/>
                <a:cs typeface="+mn-cs"/>
              </a:rPr>
              <a:t>фінансові</a:t>
            </a:r>
            <a:r>
              <a:rPr lang="ru-RU" sz="2000" dirty="0">
                <a:latin typeface="+mn-lt"/>
                <a:cs typeface="+mn-cs"/>
              </a:rPr>
              <a:t> </a:t>
            </a:r>
            <a:r>
              <a:rPr lang="ru-RU" sz="2000" dirty="0" err="1">
                <a:latin typeface="+mn-lt"/>
                <a:cs typeface="+mn-cs"/>
              </a:rPr>
              <a:t>шахраї</a:t>
            </a:r>
            <a:r>
              <a:rPr lang="ru-RU" sz="2000" dirty="0">
                <a:latin typeface="+mn-lt"/>
                <a:cs typeface="+mn-cs"/>
              </a:rPr>
              <a:t>, </a:t>
            </a:r>
            <a:r>
              <a:rPr lang="ru-RU" sz="2000" dirty="0" err="1">
                <a:latin typeface="+mn-lt"/>
                <a:cs typeface="+mn-cs"/>
              </a:rPr>
              <a:t>хакери</a:t>
            </a:r>
            <a:r>
              <a:rPr lang="ru-RU" sz="2000" dirty="0">
                <a:latin typeface="+mn-lt"/>
                <a:cs typeface="+mn-cs"/>
              </a:rPr>
              <a:t>, </a:t>
            </a:r>
            <a:r>
              <a:rPr lang="ru-RU" sz="2000" dirty="0" err="1">
                <a:latin typeface="+mn-lt"/>
                <a:cs typeface="+mn-cs"/>
              </a:rPr>
              <a:t>різного</a:t>
            </a:r>
            <a:r>
              <a:rPr lang="ru-RU" sz="2000" dirty="0">
                <a:latin typeface="+mn-lt"/>
                <a:cs typeface="+mn-cs"/>
              </a:rPr>
              <a:t> роду </a:t>
            </a:r>
            <a:r>
              <a:rPr lang="ru-RU" sz="2000" dirty="0" err="1">
                <a:latin typeface="+mn-lt"/>
                <a:cs typeface="+mn-cs"/>
              </a:rPr>
              <a:t>дезінформатори</a:t>
            </a:r>
            <a:r>
              <a:rPr lang="ru-RU" sz="2000" dirty="0">
                <a:latin typeface="+mn-lt"/>
                <a:cs typeface="+mn-cs"/>
              </a:rPr>
              <a:t>, тенета </a:t>
            </a:r>
            <a:r>
              <a:rPr lang="ru-RU" sz="2000" dirty="0" err="1">
                <a:latin typeface="+mn-lt"/>
                <a:cs typeface="+mn-cs"/>
              </a:rPr>
              <a:t>спокус</a:t>
            </a:r>
            <a:r>
              <a:rPr lang="ru-RU" sz="2000" dirty="0">
                <a:latin typeface="+mn-lt"/>
                <a:cs typeface="+mn-cs"/>
              </a:rPr>
              <a:t> (</a:t>
            </a:r>
            <a:r>
              <a:rPr lang="ru-RU" sz="2000" dirty="0" err="1">
                <a:latin typeface="+mn-lt"/>
                <a:cs typeface="+mn-cs"/>
              </a:rPr>
              <a:t>порноіндустрія</a:t>
            </a:r>
            <a:r>
              <a:rPr lang="ru-RU" sz="2000" dirty="0">
                <a:latin typeface="+mn-lt"/>
                <a:cs typeface="+mn-cs"/>
              </a:rPr>
              <a:t>, </a:t>
            </a:r>
            <a:r>
              <a:rPr lang="ru-RU" sz="2000" dirty="0" err="1">
                <a:latin typeface="+mn-lt"/>
                <a:cs typeface="+mn-cs"/>
              </a:rPr>
              <a:t>комп’ютерні</a:t>
            </a:r>
            <a:r>
              <a:rPr lang="ru-RU" sz="2000" dirty="0">
                <a:latin typeface="+mn-lt"/>
                <a:cs typeface="+mn-cs"/>
              </a:rPr>
              <a:t> </a:t>
            </a:r>
            <a:r>
              <a:rPr lang="ru-RU" sz="2000" dirty="0" err="1">
                <a:latin typeface="+mn-lt"/>
                <a:cs typeface="+mn-cs"/>
              </a:rPr>
              <a:t>ігри</a:t>
            </a:r>
            <a:r>
              <a:rPr lang="ru-RU" sz="2000" dirty="0">
                <a:latin typeface="+mn-lt"/>
                <a:cs typeface="+mn-cs"/>
              </a:rPr>
              <a:t> </a:t>
            </a:r>
            <a:r>
              <a:rPr lang="ru-RU" sz="2000" dirty="0" err="1">
                <a:latin typeface="+mn-lt"/>
                <a:cs typeface="+mn-cs"/>
              </a:rPr>
              <a:t>тощо</a:t>
            </a:r>
            <a:r>
              <a:rPr lang="ru-RU" sz="2000" dirty="0">
                <a:latin typeface="+mn-lt"/>
                <a:cs typeface="+mn-cs"/>
              </a:rPr>
              <a:t>).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357688" y="214313"/>
            <a:ext cx="4643437" cy="157003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П е </a:t>
            </a:r>
            <a:r>
              <a:rPr lang="ru-RU" sz="36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р</a:t>
            </a:r>
            <a:r>
              <a:rPr lang="ru-RU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ru-RU" sz="36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е</a:t>
            </a:r>
            <a:r>
              <a:rPr lang="ru-RU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в а г и </a:t>
            </a:r>
            <a:r>
              <a:rPr lang="ru-RU" sz="2000" dirty="0">
                <a:latin typeface="+mn-lt"/>
                <a:cs typeface="+mn-cs"/>
              </a:rPr>
              <a:t>- </a:t>
            </a:r>
            <a:r>
              <a:rPr lang="ru-RU" sz="2000" dirty="0" err="1">
                <a:latin typeface="+mn-lt"/>
                <a:cs typeface="+mn-cs"/>
              </a:rPr>
              <a:t>задовольняють</a:t>
            </a:r>
            <a:r>
              <a:rPr lang="ru-RU" sz="2000" dirty="0">
                <a:latin typeface="+mn-lt"/>
                <a:cs typeface="+mn-cs"/>
              </a:rPr>
              <a:t> </a:t>
            </a:r>
            <a:r>
              <a:rPr lang="ru-RU" sz="2000" dirty="0" err="1">
                <a:latin typeface="+mn-lt"/>
                <a:cs typeface="+mn-cs"/>
              </a:rPr>
              <a:t>інформаційні</a:t>
            </a:r>
            <a:r>
              <a:rPr lang="ru-RU" sz="2000" dirty="0">
                <a:latin typeface="+mn-lt"/>
                <a:cs typeface="+mn-cs"/>
              </a:rPr>
              <a:t>, </a:t>
            </a:r>
            <a:r>
              <a:rPr lang="ru-RU" sz="2000" dirty="0" err="1">
                <a:latin typeface="+mn-lt"/>
                <a:cs typeface="+mn-cs"/>
              </a:rPr>
              <a:t>освітні</a:t>
            </a:r>
            <a:r>
              <a:rPr lang="ru-RU" sz="2000" dirty="0">
                <a:latin typeface="+mn-lt"/>
                <a:cs typeface="+mn-cs"/>
              </a:rPr>
              <a:t>, </a:t>
            </a:r>
            <a:r>
              <a:rPr lang="ru-RU" sz="2000" dirty="0" err="1">
                <a:latin typeface="+mn-lt"/>
                <a:cs typeface="+mn-cs"/>
              </a:rPr>
              <a:t>культурні</a:t>
            </a:r>
            <a:r>
              <a:rPr lang="ru-RU" sz="2000" dirty="0">
                <a:latin typeface="+mn-lt"/>
                <a:cs typeface="+mn-cs"/>
              </a:rPr>
              <a:t> потреби, </a:t>
            </a:r>
            <a:r>
              <a:rPr lang="ru-RU" sz="2000" dirty="0" err="1">
                <a:latin typeface="+mn-lt"/>
                <a:cs typeface="+mn-cs"/>
              </a:rPr>
              <a:t>відкривають</a:t>
            </a:r>
            <a:r>
              <a:rPr lang="ru-RU" sz="2000" dirty="0">
                <a:latin typeface="+mn-lt"/>
                <a:cs typeface="+mn-cs"/>
              </a:rPr>
              <a:t> </a:t>
            </a:r>
            <a:r>
              <a:rPr lang="ru-RU" sz="2000" dirty="0" err="1">
                <a:latin typeface="+mn-lt"/>
                <a:cs typeface="+mn-cs"/>
              </a:rPr>
              <a:t>безмежний</a:t>
            </a:r>
            <a:r>
              <a:rPr lang="ru-RU" sz="2000" dirty="0">
                <a:latin typeface="+mn-lt"/>
                <a:cs typeface="+mn-cs"/>
              </a:rPr>
              <a:t> </a:t>
            </a:r>
            <a:r>
              <a:rPr lang="ru-RU" sz="2000" dirty="0" err="1">
                <a:latin typeface="+mn-lt"/>
                <a:cs typeface="+mn-cs"/>
              </a:rPr>
              <a:t>простір</a:t>
            </a:r>
            <a:r>
              <a:rPr lang="ru-RU" sz="2000" dirty="0">
                <a:latin typeface="+mn-lt"/>
                <a:cs typeface="+mn-cs"/>
              </a:rPr>
              <a:t> для </a:t>
            </a:r>
            <a:r>
              <a:rPr lang="ru-RU" sz="2000" dirty="0" err="1">
                <a:latin typeface="+mn-lt"/>
                <a:cs typeface="+mn-cs"/>
              </a:rPr>
              <a:t>спілкування</a:t>
            </a:r>
            <a:r>
              <a:rPr lang="ru-RU" sz="2000" dirty="0">
                <a:latin typeface="+mn-lt"/>
                <a:cs typeface="+mn-cs"/>
              </a:rPr>
              <a:t> та </a:t>
            </a:r>
            <a:r>
              <a:rPr lang="ru-RU" sz="2000" dirty="0" err="1">
                <a:latin typeface="+mn-lt"/>
                <a:cs typeface="+mn-cs"/>
              </a:rPr>
              <a:t>самовираження</a:t>
            </a:r>
            <a:r>
              <a:rPr lang="ru-RU" sz="2000" dirty="0">
                <a:latin typeface="+mn-lt"/>
                <a:cs typeface="+mn-cs"/>
              </a:rPr>
              <a:t>. </a:t>
            </a:r>
          </a:p>
        </p:txBody>
      </p:sp>
      <p:sp>
        <p:nvSpPr>
          <p:cNvPr id="11" name="Двойная стрелка вверх/вниз 10"/>
          <p:cNvSpPr/>
          <p:nvPr/>
        </p:nvSpPr>
        <p:spPr>
          <a:xfrm>
            <a:off x="6357938" y="2000250"/>
            <a:ext cx="785812" cy="2286000"/>
          </a:xfrm>
          <a:prstGeom prst="upDownArrow">
            <a:avLst>
              <a:gd name="adj1" fmla="val 0"/>
              <a:gd name="adj2" fmla="val 50000"/>
            </a:avLst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102" name="Прямоугольник 4"/>
          <p:cNvSpPr>
            <a:spLocks noChangeArrowheads="1"/>
          </p:cNvSpPr>
          <p:nvPr/>
        </p:nvSpPr>
        <p:spPr bwMode="auto">
          <a:xfrm>
            <a:off x="4787900" y="2643188"/>
            <a:ext cx="3570288" cy="1016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6000" b="1">
                <a:solidFill>
                  <a:srgbClr val="0070C0"/>
                </a:solidFill>
                <a:latin typeface="Calibri" pitchFamily="34" charset="0"/>
              </a:rPr>
              <a:t>Інтернет</a:t>
            </a:r>
            <a:r>
              <a:rPr lang="ru-RU" sz="4000" b="1">
                <a:solidFill>
                  <a:srgbClr val="0070C0"/>
                </a:solidFill>
                <a:latin typeface="Calibri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Прямоугольник 1"/>
          <p:cNvSpPr>
            <a:spLocks noChangeArrowheads="1"/>
          </p:cNvSpPr>
          <p:nvPr/>
        </p:nvSpPr>
        <p:spPr bwMode="auto">
          <a:xfrm>
            <a:off x="0" y="0"/>
            <a:ext cx="88582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>
                <a:solidFill>
                  <a:srgbClr val="C00000"/>
                </a:solidFill>
                <a:latin typeface="Calibri" pitchFamily="34" charset="0"/>
              </a:rPr>
              <a:t>Неприємності в мережі:</a:t>
            </a:r>
            <a:endParaRPr lang="ru-RU" sz="400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5123" name="Прямоугольник 3"/>
          <p:cNvSpPr>
            <a:spLocks noChangeArrowheads="1"/>
          </p:cNvSpPr>
          <p:nvPr/>
        </p:nvSpPr>
        <p:spPr bwMode="auto">
          <a:xfrm>
            <a:off x="142875" y="714375"/>
            <a:ext cx="4929188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alibri" pitchFamily="34" charset="0"/>
              </a:rPr>
              <a:t>Віруси та хробаки</a:t>
            </a:r>
            <a:r>
              <a:rPr lang="ru-RU">
                <a:latin typeface="Calibri" pitchFamily="34" charset="0"/>
              </a:rPr>
              <a:t> є небезпечними програмами, які можуть поширюватися через електронну пошту або веб-сторінки. Віруси можуть пошкодити файли або програмне забезпечення, що міститься на комп’ютері.</a:t>
            </a:r>
            <a:br>
              <a:rPr lang="ru-RU">
                <a:latin typeface="Calibri" pitchFamily="34" charset="0"/>
              </a:rPr>
            </a:br>
            <a:r>
              <a:rPr lang="ru-RU">
                <a:latin typeface="Calibri" pitchFamily="34" charset="0"/>
              </a:rPr>
              <a:t>Хробаки розповсюджуються швидше за віруси безпосередньо з одного комп’ютера на інший. </a:t>
            </a:r>
          </a:p>
        </p:txBody>
      </p:sp>
      <p:sp>
        <p:nvSpPr>
          <p:cNvPr id="5124" name="Прямоугольник 4"/>
          <p:cNvSpPr>
            <a:spLocks noChangeArrowheads="1"/>
          </p:cNvSpPr>
          <p:nvPr/>
        </p:nvSpPr>
        <p:spPr bwMode="auto">
          <a:xfrm>
            <a:off x="428625" y="3213100"/>
            <a:ext cx="4503738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alibri" pitchFamily="34" charset="0"/>
              </a:rPr>
              <a:t>Троянські коні або троянці </a:t>
            </a:r>
            <a:r>
              <a:rPr lang="ru-RU">
                <a:latin typeface="Calibri" pitchFamily="34" charset="0"/>
              </a:rPr>
              <a:t>— це небезпечні програми, які створені так, щоб виглядати безневинними, наприклад, як гра. Після активації вони можуть пошкодити файли без відома користувача.</a:t>
            </a:r>
            <a:br>
              <a:rPr lang="ru-RU">
                <a:latin typeface="Calibri" pitchFamily="34" charset="0"/>
              </a:rPr>
            </a:br>
            <a:r>
              <a:rPr lang="ru-RU">
                <a:latin typeface="Calibri" pitchFamily="34" charset="0"/>
              </a:rPr>
              <a:t/>
            </a:r>
            <a:br>
              <a:rPr lang="ru-RU">
                <a:latin typeface="Calibri" pitchFamily="34" charset="0"/>
              </a:rPr>
            </a:br>
            <a:endParaRPr lang="ru-RU">
              <a:latin typeface="Calibri" pitchFamily="34" charset="0"/>
            </a:endParaRPr>
          </a:p>
        </p:txBody>
      </p:sp>
      <p:sp>
        <p:nvSpPr>
          <p:cNvPr id="5125" name="Прямоугольник 5"/>
          <p:cNvSpPr>
            <a:spLocks noChangeArrowheads="1"/>
          </p:cNvSpPr>
          <p:nvPr/>
        </p:nvSpPr>
        <p:spPr bwMode="auto">
          <a:xfrm>
            <a:off x="142875" y="4786313"/>
            <a:ext cx="47863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alibri" pitchFamily="34" charset="0"/>
              </a:rPr>
              <a:t>Хакери та зломщики</a:t>
            </a:r>
            <a:r>
              <a:rPr lang="ru-RU">
                <a:latin typeface="Calibri" pitchFamily="34" charset="0"/>
              </a:rPr>
              <a:t/>
            </a:r>
            <a:br>
              <a:rPr lang="ru-RU">
                <a:latin typeface="Calibri" pitchFamily="34" charset="0"/>
              </a:rPr>
            </a:br>
            <a:r>
              <a:rPr lang="ru-RU">
                <a:latin typeface="Calibri" pitchFamily="34" charset="0"/>
              </a:rPr>
              <a:t>Хакери та зломщики — це терміни, які використовують для людей, які зламують та проникають у системи даних. </a:t>
            </a:r>
          </a:p>
        </p:txBody>
      </p:sp>
      <p:sp>
        <p:nvSpPr>
          <p:cNvPr id="5126" name="Прямоугольник 6"/>
          <p:cNvSpPr>
            <a:spLocks noChangeArrowheads="1"/>
          </p:cNvSpPr>
          <p:nvPr/>
        </p:nvSpPr>
        <p:spPr bwMode="auto">
          <a:xfrm>
            <a:off x="0" y="6072188"/>
            <a:ext cx="9144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Calibri" pitchFamily="34" charset="0"/>
              </a:rPr>
              <a:t>Найкращим способом захисту комп’ютера є використання </a:t>
            </a:r>
            <a:r>
              <a:rPr lang="ru-RU" b="1">
                <a:latin typeface="Calibri" pitchFamily="34" charset="0"/>
              </a:rPr>
              <a:t>брандмауера</a:t>
            </a:r>
            <a:r>
              <a:rPr lang="ru-RU">
                <a:latin typeface="Calibri" pitchFamily="34" charset="0"/>
              </a:rPr>
              <a:t> та регулярне оновлення </a:t>
            </a:r>
            <a:r>
              <a:rPr lang="ru-RU" b="1">
                <a:latin typeface="Calibri" pitchFamily="34" charset="0"/>
              </a:rPr>
              <a:t>операційної системи</a:t>
            </a:r>
            <a:r>
              <a:rPr lang="ru-RU">
                <a:latin typeface="Calibri" pitchFamily="34" charset="0"/>
              </a:rPr>
              <a:t>.</a:t>
            </a:r>
          </a:p>
        </p:txBody>
      </p:sp>
      <p:pic>
        <p:nvPicPr>
          <p:cNvPr id="5127" name="Рисунок 7" descr="1323968001_antivirus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63" y="571500"/>
            <a:ext cx="2500312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safe-internet-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5072066" y="2428868"/>
            <a:ext cx="2857520" cy="2571768"/>
          </a:xfrm>
          <a:prstGeom prst="ellipse">
            <a:avLst/>
          </a:prstGeom>
        </p:spPr>
      </p:pic>
      <p:pic>
        <p:nvPicPr>
          <p:cNvPr id="512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86625" y="4786313"/>
            <a:ext cx="1500188" cy="124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8786813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Небажаний</a:t>
            </a: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ru-RU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вміст</a:t>
            </a: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в </a:t>
            </a:r>
            <a:r>
              <a:rPr lang="ru-RU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Інтернеті</a:t>
            </a:r>
            <a:endParaRPr lang="ru-RU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6147" name="Прямоугольник 3"/>
          <p:cNvSpPr>
            <a:spLocks noChangeArrowheads="1"/>
          </p:cNvSpPr>
          <p:nvPr/>
        </p:nvSpPr>
        <p:spPr bwMode="auto">
          <a:xfrm>
            <a:off x="0" y="500063"/>
            <a:ext cx="9144000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u="sng">
                <a:latin typeface="Calibri" pitchFamily="34" charset="0"/>
              </a:rPr>
              <a:t>Небажана пошта, або спам</a:t>
            </a:r>
            <a:r>
              <a:rPr lang="ru-RU" sz="2400">
                <a:latin typeface="Calibri" pitchFamily="34" charset="0"/>
              </a:rPr>
              <a:t>: перенавантажує системи електронної пошти і може заблокувати поштові скриньки. </a:t>
            </a:r>
            <a:r>
              <a:rPr lang="ru-RU" sz="2000">
                <a:latin typeface="Calibri" pitchFamily="34" charset="0"/>
              </a:rPr>
              <a:t/>
            </a:r>
            <a:br>
              <a:rPr lang="ru-RU" sz="2000">
                <a:latin typeface="Calibri" pitchFamily="34" charset="0"/>
              </a:rPr>
            </a:br>
            <a:r>
              <a:rPr lang="ru-RU" sz="2000">
                <a:latin typeface="Calibri" pitchFamily="34" charset="0"/>
              </a:rPr>
              <a:t/>
            </a:r>
            <a:br>
              <a:rPr lang="ru-RU" sz="2000">
                <a:latin typeface="Calibri" pitchFamily="34" charset="0"/>
              </a:rPr>
            </a:br>
            <a:endParaRPr lang="ru-RU" sz="2000">
              <a:latin typeface="Calibri" pitchFamily="34" charset="0"/>
            </a:endParaRPr>
          </a:p>
        </p:txBody>
      </p:sp>
      <p:pic>
        <p:nvPicPr>
          <p:cNvPr id="6148" name="Рисунок 6" descr="Безымянный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63" y="1500188"/>
            <a:ext cx="2928937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1595438"/>
            <a:ext cx="6786563" cy="557053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+mn-lt"/>
                <a:cs typeface="+mn-cs"/>
              </a:rPr>
              <a:t/>
            </a:r>
            <a:br>
              <a:rPr lang="ru-RU" sz="2000" dirty="0">
                <a:latin typeface="+mn-lt"/>
                <a:cs typeface="+mn-cs"/>
              </a:rPr>
            </a:b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1. </a:t>
            </a:r>
            <a:r>
              <a:rPr lang="ru-RU" sz="2000" dirty="0" err="1">
                <a:latin typeface="+mn-lt"/>
                <a:cs typeface="+mn-cs"/>
              </a:rPr>
              <a:t>Ніколи</a:t>
            </a:r>
            <a:r>
              <a:rPr lang="ru-RU" sz="2000" dirty="0">
                <a:latin typeface="+mn-lt"/>
                <a:cs typeface="+mn-cs"/>
              </a:rPr>
              <a:t> не </a:t>
            </a:r>
            <a:r>
              <a:rPr lang="ru-RU" sz="2000" dirty="0" err="1">
                <a:latin typeface="+mn-lt"/>
                <a:cs typeface="+mn-cs"/>
              </a:rPr>
              <a:t>відкривай</a:t>
            </a:r>
            <a:r>
              <a:rPr lang="ru-RU" sz="2000" dirty="0">
                <a:latin typeface="+mn-lt"/>
                <a:cs typeface="+mn-cs"/>
              </a:rPr>
              <a:t> </a:t>
            </a:r>
            <a:r>
              <a:rPr lang="ru-RU" sz="2000" dirty="0" err="1">
                <a:latin typeface="+mn-lt"/>
                <a:cs typeface="+mn-cs"/>
              </a:rPr>
              <a:t>підозрілі</a:t>
            </a:r>
            <a:r>
              <a:rPr lang="ru-RU" sz="2000" dirty="0">
                <a:latin typeface="+mn-lt"/>
                <a:cs typeface="+mn-cs"/>
              </a:rPr>
              <a:t> </a:t>
            </a:r>
            <a:r>
              <a:rPr lang="ru-RU" sz="2000" dirty="0" err="1">
                <a:latin typeface="+mn-lt"/>
                <a:cs typeface="+mn-cs"/>
              </a:rPr>
              <a:t>повідомлення</a:t>
            </a:r>
            <a:r>
              <a:rPr lang="ru-RU" sz="2000" dirty="0">
                <a:latin typeface="+mn-lt"/>
                <a:cs typeface="+mn-cs"/>
              </a:rPr>
              <a:t>. </a:t>
            </a:r>
            <a:r>
              <a:rPr lang="ru-RU" sz="2000" dirty="0" err="1">
                <a:latin typeface="+mn-lt"/>
                <a:cs typeface="+mn-cs"/>
              </a:rPr>
              <a:t>Відразу</a:t>
            </a:r>
            <a:r>
              <a:rPr lang="ru-RU" sz="2000" dirty="0">
                <a:latin typeface="+mn-lt"/>
                <a:cs typeface="+mn-cs"/>
              </a:rPr>
              <a:t> </a:t>
            </a:r>
            <a:r>
              <a:rPr lang="ru-RU" sz="2000" dirty="0" err="1">
                <a:latin typeface="+mn-lt"/>
                <a:cs typeface="+mn-cs"/>
              </a:rPr>
              <a:t>видаляй</a:t>
            </a:r>
            <a:r>
              <a:rPr lang="ru-RU" sz="2000" dirty="0">
                <a:latin typeface="+mn-lt"/>
                <a:cs typeface="+mn-cs"/>
              </a:rPr>
              <a:t> </a:t>
            </a:r>
            <a:r>
              <a:rPr lang="ru-RU" sz="2000" dirty="0" err="1">
                <a:latin typeface="+mn-lt"/>
                <a:cs typeface="+mn-cs"/>
              </a:rPr>
              <a:t>їх</a:t>
            </a:r>
            <a:r>
              <a:rPr lang="ru-RU" sz="2000" dirty="0">
                <a:latin typeface="+mn-lt"/>
                <a:cs typeface="+mn-cs"/>
              </a:rPr>
              <a:t>, </a:t>
            </a:r>
            <a:r>
              <a:rPr lang="ru-RU" sz="2000" dirty="0" err="1">
                <a:latin typeface="+mn-lt"/>
                <a:cs typeface="+mn-cs"/>
              </a:rPr>
              <a:t>вибравши</a:t>
            </a:r>
            <a:r>
              <a:rPr lang="ru-RU" sz="2000" dirty="0">
                <a:latin typeface="+mn-lt"/>
                <a:cs typeface="+mn-cs"/>
              </a:rPr>
              <a:t> </a:t>
            </a:r>
            <a:r>
              <a:rPr lang="ru-RU" sz="2000" dirty="0" err="1">
                <a:latin typeface="+mn-lt"/>
                <a:cs typeface="+mn-cs"/>
              </a:rPr>
              <a:t>відповідну</a:t>
            </a:r>
            <a:r>
              <a:rPr lang="ru-RU" sz="2000" dirty="0">
                <a:latin typeface="+mn-lt"/>
                <a:cs typeface="+mn-cs"/>
              </a:rPr>
              <a:t> команду в меню </a:t>
            </a:r>
            <a:r>
              <a:rPr lang="ru-RU" sz="2000" dirty="0" err="1">
                <a:latin typeface="+mn-lt"/>
                <a:cs typeface="+mn-cs"/>
              </a:rPr>
              <a:t>повідомлення</a:t>
            </a:r>
            <a:r>
              <a:rPr lang="ru-RU" sz="2000" dirty="0">
                <a:latin typeface="+mn-lt"/>
                <a:cs typeface="+mn-cs"/>
              </a:rPr>
              <a:t>.</a:t>
            </a:r>
            <a:endParaRPr lang="en-US" sz="20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2. </a:t>
            </a:r>
            <a:r>
              <a:rPr lang="ru-RU" sz="2000" dirty="0" err="1">
                <a:latin typeface="+mn-lt"/>
                <a:cs typeface="+mn-cs"/>
              </a:rPr>
              <a:t>Ніколи</a:t>
            </a:r>
            <a:r>
              <a:rPr lang="ru-RU" sz="2000" dirty="0">
                <a:latin typeface="+mn-lt"/>
                <a:cs typeface="+mn-cs"/>
              </a:rPr>
              <a:t> не </a:t>
            </a:r>
            <a:r>
              <a:rPr lang="ru-RU" sz="2000" dirty="0" err="1">
                <a:latin typeface="+mn-lt"/>
                <a:cs typeface="+mn-cs"/>
              </a:rPr>
              <a:t>відповідай</a:t>
            </a:r>
            <a:r>
              <a:rPr lang="ru-RU" sz="2000" dirty="0">
                <a:latin typeface="+mn-lt"/>
                <a:cs typeface="+mn-cs"/>
              </a:rPr>
              <a:t> на </a:t>
            </a:r>
            <a:r>
              <a:rPr lang="ru-RU" sz="2000" dirty="0" err="1">
                <a:latin typeface="+mn-lt"/>
                <a:cs typeface="+mn-cs"/>
              </a:rPr>
              <a:t>небажану</a:t>
            </a:r>
            <a:r>
              <a:rPr lang="ru-RU" sz="2000" dirty="0">
                <a:latin typeface="+mn-lt"/>
                <a:cs typeface="+mn-cs"/>
              </a:rPr>
              <a:t> </a:t>
            </a:r>
            <a:r>
              <a:rPr lang="ru-RU" sz="2000" dirty="0" err="1">
                <a:latin typeface="+mn-lt"/>
                <a:cs typeface="+mn-cs"/>
              </a:rPr>
              <a:t>пошту</a:t>
            </a:r>
            <a:r>
              <a:rPr lang="ru-RU" sz="2000" dirty="0">
                <a:latin typeface="+mn-lt"/>
                <a:cs typeface="+mn-cs"/>
              </a:rPr>
              <a:t>.</a:t>
            </a:r>
            <a:endParaRPr lang="en-US" sz="2000" dirty="0">
              <a:latin typeface="+mn-lt"/>
              <a:cs typeface="+mn-cs"/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3. </a:t>
            </a:r>
            <a:r>
              <a:rPr lang="ru-RU" sz="2000" dirty="0" err="1">
                <a:latin typeface="+mn-lt"/>
                <a:cs typeface="+mn-cs"/>
              </a:rPr>
              <a:t>Використовуй</a:t>
            </a:r>
            <a:r>
              <a:rPr lang="ru-RU" sz="2000" dirty="0">
                <a:latin typeface="+mn-lt"/>
                <a:cs typeface="+mn-cs"/>
              </a:rPr>
              <a:t> </a:t>
            </a:r>
            <a:r>
              <a:rPr lang="ru-RU" sz="2000" dirty="0" err="1">
                <a:latin typeface="+mn-lt"/>
                <a:cs typeface="+mn-cs"/>
              </a:rPr>
              <a:t>фільтр</a:t>
            </a:r>
            <a:r>
              <a:rPr lang="ru-RU" sz="2000" dirty="0">
                <a:latin typeface="+mn-lt"/>
                <a:cs typeface="+mn-cs"/>
              </a:rPr>
              <a:t> спаму </a:t>
            </a:r>
            <a:r>
              <a:rPr lang="ru-RU" sz="2000" dirty="0" err="1">
                <a:latin typeface="+mn-lt"/>
                <a:cs typeface="+mn-cs"/>
              </a:rPr>
              <a:t>свого</a:t>
            </a:r>
            <a:r>
              <a:rPr lang="ru-RU" sz="2000" dirty="0">
                <a:latin typeface="+mn-lt"/>
                <a:cs typeface="+mn-cs"/>
              </a:rPr>
              <a:t> провайдера </a:t>
            </a:r>
            <a:endParaRPr lang="en-US" sz="20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err="1">
                <a:latin typeface="+mn-lt"/>
                <a:cs typeface="+mn-cs"/>
              </a:rPr>
              <a:t>інтернет-послуг</a:t>
            </a:r>
            <a:r>
              <a:rPr lang="ru-RU" sz="2000" dirty="0">
                <a:latin typeface="+mn-lt"/>
                <a:cs typeface="+mn-cs"/>
              </a:rPr>
              <a:t> </a:t>
            </a:r>
            <a:r>
              <a:rPr lang="ru-RU" sz="2000" dirty="0" err="1">
                <a:latin typeface="+mn-lt"/>
                <a:cs typeface="+mn-cs"/>
              </a:rPr>
              <a:t>або</a:t>
            </a:r>
            <a:r>
              <a:rPr lang="ru-RU" sz="2000" dirty="0">
                <a:latin typeface="+mn-lt"/>
                <a:cs typeface="+mn-cs"/>
              </a:rPr>
              <a:t> </a:t>
            </a:r>
            <a:r>
              <a:rPr lang="ru-RU" sz="2000" dirty="0" err="1">
                <a:latin typeface="+mn-lt"/>
                <a:cs typeface="+mn-cs"/>
              </a:rPr>
              <a:t>програми</a:t>
            </a:r>
            <a:r>
              <a:rPr lang="ru-RU" sz="2000" dirty="0">
                <a:latin typeface="+mn-lt"/>
                <a:cs typeface="+mn-cs"/>
              </a:rPr>
              <a:t> </a:t>
            </a:r>
            <a:r>
              <a:rPr lang="ru-RU" sz="2000" dirty="0" err="1">
                <a:latin typeface="+mn-lt"/>
                <a:cs typeface="+mn-cs"/>
              </a:rPr>
              <a:t>електронної</a:t>
            </a:r>
            <a:r>
              <a:rPr lang="ru-RU" sz="2000" dirty="0">
                <a:latin typeface="+mn-lt"/>
                <a:cs typeface="+mn-cs"/>
              </a:rPr>
              <a:t> </a:t>
            </a:r>
            <a:r>
              <a:rPr lang="ru-RU" sz="2000" dirty="0" err="1">
                <a:latin typeface="+mn-lt"/>
                <a:cs typeface="+mn-cs"/>
              </a:rPr>
              <a:t>пошти</a:t>
            </a:r>
            <a:r>
              <a:rPr lang="uk-UA" sz="2000" dirty="0">
                <a:latin typeface="+mn-lt"/>
                <a:cs typeface="+mn-cs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4. </a:t>
            </a:r>
            <a:r>
              <a:rPr lang="ru-RU" sz="2000" dirty="0" err="1">
                <a:latin typeface="+mn-lt"/>
                <a:cs typeface="+mn-cs"/>
              </a:rPr>
              <a:t>Використовуй</a:t>
            </a:r>
            <a:r>
              <a:rPr lang="ru-RU" sz="2000" dirty="0">
                <a:latin typeface="+mn-lt"/>
                <a:cs typeface="+mn-cs"/>
              </a:rPr>
              <a:t> </a:t>
            </a:r>
            <a:r>
              <a:rPr lang="ru-RU" sz="2000" dirty="0" err="1">
                <a:latin typeface="+mn-lt"/>
                <a:cs typeface="+mn-cs"/>
              </a:rPr>
              <a:t>нову</a:t>
            </a:r>
            <a:r>
              <a:rPr lang="ru-RU" sz="2000" dirty="0">
                <a:latin typeface="+mn-lt"/>
                <a:cs typeface="+mn-cs"/>
              </a:rPr>
              <a:t> </a:t>
            </a:r>
            <a:r>
              <a:rPr lang="ru-RU" sz="2000" dirty="0" err="1">
                <a:latin typeface="+mn-lt"/>
                <a:cs typeface="+mn-cs"/>
              </a:rPr>
              <a:t>або</a:t>
            </a:r>
            <a:r>
              <a:rPr lang="ru-RU" sz="2000" dirty="0">
                <a:latin typeface="+mn-lt"/>
                <a:cs typeface="+mn-cs"/>
              </a:rPr>
              <a:t> </a:t>
            </a:r>
            <a:r>
              <a:rPr lang="ru-RU" sz="2000" dirty="0" err="1">
                <a:latin typeface="+mn-lt"/>
                <a:cs typeface="+mn-cs"/>
              </a:rPr>
              <a:t>родинну</a:t>
            </a:r>
            <a:r>
              <a:rPr lang="ru-RU" sz="2000" dirty="0">
                <a:latin typeface="+mn-lt"/>
                <a:cs typeface="+mn-cs"/>
              </a:rPr>
              <a:t> адресу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err="1">
                <a:latin typeface="+mn-lt"/>
                <a:cs typeface="+mn-cs"/>
              </a:rPr>
              <a:t>електронної</a:t>
            </a:r>
            <a:r>
              <a:rPr lang="ru-RU" sz="2000" dirty="0">
                <a:latin typeface="+mn-lt"/>
                <a:cs typeface="+mn-cs"/>
              </a:rPr>
              <a:t> </a:t>
            </a:r>
            <a:r>
              <a:rPr lang="ru-RU" sz="2000" dirty="0" err="1">
                <a:latin typeface="+mn-lt"/>
                <a:cs typeface="+mn-cs"/>
              </a:rPr>
              <a:t>пошти</a:t>
            </a:r>
            <a:r>
              <a:rPr lang="ru-RU" sz="2000" dirty="0">
                <a:latin typeface="+mn-lt"/>
                <a:cs typeface="+mn-cs"/>
              </a:rPr>
              <a:t> для </a:t>
            </a:r>
            <a:r>
              <a:rPr lang="ru-RU" sz="2000" dirty="0" err="1">
                <a:latin typeface="+mn-lt"/>
                <a:cs typeface="+mn-cs"/>
              </a:rPr>
              <a:t>запитів</a:t>
            </a:r>
            <a:r>
              <a:rPr lang="ru-RU" sz="2000" dirty="0">
                <a:latin typeface="+mn-lt"/>
                <a:cs typeface="+mn-cs"/>
              </a:rPr>
              <a:t> в </a:t>
            </a:r>
            <a:r>
              <a:rPr lang="ru-RU" sz="2000" dirty="0" err="1">
                <a:latin typeface="+mn-lt"/>
                <a:cs typeface="+mn-cs"/>
              </a:rPr>
              <a:t>Інтернеті</a:t>
            </a:r>
            <a:r>
              <a:rPr lang="ru-RU" sz="2000" dirty="0">
                <a:latin typeface="+mn-lt"/>
                <a:cs typeface="+mn-cs"/>
              </a:rPr>
              <a:t>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err="1">
                <a:latin typeface="+mn-lt"/>
                <a:cs typeface="+mn-cs"/>
              </a:rPr>
              <a:t>форумів</a:t>
            </a:r>
            <a:r>
              <a:rPr lang="ru-RU" sz="2000" dirty="0">
                <a:latin typeface="+mn-lt"/>
                <a:cs typeface="+mn-cs"/>
              </a:rPr>
              <a:t> </a:t>
            </a:r>
            <a:r>
              <a:rPr lang="ru-RU" sz="2000" dirty="0" err="1">
                <a:latin typeface="+mn-lt"/>
                <a:cs typeface="+mn-cs"/>
              </a:rPr>
              <a:t>тощо</a:t>
            </a:r>
            <a:r>
              <a:rPr lang="ru-RU" sz="2000" dirty="0">
                <a:latin typeface="+mn-lt"/>
                <a:cs typeface="+mn-cs"/>
              </a:rPr>
              <a:t>.</a:t>
            </a:r>
            <a:endParaRPr lang="en-US" sz="2000" dirty="0">
              <a:latin typeface="+mn-lt"/>
              <a:cs typeface="+mn-cs"/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5. </a:t>
            </a:r>
            <a:r>
              <a:rPr lang="ru-RU" sz="2000" dirty="0" err="1">
                <a:latin typeface="+mn-lt"/>
                <a:cs typeface="+mn-cs"/>
              </a:rPr>
              <a:t>Ніколи</a:t>
            </a:r>
            <a:r>
              <a:rPr lang="ru-RU" sz="2000" dirty="0">
                <a:latin typeface="+mn-lt"/>
                <a:cs typeface="+mn-cs"/>
              </a:rPr>
              <a:t> не </a:t>
            </a:r>
            <a:r>
              <a:rPr lang="ru-RU" sz="2000" dirty="0" err="1">
                <a:latin typeface="+mn-lt"/>
                <a:cs typeface="+mn-cs"/>
              </a:rPr>
              <a:t>пересилай</a:t>
            </a:r>
            <a:r>
              <a:rPr lang="ru-RU" sz="2000" dirty="0">
                <a:latin typeface="+mn-lt"/>
                <a:cs typeface="+mn-cs"/>
              </a:rPr>
              <a:t> «</a:t>
            </a:r>
            <a:r>
              <a:rPr lang="ru-RU" sz="2000" dirty="0" err="1">
                <a:latin typeface="+mn-lt"/>
                <a:cs typeface="+mn-cs"/>
              </a:rPr>
              <a:t>ланцюгові</a:t>
            </a:r>
            <a:r>
              <a:rPr lang="ru-RU" sz="2000" dirty="0">
                <a:latin typeface="+mn-lt"/>
                <a:cs typeface="+mn-cs"/>
              </a:rPr>
              <a:t>» </a:t>
            </a:r>
            <a:r>
              <a:rPr lang="ru-RU" sz="2000" dirty="0" err="1">
                <a:latin typeface="+mn-lt"/>
                <a:cs typeface="+mn-cs"/>
              </a:rPr>
              <a:t>повідомлення</a:t>
            </a:r>
            <a:r>
              <a:rPr lang="ru-RU" sz="2000" dirty="0">
                <a:latin typeface="+mn-lt"/>
                <a:cs typeface="+mn-cs"/>
              </a:rPr>
              <a:t> </a:t>
            </a:r>
            <a:r>
              <a:rPr lang="ru-RU" sz="2000" dirty="0" err="1">
                <a:latin typeface="+mn-lt"/>
                <a:cs typeface="+mn-cs"/>
              </a:rPr>
              <a:t>електронної</a:t>
            </a:r>
            <a:r>
              <a:rPr lang="ru-RU" sz="2000" dirty="0">
                <a:latin typeface="+mn-lt"/>
                <a:cs typeface="+mn-cs"/>
              </a:rPr>
              <a:t> </a:t>
            </a:r>
            <a:r>
              <a:rPr lang="ru-RU" sz="2000" dirty="0" err="1">
                <a:latin typeface="+mn-lt"/>
                <a:cs typeface="+mn-cs"/>
              </a:rPr>
              <a:t>пошти</a:t>
            </a:r>
            <a:r>
              <a:rPr lang="ru-RU" sz="2000" dirty="0">
                <a:latin typeface="+mn-lt"/>
                <a:cs typeface="+mn-cs"/>
              </a:rPr>
              <a:t>. </a:t>
            </a:r>
            <a:r>
              <a:rPr lang="ru-RU" sz="2000" dirty="0" err="1">
                <a:latin typeface="+mn-lt"/>
                <a:cs typeface="+mn-cs"/>
              </a:rPr>
              <a:t>Видаляй</a:t>
            </a:r>
            <a:r>
              <a:rPr lang="ru-RU" sz="2000" dirty="0">
                <a:latin typeface="+mn-lt"/>
                <a:cs typeface="+mn-cs"/>
              </a:rPr>
              <a:t> </a:t>
            </a:r>
            <a:r>
              <a:rPr lang="ru-RU" sz="2000" dirty="0" err="1">
                <a:latin typeface="+mn-lt"/>
                <a:cs typeface="+mn-cs"/>
              </a:rPr>
              <a:t>їх</a:t>
            </a:r>
            <a:r>
              <a:rPr lang="ru-RU" sz="2000" dirty="0">
                <a:latin typeface="+mn-lt"/>
                <a:cs typeface="+mn-cs"/>
              </a:rPr>
              <a:t> </a:t>
            </a:r>
            <a:r>
              <a:rPr lang="ru-RU" sz="2000" dirty="0" err="1">
                <a:latin typeface="+mn-lt"/>
                <a:cs typeface="+mn-cs"/>
              </a:rPr>
              <a:t>одразу</a:t>
            </a:r>
            <a:r>
              <a:rPr lang="ru-RU" sz="2000" dirty="0">
                <a:latin typeface="+mn-lt"/>
                <a:cs typeface="+mn-cs"/>
              </a:rPr>
              <a:t> </a:t>
            </a:r>
            <a:r>
              <a:rPr lang="ru-RU" sz="2000" dirty="0" err="1">
                <a:latin typeface="+mn-lt"/>
                <a:cs typeface="+mn-cs"/>
              </a:rPr>
              <a:t>після</a:t>
            </a:r>
            <a:r>
              <a:rPr lang="ru-RU" sz="2000" dirty="0">
                <a:latin typeface="+mn-lt"/>
                <a:cs typeface="+mn-cs"/>
              </a:rPr>
              <a:t> </a:t>
            </a:r>
            <a:r>
              <a:rPr lang="ru-RU" sz="2000" dirty="0" err="1">
                <a:latin typeface="+mn-lt"/>
                <a:cs typeface="+mn-cs"/>
              </a:rPr>
              <a:t>надходження</a:t>
            </a:r>
            <a:r>
              <a:rPr lang="ru-RU" sz="2000" dirty="0">
                <a:latin typeface="+mn-lt"/>
                <a:cs typeface="+mn-cs"/>
              </a:rPr>
              <a:t>.</a:t>
            </a:r>
            <a:r>
              <a:rPr lang="ru-RU" dirty="0">
                <a:latin typeface="+mn-lt"/>
                <a:cs typeface="+mn-cs"/>
              </a:rPr>
              <a:t/>
            </a:r>
            <a:br>
              <a:rPr lang="ru-RU" dirty="0">
                <a:latin typeface="+mn-lt"/>
                <a:cs typeface="+mn-cs"/>
              </a:rPr>
            </a:br>
            <a:r>
              <a:rPr lang="ru-RU" dirty="0">
                <a:latin typeface="+mn-lt"/>
                <a:cs typeface="+mn-cs"/>
              </a:rPr>
              <a:t/>
            </a:r>
            <a:br>
              <a:rPr lang="ru-RU" dirty="0">
                <a:latin typeface="+mn-lt"/>
                <a:cs typeface="+mn-cs"/>
              </a:rPr>
            </a:br>
            <a:endParaRPr lang="ru-RU" dirty="0">
              <a:latin typeface="+mn-lt"/>
              <a:cs typeface="+mn-cs"/>
            </a:endParaRPr>
          </a:p>
        </p:txBody>
      </p:sp>
      <p:sp>
        <p:nvSpPr>
          <p:cNvPr id="6150" name="Прямоугольник 5"/>
          <p:cNvSpPr>
            <a:spLocks noChangeArrowheads="1"/>
          </p:cNvSpPr>
          <p:nvPr/>
        </p:nvSpPr>
        <p:spPr bwMode="auto">
          <a:xfrm>
            <a:off x="142875" y="1214438"/>
            <a:ext cx="87153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C00000"/>
                </a:solidFill>
                <a:latin typeface="Calibri" pitchFamily="34" charset="0"/>
              </a:rPr>
              <a:t>П’ять правил використання електронної пошти:</a:t>
            </a:r>
            <a:endParaRPr lang="ru-RU" sz="2800">
              <a:solidFill>
                <a:srgbClr val="C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ChangeArrowheads="1"/>
          </p:cNvSpPr>
          <p:nvPr/>
        </p:nvSpPr>
        <p:spPr bwMode="auto">
          <a:xfrm>
            <a:off x="0" y="0"/>
            <a:ext cx="9144000" cy="797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152352" bIns="0" anchor="ctr">
            <a:spAutoFit/>
          </a:bodyPr>
          <a:lstStyle/>
          <a:p>
            <a:pPr algn="ctr"/>
            <a:r>
              <a:rPr lang="uk-UA" sz="3200" b="1">
                <a:solidFill>
                  <a:srgbClr val="984807"/>
                </a:solidFill>
                <a:latin typeface="Calibri" pitchFamily="34" charset="0"/>
                <a:cs typeface="Times New Roman" pitchFamily="18" charset="0"/>
              </a:rPr>
              <a:t>Основні </a:t>
            </a:r>
            <a:r>
              <a:rPr lang="ru-RU" sz="3200" b="1">
                <a:solidFill>
                  <a:srgbClr val="984807"/>
                </a:solidFill>
                <a:latin typeface="Calibri" pitchFamily="34" charset="0"/>
                <a:cs typeface="Times New Roman" pitchFamily="18" charset="0"/>
              </a:rPr>
              <a:t>«</a:t>
            </a:r>
            <a:r>
              <a:rPr lang="uk-UA" sz="3200" b="1">
                <a:solidFill>
                  <a:srgbClr val="984807"/>
                </a:solidFill>
                <a:latin typeface="Calibri" pitchFamily="34" charset="0"/>
                <a:cs typeface="Times New Roman" pitchFamily="18" charset="0"/>
              </a:rPr>
              <a:t>заповіді</a:t>
            </a:r>
            <a:r>
              <a:rPr lang="ru-RU" sz="3200" b="1">
                <a:solidFill>
                  <a:srgbClr val="984807"/>
                </a:solidFill>
                <a:latin typeface="Calibri" pitchFamily="34" charset="0"/>
                <a:cs typeface="Times New Roman" pitchFamily="18" charset="0"/>
              </a:rPr>
              <a:t>»</a:t>
            </a:r>
            <a:r>
              <a:rPr lang="uk-UA" sz="3200" b="1">
                <a:solidFill>
                  <a:srgbClr val="984807"/>
                </a:solidFill>
                <a:latin typeface="Calibri" pitchFamily="34" charset="0"/>
                <a:cs typeface="Times New Roman" pitchFamily="18" charset="0"/>
              </a:rPr>
              <a:t> мережевої моралі</a:t>
            </a:r>
            <a:endParaRPr lang="en-US" sz="3200" b="1">
              <a:solidFill>
                <a:srgbClr val="984807"/>
              </a:solidFill>
              <a:latin typeface="Calibri" pitchFamily="34" charset="0"/>
              <a:cs typeface="Times New Roman" pitchFamily="18" charset="0"/>
            </a:endParaRPr>
          </a:p>
          <a:p>
            <a:pPr eaLnBrk="0" hangingPunct="0"/>
            <a:endParaRPr lang="uk-UA" sz="800" b="1">
              <a:latin typeface="Calibri" pitchFamily="34" charset="0"/>
            </a:endParaRPr>
          </a:p>
          <a:p>
            <a:pPr marL="800100" lvl="1" indent="-342900" eaLnBrk="0" hangingPunct="0"/>
            <a:r>
              <a:rPr lang="en-US" b="1">
                <a:latin typeface="Calibri" pitchFamily="34" charset="0"/>
                <a:cs typeface="Times New Roman" pitchFamily="18" charset="0"/>
              </a:rPr>
              <a:t>1</a:t>
            </a:r>
            <a:r>
              <a:rPr lang="uk-UA" b="1">
                <a:latin typeface="Calibri" pitchFamily="34" charset="0"/>
                <a:cs typeface="Times New Roman" pitchFamily="18" charset="0"/>
              </a:rPr>
              <a:t>. </a:t>
            </a:r>
            <a:r>
              <a:rPr lang="ru-RU" b="1">
                <a:latin typeface="Calibri" pitchFamily="34" charset="0"/>
                <a:cs typeface="Times New Roman" pitchFamily="18" charset="0"/>
              </a:rPr>
              <a:t>Пам’ятайте, що Ви спілкуєтеся з людиною</a:t>
            </a:r>
            <a:r>
              <a:rPr lang="uk-UA" b="1">
                <a:latin typeface="Calibri" pitchFamily="34" charset="0"/>
                <a:cs typeface="Times New Roman" pitchFamily="18" charset="0"/>
              </a:rPr>
              <a:t>.</a:t>
            </a:r>
            <a:r>
              <a:rPr lang="ru-RU">
                <a:latin typeface="Calibri" pitchFamily="34" charset="0"/>
              </a:rPr>
              <a:t> </a:t>
            </a:r>
          </a:p>
          <a:p>
            <a:pPr marL="800100" lvl="1" indent="-342900" eaLnBrk="0" hangingPunct="0"/>
            <a:r>
              <a:rPr lang="ru-RU">
                <a:latin typeface="Calibri" pitchFamily="34" charset="0"/>
              </a:rPr>
              <a:t>(не роби іншим того, чого не хочеш отримати від них взамін.)</a:t>
            </a:r>
          </a:p>
          <a:p>
            <a:pPr eaLnBrk="0" hangingPunct="0"/>
            <a:r>
              <a:rPr lang="ru-RU" b="1">
                <a:latin typeface="Calibri" pitchFamily="34" charset="0"/>
              </a:rPr>
              <a:t>2. Дотримуйтеся тих </a:t>
            </a:r>
            <a:r>
              <a:rPr lang="uk-UA" b="1">
                <a:latin typeface="Calibri" pitchFamily="34" charset="0"/>
              </a:rPr>
              <a:t>самих</a:t>
            </a:r>
            <a:r>
              <a:rPr lang="ru-RU" b="1">
                <a:latin typeface="Calibri" pitchFamily="34" charset="0"/>
              </a:rPr>
              <a:t> правил поведінки, що і в  реальному житті</a:t>
            </a:r>
            <a:r>
              <a:rPr lang="uk-UA" b="1">
                <a:latin typeface="Calibri" pitchFamily="34" charset="0"/>
              </a:rPr>
              <a:t>.</a:t>
            </a:r>
            <a:endParaRPr lang="ru-RU">
              <a:latin typeface="Calibri" pitchFamily="34" charset="0"/>
            </a:endParaRPr>
          </a:p>
          <a:p>
            <a:r>
              <a:rPr lang="en-US">
                <a:latin typeface="Calibri" pitchFamily="34" charset="0"/>
              </a:rPr>
              <a:t>  </a:t>
            </a:r>
            <a:r>
              <a:rPr lang="uk-UA">
                <a:latin typeface="Calibri" pitchFamily="34" charset="0"/>
              </a:rPr>
              <a:t> </a:t>
            </a:r>
            <a:r>
              <a:rPr lang="ru-RU">
                <a:latin typeface="Calibri" pitchFamily="34" charset="0"/>
              </a:rPr>
              <a:t>(Краще дотримуватися закону як в реальному, так і у віртуальному житті.)</a:t>
            </a:r>
          </a:p>
          <a:p>
            <a:pPr marL="800100" lvl="1" indent="-342900"/>
            <a:r>
              <a:rPr lang="ru-RU" b="1">
                <a:latin typeface="Calibri" pitchFamily="34" charset="0"/>
              </a:rPr>
              <a:t>3. Зберігайте </a:t>
            </a:r>
            <a:r>
              <a:rPr lang="uk-UA" b="1">
                <a:latin typeface="Calibri" pitchFamily="34" charset="0"/>
              </a:rPr>
              <a:t>особистість. </a:t>
            </a:r>
          </a:p>
          <a:p>
            <a:pPr marL="800100" lvl="1" indent="-342900"/>
            <a:r>
              <a:rPr lang="ru-RU">
                <a:latin typeface="Calibri" pitchFamily="34" charset="0"/>
              </a:rPr>
              <a:t>(пам’ятайте, що враження про Вас складатим</a:t>
            </a:r>
            <a:r>
              <a:rPr lang="uk-UA">
                <a:latin typeface="Calibri" pitchFamily="34" charset="0"/>
              </a:rPr>
              <a:t>е</a:t>
            </a:r>
            <a:r>
              <a:rPr lang="ru-RU">
                <a:latin typeface="Calibri" pitchFamily="34" charset="0"/>
              </a:rPr>
              <a:t>ть</a:t>
            </a:r>
            <a:r>
              <a:rPr lang="uk-UA">
                <a:latin typeface="Calibri" pitchFamily="34" charset="0"/>
              </a:rPr>
              <a:t>ся</a:t>
            </a:r>
            <a:r>
              <a:rPr lang="ru-RU">
                <a:latin typeface="Calibri" pitchFamily="34" charset="0"/>
              </a:rPr>
              <a:t> з Ваших висловлювань. )</a:t>
            </a:r>
          </a:p>
          <a:p>
            <a:r>
              <a:rPr lang="ru-RU" b="1">
                <a:latin typeface="Calibri" pitchFamily="34" charset="0"/>
              </a:rPr>
              <a:t>4. Допомагайте іншим там, де Ви спроможні це зробити</a:t>
            </a:r>
            <a:r>
              <a:rPr lang="uk-UA" b="1">
                <a:latin typeface="Calibri" pitchFamily="34" charset="0"/>
              </a:rPr>
              <a:t>.  </a:t>
            </a:r>
          </a:p>
          <a:p>
            <a:r>
              <a:rPr lang="en-US" b="1">
                <a:latin typeface="Calibri" pitchFamily="34" charset="0"/>
              </a:rPr>
              <a:t>    </a:t>
            </a:r>
            <a:r>
              <a:rPr lang="uk-UA" b="1">
                <a:latin typeface="Calibri" pitchFamily="34" charset="0"/>
              </a:rPr>
              <a:t>(</a:t>
            </a:r>
            <a:r>
              <a:rPr lang="ru-RU">
                <a:latin typeface="Calibri" pitchFamily="34" charset="0"/>
              </a:rPr>
              <a:t>Обмін досвідом у Мережі – захоплива справа. )</a:t>
            </a:r>
          </a:p>
          <a:p>
            <a:pPr marL="800100" lvl="1" indent="-342900"/>
            <a:r>
              <a:rPr lang="ru-RU" b="1">
                <a:latin typeface="Calibri" pitchFamily="34" charset="0"/>
              </a:rPr>
              <a:t>5. Не в</a:t>
            </a:r>
            <a:r>
              <a:rPr lang="uk-UA" b="1">
                <a:latin typeface="Calibri" pitchFamily="34" charset="0"/>
              </a:rPr>
              <a:t>труча</a:t>
            </a:r>
            <a:r>
              <a:rPr lang="ru-RU" b="1">
                <a:latin typeface="Calibri" pitchFamily="34" charset="0"/>
              </a:rPr>
              <a:t>йте</a:t>
            </a:r>
            <a:r>
              <a:rPr lang="uk-UA" b="1">
                <a:latin typeface="Calibri" pitchFamily="34" charset="0"/>
              </a:rPr>
              <a:t>сь</a:t>
            </a:r>
            <a:r>
              <a:rPr lang="ru-RU" b="1">
                <a:latin typeface="Calibri" pitchFamily="34" charset="0"/>
              </a:rPr>
              <a:t> у конфлікти і не допускайте їх</a:t>
            </a:r>
            <a:r>
              <a:rPr lang="uk-UA" b="1">
                <a:latin typeface="Calibri" pitchFamily="34" charset="0"/>
              </a:rPr>
              <a:t>. </a:t>
            </a:r>
            <a:endParaRPr lang="ru-RU">
              <a:latin typeface="Calibri" pitchFamily="34" charset="0"/>
            </a:endParaRPr>
          </a:p>
          <a:p>
            <a:pPr marL="800100" lvl="1" indent="-342900"/>
            <a:r>
              <a:rPr lang="uk-UA">
                <a:latin typeface="Calibri" pitchFamily="34" charset="0"/>
              </a:rPr>
              <a:t>(</a:t>
            </a:r>
            <a:r>
              <a:rPr lang="ru-RU">
                <a:latin typeface="Calibri" pitchFamily="34" charset="0"/>
              </a:rPr>
              <a:t>Флейми – емоційні висловлювання, </a:t>
            </a:r>
            <a:r>
              <a:rPr lang="uk-UA">
                <a:latin typeface="Calibri" pitchFamily="34" charset="0"/>
              </a:rPr>
              <a:t>що часто не</a:t>
            </a:r>
            <a:r>
              <a:rPr lang="ru-RU">
                <a:latin typeface="Calibri" pitchFamily="34" charset="0"/>
              </a:rPr>
              <a:t> враху</a:t>
            </a:r>
            <a:r>
              <a:rPr lang="uk-UA">
                <a:latin typeface="Calibri" pitchFamily="34" charset="0"/>
              </a:rPr>
              <a:t>ють</a:t>
            </a:r>
            <a:r>
              <a:rPr lang="ru-RU">
                <a:latin typeface="Calibri" pitchFamily="34" charset="0"/>
              </a:rPr>
              <a:t> думки інших. )</a:t>
            </a:r>
          </a:p>
          <a:p>
            <a:r>
              <a:rPr lang="ru-RU" b="1">
                <a:latin typeface="Calibri" pitchFamily="34" charset="0"/>
              </a:rPr>
              <a:t>6. Пам’ятайте про безпеку</a:t>
            </a:r>
            <a:r>
              <a:rPr lang="uk-UA" b="1">
                <a:latin typeface="Calibri" pitchFamily="34" charset="0"/>
              </a:rPr>
              <a:t>. </a:t>
            </a:r>
          </a:p>
          <a:p>
            <a:r>
              <a:rPr lang="en-US" b="1">
                <a:latin typeface="Calibri" pitchFamily="34" charset="0"/>
              </a:rPr>
              <a:t>    </a:t>
            </a:r>
            <a:r>
              <a:rPr lang="uk-UA" b="1">
                <a:latin typeface="Calibri" pitchFamily="34" charset="0"/>
              </a:rPr>
              <a:t>( </a:t>
            </a:r>
            <a:r>
              <a:rPr lang="uk-UA">
                <a:latin typeface="Calibri" pitchFamily="34" charset="0"/>
              </a:rPr>
              <a:t>Мо</a:t>
            </a:r>
            <a:r>
              <a:rPr lang="ru-RU">
                <a:latin typeface="Calibri" pitchFamily="34" charset="0"/>
              </a:rPr>
              <a:t>жна легко стати мішенню для он-лайн злочинців. )</a:t>
            </a:r>
            <a:endParaRPr lang="ru-RU" u="sng">
              <a:latin typeface="Calibri" pitchFamily="34" charset="0"/>
            </a:endParaRPr>
          </a:p>
          <a:p>
            <a:pPr marL="800100" lvl="1" indent="-342900"/>
            <a:r>
              <a:rPr lang="ru-RU" b="1">
                <a:latin typeface="Calibri" pitchFamily="34" charset="0"/>
              </a:rPr>
              <a:t>7. Поважайте право на приватне листування</a:t>
            </a:r>
            <a:r>
              <a:rPr lang="uk-UA" b="1">
                <a:latin typeface="Calibri" pitchFamily="34" charset="0"/>
              </a:rPr>
              <a:t>.</a:t>
            </a:r>
            <a:r>
              <a:rPr lang="en-US" b="1">
                <a:latin typeface="Calibri" pitchFamily="34" charset="0"/>
              </a:rPr>
              <a:t> </a:t>
            </a:r>
          </a:p>
          <a:p>
            <a:pPr marL="800100" lvl="1" indent="-342900"/>
            <a:r>
              <a:rPr lang="uk-UA" b="1">
                <a:latin typeface="Calibri" pitchFamily="34" charset="0"/>
              </a:rPr>
              <a:t>(</a:t>
            </a:r>
            <a:r>
              <a:rPr lang="ru-RU">
                <a:latin typeface="Calibri" pitchFamily="34" charset="0"/>
              </a:rPr>
              <a:t>Неповага до таємниці листування – це ознака поганих манер</a:t>
            </a:r>
            <a:r>
              <a:rPr lang="uk-UA">
                <a:latin typeface="Calibri" pitchFamily="34" charset="0"/>
              </a:rPr>
              <a:t>.</a:t>
            </a:r>
            <a:r>
              <a:rPr lang="ru-RU">
                <a:latin typeface="Calibri" pitchFamily="34" charset="0"/>
              </a:rPr>
              <a:t> </a:t>
            </a:r>
          </a:p>
          <a:p>
            <a:r>
              <a:rPr lang="ru-RU" b="1">
                <a:latin typeface="Calibri" pitchFamily="34" charset="0"/>
              </a:rPr>
              <a:t>8. Пам’ятайте про авторське право</a:t>
            </a:r>
            <a:r>
              <a:rPr lang="uk-UA" b="1">
                <a:latin typeface="Calibri" pitchFamily="34" charset="0"/>
              </a:rPr>
              <a:t>.</a:t>
            </a:r>
            <a:r>
              <a:rPr lang="ru-RU">
                <a:latin typeface="Calibri" pitchFamily="34" charset="0"/>
              </a:rPr>
              <a:t> </a:t>
            </a:r>
          </a:p>
          <a:p>
            <a:r>
              <a:rPr lang="en-US">
                <a:latin typeface="Calibri" pitchFamily="34" charset="0"/>
              </a:rPr>
              <a:t>    </a:t>
            </a:r>
            <a:r>
              <a:rPr lang="uk-UA">
                <a:latin typeface="Calibri" pitchFamily="34" charset="0"/>
              </a:rPr>
              <a:t>(</a:t>
            </a:r>
            <a:r>
              <a:rPr lang="ru-RU">
                <a:latin typeface="Calibri" pitchFamily="34" charset="0"/>
              </a:rPr>
              <a:t>Не оголошуйте інформацію, завантажену з Інтернету,</a:t>
            </a:r>
            <a:endParaRPr lang="en-US">
              <a:latin typeface="Calibri" pitchFamily="34" charset="0"/>
            </a:endParaRPr>
          </a:p>
          <a:p>
            <a:r>
              <a:rPr lang="en-US">
                <a:latin typeface="Calibri" pitchFamily="34" charset="0"/>
              </a:rPr>
              <a:t>    </a:t>
            </a:r>
            <a:r>
              <a:rPr lang="ru-RU">
                <a:latin typeface="Calibri" pitchFamily="34" charset="0"/>
              </a:rPr>
              <a:t> сво</a:t>
            </a:r>
            <a:r>
              <a:rPr lang="uk-UA">
                <a:latin typeface="Calibri" pitchFamily="34" charset="0"/>
              </a:rPr>
              <a:t>єю</a:t>
            </a:r>
            <a:r>
              <a:rPr lang="ru-RU">
                <a:latin typeface="Calibri" pitchFamily="34" charset="0"/>
              </a:rPr>
              <a:t> власн</a:t>
            </a:r>
            <a:r>
              <a:rPr lang="uk-UA">
                <a:latin typeface="Calibri" pitchFamily="34" charset="0"/>
              </a:rPr>
              <a:t>ою</a:t>
            </a:r>
            <a:r>
              <a:rPr lang="ru-RU">
                <a:latin typeface="Calibri" pitchFamily="34" charset="0"/>
              </a:rPr>
              <a:t>.)</a:t>
            </a:r>
          </a:p>
          <a:p>
            <a:pPr marL="800100" lvl="1" indent="-342900"/>
            <a:r>
              <a:rPr lang="ru-RU" b="1">
                <a:latin typeface="Calibri" pitchFamily="34" charset="0"/>
              </a:rPr>
              <a:t>9. Не зловживайте своїми можливостями</a:t>
            </a:r>
            <a:r>
              <a:rPr lang="uk-UA" b="1">
                <a:latin typeface="Calibri" pitchFamily="34" charset="0"/>
              </a:rPr>
              <a:t>.</a:t>
            </a:r>
            <a:endParaRPr lang="ru-RU">
              <a:latin typeface="Calibri" pitchFamily="34" charset="0"/>
            </a:endParaRPr>
          </a:p>
          <a:p>
            <a:pPr marL="800100" lvl="1" indent="-342900"/>
            <a:r>
              <a:rPr lang="uk-UA">
                <a:latin typeface="Calibri" pitchFamily="34" charset="0"/>
              </a:rPr>
              <a:t>(</a:t>
            </a:r>
            <a:r>
              <a:rPr lang="ru-RU">
                <a:latin typeface="Calibri" pitchFamily="34" charset="0"/>
              </a:rPr>
              <a:t>Деякі «нетизяни» відчувають себе професіоналами. )</a:t>
            </a:r>
          </a:p>
          <a:p>
            <a:r>
              <a:rPr lang="ru-RU" b="1">
                <a:latin typeface="Calibri" pitchFamily="34" charset="0"/>
              </a:rPr>
              <a:t>10. Вчіться пробачати помилки іншим</a:t>
            </a:r>
            <a:r>
              <a:rPr lang="uk-UA" b="1">
                <a:latin typeface="Calibri" pitchFamily="34" charset="0"/>
              </a:rPr>
              <a:t>.</a:t>
            </a:r>
            <a:endParaRPr lang="ru-RU">
              <a:latin typeface="Calibri" pitchFamily="34" charset="0"/>
            </a:endParaRPr>
          </a:p>
          <a:p>
            <a:r>
              <a:rPr lang="en-US">
                <a:latin typeface="Calibri" pitchFamily="34" charset="0"/>
              </a:rPr>
              <a:t>      </a:t>
            </a:r>
            <a:r>
              <a:rPr lang="uk-UA">
                <a:latin typeface="Calibri" pitchFamily="34" charset="0"/>
              </a:rPr>
              <a:t>(</a:t>
            </a:r>
            <a:r>
              <a:rPr lang="ru-RU">
                <a:latin typeface="Calibri" pitchFamily="34" charset="0"/>
              </a:rPr>
              <a:t>Не будьте </a:t>
            </a:r>
            <a:r>
              <a:rPr lang="uk-UA">
                <a:latin typeface="Calibri" pitchFamily="34" charset="0"/>
              </a:rPr>
              <a:t>зарозуміл</a:t>
            </a:r>
            <a:r>
              <a:rPr lang="ru-RU">
                <a:latin typeface="Calibri" pitchFamily="34" charset="0"/>
              </a:rPr>
              <a:t>ими і гордовитими. )</a:t>
            </a:r>
          </a:p>
          <a:p>
            <a:endParaRPr lang="ru-RU" sz="1600">
              <a:latin typeface="Calibri" pitchFamily="34" charset="0"/>
            </a:endParaRPr>
          </a:p>
          <a:p>
            <a:endParaRPr lang="ru-RU" sz="1600">
              <a:latin typeface="Calibri" pitchFamily="34" charset="0"/>
            </a:endParaRPr>
          </a:p>
          <a:p>
            <a:endParaRPr lang="ru-RU" sz="1600">
              <a:latin typeface="Calibri" pitchFamily="34" charset="0"/>
            </a:endParaRPr>
          </a:p>
          <a:p>
            <a:r>
              <a:rPr lang="ru-RU" sz="1600" b="1">
                <a:latin typeface="Calibri" pitchFamily="34" charset="0"/>
              </a:rPr>
              <a:t> </a:t>
            </a:r>
            <a:endParaRPr lang="ru-RU" sz="1600">
              <a:latin typeface="Calibri" pitchFamily="34" charset="0"/>
            </a:endParaRPr>
          </a:p>
          <a:p>
            <a:pPr algn="just" eaLnBrk="0" hangingPunct="0"/>
            <a:r>
              <a:rPr lang="ru-RU" sz="1600">
                <a:latin typeface="Calibri" pitchFamily="34" charset="0"/>
              </a:rPr>
              <a:t> </a:t>
            </a:r>
            <a:r>
              <a:rPr lang="uk-UA" sz="1600" b="1" i="1">
                <a:latin typeface="Times New Roman" pitchFamily="18" charset="0"/>
                <a:cs typeface="Times New Roman" pitchFamily="18" charset="0"/>
              </a:rPr>
              <a:t> </a:t>
            </a:r>
            <a:endParaRPr lang="uk-UA"/>
          </a:p>
        </p:txBody>
      </p:sp>
      <p:pic>
        <p:nvPicPr>
          <p:cNvPr id="7171" name="Рисунок 2" descr="safe-internet-0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50" y="4000500"/>
            <a:ext cx="2571750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logo_100x10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8082" y="571480"/>
            <a:ext cx="1785918" cy="1714512"/>
          </a:xfrm>
          <a:prstGeom prst="flowChartConnector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Прямоугольник 1"/>
          <p:cNvSpPr>
            <a:spLocks noChangeArrowheads="1"/>
          </p:cNvSpPr>
          <p:nvPr/>
        </p:nvSpPr>
        <p:spPr bwMode="auto">
          <a:xfrm>
            <a:off x="2928938" y="0"/>
            <a:ext cx="31623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 b="1">
                <a:solidFill>
                  <a:srgbClr val="FF0000"/>
                </a:solidFill>
                <a:cs typeface="Times New Roman" pitchFamily="18" charset="0"/>
              </a:rPr>
              <a:t>П</a:t>
            </a:r>
            <a:r>
              <a:rPr lang="uk-UA" sz="4800" b="1">
                <a:solidFill>
                  <a:srgbClr val="FF0000"/>
                </a:solidFill>
                <a:cs typeface="Times New Roman" pitchFamily="18" charset="0"/>
              </a:rPr>
              <a:t>ам</a:t>
            </a:r>
            <a:r>
              <a:rPr lang="en-US" sz="4800" b="1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’</a:t>
            </a:r>
            <a:r>
              <a:rPr lang="uk-UA" sz="4800" b="1">
                <a:solidFill>
                  <a:srgbClr val="FF0000"/>
                </a:solidFill>
                <a:cs typeface="Times New Roman" pitchFamily="18" charset="0"/>
              </a:rPr>
              <a:t>ятай</a:t>
            </a:r>
            <a:r>
              <a:rPr lang="ru-RU" sz="4800" b="1">
                <a:solidFill>
                  <a:srgbClr val="FF0000"/>
                </a:solidFill>
                <a:cs typeface="Times New Roman" pitchFamily="18" charset="0"/>
              </a:rPr>
              <a:t>:</a:t>
            </a:r>
            <a:endParaRPr lang="ru-RU" sz="4800">
              <a:solidFill>
                <a:srgbClr val="FF0000"/>
              </a:solidFill>
            </a:endParaRPr>
          </a:p>
        </p:txBody>
      </p:sp>
      <p:sp>
        <p:nvSpPr>
          <p:cNvPr id="8195" name="Прямоугольник 2"/>
          <p:cNvSpPr>
            <a:spLocks noChangeArrowheads="1"/>
          </p:cNvSpPr>
          <p:nvPr/>
        </p:nvSpPr>
        <p:spPr bwMode="auto">
          <a:xfrm>
            <a:off x="285750" y="857250"/>
            <a:ext cx="405765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Char char="•"/>
            </a:pPr>
            <a:r>
              <a:rPr lang="ru-RU" sz="3200">
                <a:solidFill>
                  <a:srgbClr val="666666"/>
                </a:solidFill>
                <a:cs typeface="Times New Roman" pitchFamily="18" charset="0"/>
              </a:rPr>
              <a:t> Не </a:t>
            </a:r>
            <a:r>
              <a:rPr lang="uk-UA" sz="3200">
                <a:solidFill>
                  <a:srgbClr val="666666"/>
                </a:solidFill>
                <a:cs typeface="Times New Roman" pitchFamily="18" charset="0"/>
              </a:rPr>
              <a:t>розголошуй </a:t>
            </a:r>
          </a:p>
          <a:p>
            <a:r>
              <a:rPr lang="uk-UA" sz="3200">
                <a:solidFill>
                  <a:srgbClr val="666666"/>
                </a:solidFill>
                <a:cs typeface="Times New Roman" pitchFamily="18" charset="0"/>
              </a:rPr>
              <a:t>  про особисті дані.  </a:t>
            </a:r>
            <a:endParaRPr lang="uk-UA" sz="3200"/>
          </a:p>
        </p:txBody>
      </p:sp>
      <p:sp>
        <p:nvSpPr>
          <p:cNvPr id="8196" name="Прямоугольник 3"/>
          <p:cNvSpPr>
            <a:spLocks noChangeArrowheads="1"/>
          </p:cNvSpPr>
          <p:nvPr/>
        </p:nvSpPr>
        <p:spPr bwMode="auto">
          <a:xfrm>
            <a:off x="285750" y="2214563"/>
            <a:ext cx="5072063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ru-RU" sz="3200">
                <a:solidFill>
                  <a:srgbClr val="666666"/>
                </a:solidFill>
                <a:cs typeface="Times New Roman" pitchFamily="18" charset="0"/>
              </a:rPr>
              <a:t> Не терпи агрес</a:t>
            </a:r>
            <a:r>
              <a:rPr lang="uk-UA" sz="3200">
                <a:solidFill>
                  <a:srgbClr val="666666"/>
                </a:solidFill>
                <a:cs typeface="Times New Roman" pitchFamily="18" charset="0"/>
              </a:rPr>
              <a:t>ію</a:t>
            </a:r>
          </a:p>
          <a:p>
            <a:r>
              <a:rPr lang="uk-UA" sz="3200">
                <a:solidFill>
                  <a:srgbClr val="666666"/>
                </a:solidFill>
                <a:cs typeface="Times New Roman" pitchFamily="18" charset="0"/>
              </a:rPr>
              <a:t>  у</a:t>
            </a:r>
            <a:r>
              <a:rPr lang="ru-RU" sz="3200">
                <a:solidFill>
                  <a:srgbClr val="666666"/>
                </a:solidFill>
                <a:cs typeface="Times New Roman" pitchFamily="18" charset="0"/>
              </a:rPr>
              <a:t> сво</a:t>
            </a:r>
            <a:r>
              <a:rPr lang="uk-UA" sz="3200">
                <a:solidFill>
                  <a:srgbClr val="666666"/>
                </a:solidFill>
                <a:cs typeface="Times New Roman" pitchFamily="18" charset="0"/>
              </a:rPr>
              <a:t>ю</a:t>
            </a:r>
            <a:r>
              <a:rPr lang="ru-RU" sz="3200">
                <a:solidFill>
                  <a:srgbClr val="666666"/>
                </a:solidFill>
                <a:cs typeface="Times New Roman" pitchFamily="18" charset="0"/>
              </a:rPr>
              <a:t> адрес</a:t>
            </a:r>
            <a:r>
              <a:rPr lang="uk-UA" sz="3200">
                <a:solidFill>
                  <a:srgbClr val="666666"/>
                </a:solidFill>
                <a:cs typeface="Times New Roman" pitchFamily="18" charset="0"/>
              </a:rPr>
              <a:t>у </a:t>
            </a:r>
          </a:p>
          <a:p>
            <a:r>
              <a:rPr lang="uk-UA" sz="3200">
                <a:solidFill>
                  <a:srgbClr val="666666"/>
                </a:solidFill>
                <a:cs typeface="Times New Roman" pitchFamily="18" charset="0"/>
              </a:rPr>
              <a:t>  та</a:t>
            </a:r>
            <a:r>
              <a:rPr lang="ru-RU" sz="3200">
                <a:solidFill>
                  <a:srgbClr val="666666"/>
                </a:solidFill>
                <a:cs typeface="Times New Roman" pitchFamily="18" charset="0"/>
              </a:rPr>
              <a:t> не </a:t>
            </a:r>
            <a:r>
              <a:rPr lang="uk-UA" sz="3200">
                <a:solidFill>
                  <a:srgbClr val="666666"/>
                </a:solidFill>
                <a:cs typeface="Times New Roman" pitchFamily="18" charset="0"/>
              </a:rPr>
              <a:t>принижуй </a:t>
            </a:r>
          </a:p>
          <a:p>
            <a:r>
              <a:rPr lang="uk-UA" sz="3200">
                <a:solidFill>
                  <a:srgbClr val="666666"/>
                </a:solidFill>
                <a:cs typeface="Times New Roman" pitchFamily="18" charset="0"/>
              </a:rPr>
              <a:t>  інших користувачів</a:t>
            </a:r>
            <a:r>
              <a:rPr lang="ru-RU" sz="3200">
                <a:solidFill>
                  <a:srgbClr val="666666"/>
                </a:solidFill>
                <a:cs typeface="Times New Roman" pitchFamily="18" charset="0"/>
              </a:rPr>
              <a:t>.</a:t>
            </a:r>
            <a:endParaRPr lang="ru-RU" sz="3200"/>
          </a:p>
        </p:txBody>
      </p:sp>
      <p:sp>
        <p:nvSpPr>
          <p:cNvPr id="8197" name="Прямоугольник 5"/>
          <p:cNvSpPr>
            <a:spLocks noChangeArrowheads="1"/>
          </p:cNvSpPr>
          <p:nvPr/>
        </p:nvSpPr>
        <p:spPr bwMode="auto">
          <a:xfrm>
            <a:off x="214313" y="4643438"/>
            <a:ext cx="4424362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Char char="•"/>
            </a:pPr>
            <a:r>
              <a:rPr lang="ru-RU" sz="3200">
                <a:solidFill>
                  <a:srgbClr val="666666"/>
                </a:solidFill>
                <a:cs typeface="Times New Roman" pitchFamily="18" charset="0"/>
              </a:rPr>
              <a:t> Будь о</a:t>
            </a:r>
            <a:r>
              <a:rPr lang="uk-UA" sz="3200">
                <a:solidFill>
                  <a:srgbClr val="666666"/>
                </a:solidFill>
                <a:cs typeface="Times New Roman" pitchFamily="18" charset="0"/>
              </a:rPr>
              <a:t>бережний </a:t>
            </a:r>
          </a:p>
          <a:p>
            <a:r>
              <a:rPr lang="uk-UA" sz="3200">
                <a:solidFill>
                  <a:srgbClr val="666666"/>
                </a:solidFill>
                <a:cs typeface="Times New Roman" pitchFamily="18" charset="0"/>
              </a:rPr>
              <a:t>  з</a:t>
            </a:r>
            <a:r>
              <a:rPr lang="ru-RU" sz="3200">
                <a:solidFill>
                  <a:srgbClr val="666666"/>
                </a:solidFill>
                <a:cs typeface="Times New Roman" pitchFamily="18" charset="0"/>
              </a:rPr>
              <a:t> нов</a:t>
            </a:r>
            <a:r>
              <a:rPr lang="uk-UA" sz="3200">
                <a:solidFill>
                  <a:srgbClr val="666666"/>
                </a:solidFill>
                <a:cs typeface="Times New Roman" pitchFamily="18" charset="0"/>
              </a:rPr>
              <a:t>и</a:t>
            </a:r>
            <a:r>
              <a:rPr lang="ru-RU" sz="3200">
                <a:solidFill>
                  <a:srgbClr val="666666"/>
                </a:solidFill>
                <a:cs typeface="Times New Roman" pitchFamily="18" charset="0"/>
              </a:rPr>
              <a:t>ми зна</a:t>
            </a:r>
            <a:r>
              <a:rPr lang="uk-UA" sz="3200">
                <a:solidFill>
                  <a:srgbClr val="666666"/>
                </a:solidFill>
                <a:cs typeface="Times New Roman" pitchFamily="18" charset="0"/>
              </a:rPr>
              <a:t>йоми</a:t>
            </a:r>
            <a:r>
              <a:rPr lang="ru-RU" sz="3200">
                <a:solidFill>
                  <a:srgbClr val="666666"/>
                </a:solidFill>
                <a:cs typeface="Times New Roman" pitchFamily="18" charset="0"/>
              </a:rPr>
              <a:t>ми</a:t>
            </a:r>
            <a:r>
              <a:rPr lang="ru-RU">
                <a:solidFill>
                  <a:srgbClr val="666666"/>
                </a:solidFill>
                <a:cs typeface="Times New Roman" pitchFamily="18" charset="0"/>
              </a:rPr>
              <a:t>.</a:t>
            </a:r>
            <a:endParaRPr lang="ru-RU"/>
          </a:p>
        </p:txBody>
      </p:sp>
      <p:pic>
        <p:nvPicPr>
          <p:cNvPr id="8198" name="Рисунок 10" descr="1324621042_komp.jpg"/>
          <p:cNvPicPr>
            <a:picLocks noChangeAspect="1"/>
          </p:cNvPicPr>
          <p:nvPr/>
        </p:nvPicPr>
        <p:blipFill>
          <a:blip r:embed="rId2" cstate="print"/>
          <a:srcRect b="3526"/>
          <a:stretch>
            <a:fillRect/>
          </a:stretch>
        </p:blipFill>
        <p:spPr bwMode="auto">
          <a:xfrm>
            <a:off x="6429375" y="2214563"/>
            <a:ext cx="2214563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Рисунок 7" descr="komputeri-333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38" y="0"/>
            <a:ext cx="2195512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uk-UA">
              <a:latin typeface="Calibri" pitchFamily="34" charset="0"/>
            </a:endParaRPr>
          </a:p>
        </p:txBody>
      </p:sp>
      <p:graphicFrame>
        <p:nvGraphicFramePr>
          <p:cNvPr id="1026" name="Object 3"/>
          <p:cNvGraphicFramePr>
            <a:graphicFrameLocks noChangeAspect="1"/>
          </p:cNvGraphicFramePr>
          <p:nvPr/>
        </p:nvGraphicFramePr>
        <p:xfrm>
          <a:off x="0" y="500063"/>
          <a:ext cx="9001125" cy="4643437"/>
        </p:xfrm>
        <a:graphic>
          <a:graphicData uri="http://schemas.openxmlformats.org/presentationml/2006/ole">
            <p:oleObj spid="_x0000_s1026" r:id="rId4" imgW="9727259" imgH="4447822" progId="Msxml2.SAXXMLReader.5.0">
              <p:embed/>
            </p:oleObj>
          </a:graphicData>
        </a:graphic>
      </p:graphicFrame>
      <p:sp>
        <p:nvSpPr>
          <p:cNvPr id="1028" name="Rectangle 3"/>
          <p:cNvSpPr>
            <a:spLocks noChangeArrowheads="1"/>
          </p:cNvSpPr>
          <p:nvPr/>
        </p:nvSpPr>
        <p:spPr bwMode="auto">
          <a:xfrm>
            <a:off x="0" y="2933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uk-UA">
              <a:latin typeface="Calibri" pitchFamily="34" charset="0"/>
            </a:endParaRPr>
          </a:p>
        </p:txBody>
      </p:sp>
      <p:sp>
        <p:nvSpPr>
          <p:cNvPr id="1029" name="Rectangle 4"/>
          <p:cNvSpPr>
            <a:spLocks noChangeArrowheads="1"/>
          </p:cNvSpPr>
          <p:nvPr/>
        </p:nvSpPr>
        <p:spPr bwMode="auto">
          <a:xfrm>
            <a:off x="357188" y="5500688"/>
            <a:ext cx="850106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Нетикет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 (злиття слів «мережа» [англ. net] і «етикет») –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 правила поведінки, спілкування в Мережі, традиції і культура Інтернет-співтовариства, яких дотриму</a:t>
            </a:r>
            <a:r>
              <a:rPr lang="uk-UA" sz="240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ться більшість. 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eaLnBrk="1" hangingPunct="1">
              <a:defRPr/>
            </a:pPr>
            <a:r>
              <a:rPr lang="uk-UA" b="1" i="1" dirty="0" smtClean="0">
                <a:latin typeface="Arial Black" pitchFamily="34" charset="0"/>
              </a:rPr>
              <a:t>6 правил розумних користувачів Інтернету :</a:t>
            </a:r>
            <a:endParaRPr lang="uk-UA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chemeClr val="accent1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pPr algn="ctr" eaLnBrk="1" hangingPunct="1">
              <a:buFontTx/>
              <a:buNone/>
              <a:defRPr/>
            </a:pPr>
            <a:endParaRPr lang="ru-RU" sz="4800" b="1" i="1" dirty="0" smtClean="0">
              <a:latin typeface="Arial Black" pitchFamily="34" charset="0"/>
            </a:endParaRPr>
          </a:p>
          <a:p>
            <a:pPr algn="ctr" eaLnBrk="1" hangingPunct="1">
              <a:buFontTx/>
              <a:buNone/>
              <a:defRPr/>
            </a:pPr>
            <a:r>
              <a:rPr lang="ru-RU" b="1" dirty="0" smtClean="0">
                <a:latin typeface="Arial Black" pitchFamily="34" charset="0"/>
              </a:rPr>
              <a:t/>
            </a:r>
            <a:br>
              <a:rPr lang="ru-RU" b="1" dirty="0" smtClean="0">
                <a:latin typeface="Arial Black" pitchFamily="34" charset="0"/>
              </a:rPr>
            </a:br>
            <a:endParaRPr lang="uk-UA" dirty="0" smtClean="0"/>
          </a:p>
          <a:p>
            <a:pPr eaLnBrk="1" hangingPunct="1">
              <a:buFontTx/>
              <a:buNone/>
              <a:defRPr/>
            </a:pPr>
            <a:endParaRPr lang="ru-RU" dirty="0" smtClean="0"/>
          </a:p>
        </p:txBody>
      </p:sp>
      <p:pic>
        <p:nvPicPr>
          <p:cNvPr id="9220" name="Рисунок 7" descr="IMG_3575_0.t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25" y="1928813"/>
            <a:ext cx="5429250" cy="384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uk-UA" sz="6600" i="1" smtClean="0"/>
              <a:t>Перше правило 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uk-UA" sz="3600" smtClean="0"/>
              <a:t>Чемним і толерантним у спілкуванні будь! </a:t>
            </a:r>
            <a:r>
              <a:rPr lang="ru-RU" sz="3600" smtClean="0"/>
              <a:t>Не ображай нікого,</a:t>
            </a:r>
            <a:br>
              <a:rPr lang="ru-RU" sz="3600" smtClean="0"/>
            </a:br>
            <a:r>
              <a:rPr lang="uk-UA" sz="3600" smtClean="0"/>
              <a:t>   Про бумеранг у стосунках не забудь!</a:t>
            </a:r>
            <a:r>
              <a:rPr lang="ru-RU" sz="3600" smtClean="0"/>
              <a:t/>
            </a:r>
            <a:br>
              <a:rPr lang="ru-RU" sz="3600" smtClean="0"/>
            </a:br>
            <a:endParaRPr lang="uk-UA" sz="3600" smtClean="0"/>
          </a:p>
          <a:p>
            <a:pPr eaLnBrk="1" hangingPunct="1"/>
            <a:endParaRPr lang="ru-RU" smtClean="0"/>
          </a:p>
        </p:txBody>
      </p:sp>
      <p:pic>
        <p:nvPicPr>
          <p:cNvPr id="10244" name="Рисунок 3" descr="aibolit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902690">
            <a:off x="2643188" y="3429000"/>
            <a:ext cx="1984375" cy="242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925" decel="100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925" decel="100000"/>
                                        <p:tgtEl>
                                          <p:spTgt spid="1433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925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925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925" decel="1000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1925" decel="1000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1925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1925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animBg="1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</TotalTime>
  <Words>659</Words>
  <Application>Microsoft Office PowerPoint</Application>
  <PresentationFormat>Экран (4:3)</PresentationFormat>
  <Paragraphs>123</Paragraphs>
  <Slides>15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3" baseType="lpstr">
      <vt:lpstr>Arial</vt:lpstr>
      <vt:lpstr>Monotype Corsiva</vt:lpstr>
      <vt:lpstr>Calibri</vt:lpstr>
      <vt:lpstr>Times New Roman</vt:lpstr>
      <vt:lpstr>Arial Black</vt:lpstr>
      <vt:lpstr>Courier New</vt:lpstr>
      <vt:lpstr>Оформление по умолчанию</vt:lpstr>
      <vt:lpstr>SAX XML Reader 5.0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6 правил розумних користувачів Інтернету :</vt:lpstr>
      <vt:lpstr>Перше правило </vt:lpstr>
      <vt:lpstr>Друге правило</vt:lpstr>
      <vt:lpstr>Третє правило</vt:lpstr>
      <vt:lpstr>Четверте правило</vt:lpstr>
      <vt:lpstr>П’яте правило</vt:lpstr>
      <vt:lpstr>Шосте правило</vt:lpstr>
      <vt:lpstr>Слайд 15</vt:lpstr>
    </vt:vector>
  </TitlesOfParts>
  <Company>NhT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Admin</cp:lastModifiedBy>
  <cp:revision>39</cp:revision>
  <dcterms:created xsi:type="dcterms:W3CDTF">2012-02-01T09:57:51Z</dcterms:created>
  <dcterms:modified xsi:type="dcterms:W3CDTF">2015-02-10T19:30:17Z</dcterms:modified>
</cp:coreProperties>
</file>