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6" r:id="rId2"/>
    <p:sldId id="277" r:id="rId3"/>
    <p:sldId id="257" r:id="rId4"/>
    <p:sldId id="258" r:id="rId5"/>
    <p:sldId id="259" r:id="rId6"/>
    <p:sldId id="282" r:id="rId7"/>
    <p:sldId id="283" r:id="rId8"/>
    <p:sldId id="285" r:id="rId9"/>
    <p:sldId id="286" r:id="rId10"/>
    <p:sldId id="288" r:id="rId11"/>
    <p:sldId id="289" r:id="rId12"/>
    <p:sldId id="261" r:id="rId13"/>
    <p:sldId id="262" r:id="rId14"/>
    <p:sldId id="269" r:id="rId15"/>
    <p:sldId id="267" r:id="rId16"/>
    <p:sldId id="263" r:id="rId17"/>
    <p:sldId id="273" r:id="rId18"/>
    <p:sldId id="264" r:id="rId19"/>
    <p:sldId id="272" r:id="rId20"/>
    <p:sldId id="266" r:id="rId21"/>
    <p:sldId id="274" r:id="rId22"/>
    <p:sldId id="265" r:id="rId23"/>
    <p:sldId id="275" r:id="rId24"/>
    <p:sldId id="276" r:id="rId25"/>
    <p:sldId id="270" r:id="rId26"/>
    <p:sldId id="271" r:id="rId27"/>
    <p:sldId id="292" r:id="rId28"/>
    <p:sldId id="268" r:id="rId29"/>
    <p:sldId id="278" r:id="rId30"/>
    <p:sldId id="281" r:id="rId31"/>
    <p:sldId id="279" r:id="rId32"/>
    <p:sldId id="280" r:id="rId33"/>
    <p:sldId id="291" r:id="rId34"/>
    <p:sldId id="290" r:id="rId35"/>
  </p:sldIdLst>
  <p:sldSz cx="9144000" cy="6858000" type="screen4x3"/>
  <p:notesSz cx="69469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6" autoAdjust="0"/>
    <p:restoredTop sz="94700" autoAdjust="0"/>
  </p:normalViewPr>
  <p:slideViewPr>
    <p:cSldViewPr>
      <p:cViewPr varScale="1">
        <p:scale>
          <a:sx n="70" d="100"/>
          <a:sy n="70" d="100"/>
        </p:scale>
        <p:origin x="-136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title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Чому виникла дана тенденція?</c:v>
                </c:pt>
              </c:strCache>
            </c:strRef>
          </c:tx>
          <c:dPt>
            <c:idx val="0"/>
            <c:bubble3D val="0"/>
            <c:spPr>
              <a:solidFill>
                <a:srgbClr val="00B050"/>
              </a:solidFill>
            </c:spPr>
          </c:dPt>
          <c:dPt>
            <c:idx val="1"/>
            <c:bubble3D val="0"/>
            <c:spPr>
              <a:solidFill>
                <a:schemeClr val="accent4">
                  <a:lumMod val="50000"/>
                </a:schemeClr>
              </a:solidFill>
            </c:spPr>
          </c:dPt>
          <c:dPt>
            <c:idx val="2"/>
            <c:bubble3D val="0"/>
            <c:spPr>
              <a:solidFill>
                <a:srgbClr val="002060"/>
              </a:solidFill>
            </c:spPr>
          </c:dPt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Надзвичайна зручність</c:v>
                </c:pt>
                <c:pt idx="1">
                  <c:v>Курси, або окремі викладачі, не хочуть платити за аренду</c:v>
                </c:pt>
                <c:pt idx="2">
                  <c:v>Далеко їхати до місця навчання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75</c:v>
                </c:pt>
                <c:pt idx="1">
                  <c:v>20</c:v>
                </c:pt>
                <c:pt idx="2">
                  <c:v>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t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1"/>
    </mc:Choice>
    <mc:Fallback>
      <c:style val="11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Вік (% частка)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до 18 років</c:v>
                </c:pt>
                <c:pt idx="1">
                  <c:v>18-21</c:v>
                </c:pt>
                <c:pt idx="2">
                  <c:v>від 45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26</c:v>
                </c:pt>
                <c:pt idx="1">
                  <c:v>24</c:v>
                </c:pt>
                <c:pt idx="2">
                  <c:v>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8966144"/>
        <c:axId val="79205504"/>
      </c:barChart>
      <c:catAx>
        <c:axId val="78966144"/>
        <c:scaling>
          <c:orientation val="minMax"/>
        </c:scaling>
        <c:delete val="0"/>
        <c:axPos val="b"/>
        <c:majorTickMark val="out"/>
        <c:minorTickMark val="none"/>
        <c:tickLblPos val="nextTo"/>
        <c:crossAx val="79205504"/>
        <c:crosses val="autoZero"/>
        <c:auto val="1"/>
        <c:lblAlgn val="ctr"/>
        <c:lblOffset val="100"/>
        <c:noMultiLvlLbl val="0"/>
      </c:catAx>
      <c:valAx>
        <c:axId val="792055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896614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Країни</c:v>
                </c:pt>
              </c:strCache>
            </c:strRef>
          </c:tx>
          <c:dPt>
            <c:idx val="0"/>
            <c:bubble3D val="0"/>
            <c:spPr>
              <a:solidFill>
                <a:srgbClr val="C00000"/>
              </a:solidFill>
            </c:spPr>
          </c:dPt>
          <c:dPt>
            <c:idx val="1"/>
            <c:bubble3D val="0"/>
            <c:spPr>
              <a:solidFill>
                <a:srgbClr val="FFC000"/>
              </a:solidFill>
            </c:spPr>
          </c:dPt>
          <c:dPt>
            <c:idx val="2"/>
            <c:bubble3D val="0"/>
            <c:spPr>
              <a:solidFill>
                <a:srgbClr val="FFFF00"/>
              </a:solidFill>
            </c:spPr>
          </c:dPt>
          <c:dPt>
            <c:idx val="3"/>
            <c:bubble3D val="0"/>
            <c:spPr>
              <a:solidFill>
                <a:srgbClr val="92D050"/>
              </a:solidFill>
            </c:spPr>
          </c:dPt>
          <c:dPt>
            <c:idx val="4"/>
            <c:bubble3D val="0"/>
            <c:spPr>
              <a:solidFill>
                <a:srgbClr val="00B050"/>
              </a:solidFill>
            </c:spPr>
          </c:dPt>
          <c:dPt>
            <c:idx val="5"/>
            <c:bubble3D val="0"/>
            <c:spPr>
              <a:solidFill>
                <a:srgbClr val="00B0F0"/>
              </a:solidFill>
            </c:spPr>
          </c:dPt>
          <c:cat>
            <c:strRef>
              <c:f>Лист1!$A$2:$A$7</c:f>
              <c:strCache>
                <c:ptCount val="6"/>
                <c:pt idx="0">
                  <c:v>Україна</c:v>
                </c:pt>
                <c:pt idx="1">
                  <c:v>Росія</c:v>
                </c:pt>
                <c:pt idx="2">
                  <c:v>Ірландія</c:v>
                </c:pt>
                <c:pt idx="3">
                  <c:v>США</c:v>
                </c:pt>
                <c:pt idx="4">
                  <c:v>Польща</c:v>
                </c:pt>
                <c:pt idx="5">
                  <c:v>Інші</c:v>
                </c:pt>
              </c:strCache>
            </c:strRef>
          </c:cat>
          <c:val>
            <c:numRef>
              <c:f>Лист1!$B$2:$B$7</c:f>
              <c:numCache>
                <c:formatCode>0.00%</c:formatCode>
                <c:ptCount val="6"/>
                <c:pt idx="0">
                  <c:v>0.77810000000000001</c:v>
                </c:pt>
                <c:pt idx="1">
                  <c:v>7.1900000000000006E-2</c:v>
                </c:pt>
                <c:pt idx="2">
                  <c:v>5.6300000000000003E-2</c:v>
                </c:pt>
                <c:pt idx="3">
                  <c:v>3.7499999999999999E-2</c:v>
                </c:pt>
                <c:pt idx="4">
                  <c:v>2.1899999999999999E-2</c:v>
                </c:pt>
                <c:pt idx="5">
                  <c:v>3.44E-2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99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38" tIns="46368" rIns="92738" bIns="46368" numCol="1" anchor="t" anchorCtr="0" compatLnSpc="1">
            <a:prstTxWarp prst="textNoShape">
              <a:avLst/>
            </a:prstTxWarp>
          </a:bodyPr>
          <a:lstStyle>
            <a:lvl1pPr defTabSz="925513" eaLnBrk="0" hangingPunct="0">
              <a:defRPr sz="1200"/>
            </a:lvl1pPr>
          </a:lstStyle>
          <a:p>
            <a:endParaRPr lang="ru-RU" altLang="ru-RU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37000" y="0"/>
            <a:ext cx="30099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38" tIns="46368" rIns="92738" bIns="46368" numCol="1" anchor="t" anchorCtr="0" compatLnSpc="1">
            <a:prstTxWarp prst="textNoShape">
              <a:avLst/>
            </a:prstTxWarp>
          </a:bodyPr>
          <a:lstStyle>
            <a:lvl1pPr algn="r" defTabSz="925513" eaLnBrk="0" hangingPunct="0">
              <a:defRPr sz="1200"/>
            </a:lvl1pPr>
          </a:lstStyle>
          <a:p>
            <a:endParaRPr lang="ru-RU" altLang="ru-RU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0150"/>
            <a:ext cx="30099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38" tIns="46368" rIns="92738" bIns="46368" numCol="1" anchor="b" anchorCtr="0" compatLnSpc="1">
            <a:prstTxWarp prst="textNoShape">
              <a:avLst/>
            </a:prstTxWarp>
          </a:bodyPr>
          <a:lstStyle>
            <a:lvl1pPr defTabSz="925513" eaLnBrk="0" hangingPunct="0">
              <a:defRPr sz="1200"/>
            </a:lvl1pPr>
          </a:lstStyle>
          <a:p>
            <a:endParaRPr lang="ru-RU" altLang="ru-RU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37000" y="8820150"/>
            <a:ext cx="30099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38" tIns="46368" rIns="92738" bIns="46368" numCol="1" anchor="b" anchorCtr="0" compatLnSpc="1">
            <a:prstTxWarp prst="textNoShape">
              <a:avLst/>
            </a:prstTxWarp>
          </a:bodyPr>
          <a:lstStyle>
            <a:lvl1pPr algn="r" defTabSz="925513" eaLnBrk="0" hangingPunct="0">
              <a:defRPr sz="1200"/>
            </a:lvl1pPr>
          </a:lstStyle>
          <a:p>
            <a:fld id="{71ABBCDF-7AC1-41CC-BF84-39D554AD352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7943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99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2738" tIns="46368" rIns="92738" bIns="46368" numCol="1" anchor="t" anchorCtr="0" compatLnSpc="1">
            <a:prstTxWarp prst="textNoShape">
              <a:avLst/>
            </a:prstTxWarp>
          </a:bodyPr>
          <a:lstStyle>
            <a:lvl1pPr defTabSz="925513" eaLnBrk="0" hangingPunct="0">
              <a:defRPr sz="1200"/>
            </a:lvl1pPr>
          </a:lstStyle>
          <a:p>
            <a:endParaRPr lang="ru-RU" altLang="ru-RU"/>
          </a:p>
        </p:txBody>
      </p:sp>
      <p:sp>
        <p:nvSpPr>
          <p:cNvPr id="205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2525" y="696913"/>
            <a:ext cx="4641850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2" name="Rectangle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5513" y="4410075"/>
            <a:ext cx="5095875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2738" tIns="46368" rIns="92738" bIns="463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dt" idx="1"/>
          </p:nvPr>
        </p:nvSpPr>
        <p:spPr bwMode="auto">
          <a:xfrm>
            <a:off x="3937000" y="0"/>
            <a:ext cx="30099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2738" tIns="46368" rIns="92738" bIns="46368" numCol="1" anchor="t" anchorCtr="0" compatLnSpc="1">
            <a:prstTxWarp prst="textNoShape">
              <a:avLst/>
            </a:prstTxWarp>
          </a:bodyPr>
          <a:lstStyle>
            <a:lvl1pPr algn="r" defTabSz="925513" eaLnBrk="0" hangingPunct="0">
              <a:defRPr sz="1200"/>
            </a:lvl1pPr>
          </a:lstStyle>
          <a:p>
            <a:endParaRPr lang="ru-RU" altLang="ru-RU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0150"/>
            <a:ext cx="30099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2738" tIns="46368" rIns="92738" bIns="46368" numCol="1" anchor="b" anchorCtr="0" compatLnSpc="1">
            <a:prstTxWarp prst="textNoShape">
              <a:avLst/>
            </a:prstTxWarp>
          </a:bodyPr>
          <a:lstStyle>
            <a:lvl1pPr defTabSz="925513" eaLnBrk="0" hangingPunct="0">
              <a:defRPr sz="1200"/>
            </a:lvl1pPr>
          </a:lstStyle>
          <a:p>
            <a:endParaRPr lang="ru-RU" altLang="ru-RU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7000" y="8820150"/>
            <a:ext cx="30099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2738" tIns="46368" rIns="92738" bIns="46368" numCol="1" anchor="b" anchorCtr="0" compatLnSpc="1">
            <a:prstTxWarp prst="textNoShape">
              <a:avLst/>
            </a:prstTxWarp>
          </a:bodyPr>
          <a:lstStyle>
            <a:lvl1pPr algn="r" defTabSz="925513" eaLnBrk="0" hangingPunct="0">
              <a:defRPr sz="1200"/>
            </a:lvl1pPr>
          </a:lstStyle>
          <a:p>
            <a:fld id="{B33282A3-28C1-46FD-A50B-F57525688CE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336786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1905000" y="2057400"/>
            <a:ext cx="6705600" cy="1447800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209800" y="3581400"/>
            <a:ext cx="6400800" cy="1752600"/>
          </a:xfrm>
        </p:spPr>
        <p:txBody>
          <a:bodyPr/>
          <a:lstStyle>
            <a:lvl1pPr marL="0" indent="0">
              <a:spcBef>
                <a:spcPct val="20000"/>
              </a:spcBef>
              <a:buFontTx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8E93D1FE-2BFE-45AA-9A8F-A94300CEFD3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281097-DDA8-48BD-ACDE-DCBCE214797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08225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00850" y="1066800"/>
            <a:ext cx="1657350" cy="4953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828800" y="1066800"/>
            <a:ext cx="4819650" cy="4953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3A1BC0-C480-48CC-839C-962BAC04EB7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10351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6F3E4C-5EF6-47CF-9E29-B69BB9EB1E4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90700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BC84BA-CB72-4B39-BB7C-850F988DD1F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20171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133600" y="2057400"/>
            <a:ext cx="30861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372100" y="2057400"/>
            <a:ext cx="30861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AAAE1A-25A8-4CD2-ADAC-B5E0838BEC2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62518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D00DCA-A5AE-4F18-AC81-B5DAA69F2F4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8014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A97404-B0D3-4B1E-AED1-A27A2F1D20B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27082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9699CE-68DF-4F68-A94E-CE744C59C94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85478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236174-5157-4E32-81D1-39B2C05D314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40265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477719-831C-43E1-8170-96AF0B2DA09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81161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1066800"/>
            <a:ext cx="6629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33600" y="2057400"/>
            <a:ext cx="63246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1828800" y="6248400"/>
            <a:ext cx="1905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endParaRPr lang="ru-RU" altLang="ru-RU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86200" y="6248400"/>
            <a:ext cx="3048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n-lt"/>
              </a:defRPr>
            </a:lvl1pPr>
          </a:lstStyle>
          <a:p>
            <a:endParaRPr lang="ru-RU" altLang="ru-RU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248400"/>
            <a:ext cx="1905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n-lt"/>
              </a:defRPr>
            </a:lvl1pPr>
          </a:lstStyle>
          <a:p>
            <a:fld id="{50852D87-51BD-4676-9A30-F45BA16540F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5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Garamond" pitchFamily="18" charset="0"/>
        <a:buChar char="−"/>
        <a:defRPr sz="22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Garamond" pitchFamily="18" charset="0"/>
        <a:buChar char="−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https://www.youtube.com/embed/JzRxdn1KkQE" TargetMode="External"/><Relationship Id="rId1" Type="http://schemas.openxmlformats.org/officeDocument/2006/relationships/video" Target="https://www.youtube.com/embed/O_7b5Ti_IAo" TargetMode="External"/><Relationship Id="rId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channel/UCkC_zmfFWIq8DZBEQMWsnWg" TargetMode="External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hyperlink" Target="http://vk.com/skype_eng_by_juli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nstagram.com/i_skype_english" TargetMode="External"/><Relationship Id="rId5" Type="http://schemas.openxmlformats.org/officeDocument/2006/relationships/image" Target="../media/image16.png"/><Relationship Id="rId4" Type="http://schemas.openxmlformats.org/officeDocument/2006/relationships/hyperlink" Target="https://www.facebook.com/i.skype.english" TargetMode="External"/><Relationship Id="rId9" Type="http://schemas.openxmlformats.org/officeDocument/2006/relationships/image" Target="../media/image1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comdi.com/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sz="quarter"/>
          </p:nvPr>
        </p:nvSpPr>
        <p:spPr>
          <a:xfrm>
            <a:off x="1475656" y="2057400"/>
            <a:ext cx="7134944" cy="1447800"/>
          </a:xfrm>
        </p:spPr>
        <p:txBody>
          <a:bodyPr/>
          <a:lstStyle/>
          <a:p>
            <a:pPr algn="ctr"/>
            <a:r>
              <a:rPr lang="uk-UA" sz="4000" dirty="0" smtClean="0"/>
              <a:t>Дистанційне навчання. </a:t>
            </a:r>
            <a:r>
              <a:rPr lang="uk-UA" sz="4000" dirty="0" err="1" smtClean="0"/>
              <a:t>Вебінари</a:t>
            </a:r>
            <a:r>
              <a:rPr lang="uk-UA" sz="4000" dirty="0" smtClean="0"/>
              <a:t> та </a:t>
            </a:r>
            <a:r>
              <a:rPr lang="uk-UA" sz="4000" smtClean="0"/>
              <a:t>соціальні мережі</a:t>
            </a: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sz="quarter" idx="1"/>
          </p:nvPr>
        </p:nvSpPr>
        <p:spPr>
          <a:xfrm>
            <a:off x="2209800" y="3581400"/>
            <a:ext cx="6400800" cy="3087960"/>
          </a:xfrm>
        </p:spPr>
        <p:txBody>
          <a:bodyPr/>
          <a:lstStyle/>
          <a:p>
            <a:pPr algn="r"/>
            <a:r>
              <a:rPr lang="uk-UA" dirty="0" smtClean="0"/>
              <a:t>  </a:t>
            </a:r>
          </a:p>
          <a:p>
            <a:pPr algn="r"/>
            <a:r>
              <a:rPr lang="uk-UA" dirty="0" smtClean="0"/>
              <a:t>Виконала учениця групи ФМ-21</a:t>
            </a:r>
          </a:p>
          <a:p>
            <a:pPr algn="r"/>
            <a:r>
              <a:rPr lang="uk-UA" dirty="0" smtClean="0"/>
              <a:t>Політехнічного ліцею НТУУ «КПІ»</a:t>
            </a:r>
          </a:p>
          <a:p>
            <a:pPr algn="r"/>
            <a:r>
              <a:rPr lang="uk-UA" dirty="0" smtClean="0"/>
              <a:t>Ходос Злата</a:t>
            </a:r>
          </a:p>
          <a:p>
            <a:pPr algn="r"/>
            <a:r>
              <a:rPr lang="uk-UA" dirty="0" smtClean="0"/>
              <a:t>Вчитель: </a:t>
            </a:r>
            <a:r>
              <a:rPr lang="uk-UA" dirty="0" err="1" smtClean="0"/>
              <a:t>Білошицька</a:t>
            </a:r>
            <a:r>
              <a:rPr lang="uk-UA" dirty="0" smtClean="0"/>
              <a:t> Л.В.</a:t>
            </a:r>
          </a:p>
          <a:p>
            <a:endParaRPr lang="uk-UA" dirty="0" smtClean="0"/>
          </a:p>
          <a:p>
            <a:r>
              <a:rPr lang="uk-UA" dirty="0" smtClean="0"/>
              <a:t>                   Київ-2015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8713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 Drive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969" y="2060848"/>
            <a:ext cx="7786512" cy="4377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554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Надання спільного доступу до файлу в </a:t>
            </a:r>
            <a:r>
              <a:rPr lang="en-US" dirty="0" smtClean="0"/>
              <a:t>One Drive</a:t>
            </a:r>
            <a:endParaRPr lang="ru-RU" dirty="0"/>
          </a:p>
        </p:txBody>
      </p:sp>
      <p:pic>
        <p:nvPicPr>
          <p:cNvPr id="4" name="Объект 3" descr="Вырезка экрана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420888"/>
            <a:ext cx="6324600" cy="3135670"/>
          </a:xfrm>
        </p:spPr>
      </p:pic>
      <p:cxnSp>
        <p:nvCxnSpPr>
          <p:cNvPr id="6" name="Прямая со стрелкой 5"/>
          <p:cNvCxnSpPr/>
          <p:nvPr/>
        </p:nvCxnSpPr>
        <p:spPr bwMode="auto">
          <a:xfrm flipV="1">
            <a:off x="5004048" y="5301208"/>
            <a:ext cx="720080" cy="936104"/>
          </a:xfrm>
          <a:prstGeom prst="straightConnector1">
            <a:avLst/>
          </a:prstGeom>
          <a:ln>
            <a:headEnd type="none" w="sm" len="sm"/>
            <a:tailEnd type="arrow"/>
          </a:ln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211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2400" dirty="0" smtClean="0"/>
              <a:t>Демонстрація принципу роботи </a:t>
            </a:r>
            <a:endParaRPr lang="ru-RU" sz="240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r"/>
            <a:r>
              <a:rPr lang="uk-UA" sz="2000" dirty="0" smtClean="0"/>
              <a:t>Здійснюється на базі спільноти «</a:t>
            </a:r>
            <a:r>
              <a:rPr lang="en-US" sz="2000" dirty="0" smtClean="0"/>
              <a:t>I Skype English</a:t>
            </a:r>
            <a:r>
              <a:rPr lang="uk-UA" sz="2000" dirty="0" smtClean="0"/>
              <a:t>»</a:t>
            </a:r>
            <a:endParaRPr lang="ru-RU" sz="2000" dirty="0"/>
          </a:p>
        </p:txBody>
      </p:sp>
      <p:pic>
        <p:nvPicPr>
          <p:cNvPr id="31746" name="Picture 2" descr="http://cs618227.vk.me/v618227073/f29a/6OpQwUzH1J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609933"/>
            <a:ext cx="4092631" cy="4092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687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Що таке </a:t>
            </a:r>
            <a:r>
              <a:rPr lang="en-US" dirty="0" smtClean="0"/>
              <a:t>“I Skype English”?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691680" y="2057400"/>
            <a:ext cx="6766520" cy="4395936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endParaRPr lang="uk-UA" dirty="0" smtClean="0"/>
          </a:p>
          <a:p>
            <a:pPr algn="just">
              <a:lnSpc>
                <a:spcPct val="150000"/>
              </a:lnSpc>
            </a:pPr>
            <a:r>
              <a:rPr lang="uk-UA" dirty="0" smtClean="0"/>
              <a:t>Це </a:t>
            </a:r>
            <a:r>
              <a:rPr lang="uk-UA" u="sng" dirty="0" smtClean="0"/>
              <a:t>загальна назва спільнот</a:t>
            </a:r>
            <a:r>
              <a:rPr lang="uk-UA" dirty="0" smtClean="0"/>
              <a:t>, створених під ідентичною назвою </a:t>
            </a:r>
            <a:r>
              <a:rPr lang="uk-UA" u="sng" dirty="0" smtClean="0"/>
              <a:t>у трьох</a:t>
            </a:r>
            <a:r>
              <a:rPr lang="uk-UA" dirty="0" smtClean="0"/>
              <a:t> соціальних </a:t>
            </a:r>
            <a:r>
              <a:rPr lang="uk-UA" u="sng" dirty="0" smtClean="0"/>
              <a:t>мережах та </a:t>
            </a:r>
            <a:r>
              <a:rPr lang="en-US" u="sng" dirty="0" smtClean="0"/>
              <a:t>YouTube</a:t>
            </a:r>
            <a:r>
              <a:rPr lang="en-US" dirty="0" smtClean="0"/>
              <a:t>,</a:t>
            </a:r>
            <a:r>
              <a:rPr lang="uk-UA" dirty="0" smtClean="0"/>
              <a:t> яка як за допомогою електронних матеріалів, так і по </a:t>
            </a:r>
            <a:r>
              <a:rPr lang="en-US" dirty="0" smtClean="0"/>
              <a:t>Skype </a:t>
            </a:r>
            <a:r>
              <a:rPr lang="uk-UA" u="sng" dirty="0" smtClean="0"/>
              <a:t>надає</a:t>
            </a:r>
            <a:r>
              <a:rPr lang="uk-UA" dirty="0" smtClean="0"/>
              <a:t> </a:t>
            </a:r>
            <a:r>
              <a:rPr lang="uk-UA" dirty="0" err="1" smtClean="0"/>
              <a:t>різнотипові</a:t>
            </a:r>
            <a:r>
              <a:rPr lang="uk-UA" dirty="0" smtClean="0"/>
              <a:t> </a:t>
            </a:r>
            <a:r>
              <a:rPr lang="uk-UA" u="sng" dirty="0" smtClean="0"/>
              <a:t>уроки англійської</a:t>
            </a:r>
            <a:r>
              <a:rPr lang="uk-UA" dirty="0" smtClean="0"/>
              <a:t> мови.</a:t>
            </a:r>
          </a:p>
          <a:p>
            <a:pPr algn="just"/>
            <a:endParaRPr lang="uk-UA" dirty="0" smtClean="0"/>
          </a:p>
          <a:p>
            <a:pPr marL="0" indent="0" algn="just">
              <a:buNone/>
            </a:pPr>
            <a:endParaRPr lang="uk-UA" dirty="0"/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9699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309736"/>
            <a:ext cx="9144000" cy="6215608"/>
            <a:chOff x="0" y="642392"/>
            <a:chExt cx="9144000" cy="6215608"/>
          </a:xfrm>
        </p:grpSpPr>
        <p:sp>
          <p:nvSpPr>
            <p:cNvPr id="4" name="Скругленный прямоугольник 3"/>
            <p:cNvSpPr/>
            <p:nvPr/>
          </p:nvSpPr>
          <p:spPr bwMode="auto">
            <a:xfrm>
              <a:off x="3347864" y="2780928"/>
              <a:ext cx="2880320" cy="1224136"/>
            </a:xfrm>
            <a:prstGeom prst="roundRect">
              <a:avLst/>
            </a:prstGeom>
            <a:solidFill>
              <a:srgbClr val="0070C0"/>
            </a:solidFill>
            <a:ln>
              <a:headEnd type="none" w="sm" len="sm"/>
              <a:tailEnd type="none" w="sm" len="sm"/>
            </a:ln>
            <a:ex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3200" dirty="0" smtClean="0">
                  <a:solidFill>
                    <a:schemeClr val="tx1"/>
                  </a:solidFill>
                  <a:latin typeface="Times New Roman" pitchFamily="18" charset="0"/>
                </a:rPr>
                <a:t>I Skype English</a:t>
              </a:r>
              <a:endPara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" name="Овал 4"/>
            <p:cNvSpPr/>
            <p:nvPr/>
          </p:nvSpPr>
          <p:spPr bwMode="auto">
            <a:xfrm>
              <a:off x="3188771" y="1267201"/>
              <a:ext cx="3312368" cy="1224136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headEnd type="none" w="sm" len="sm"/>
              <a:tailEnd type="none" w="sm" len="sm"/>
            </a:ln>
            <a:ex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uk-UA" sz="2000" dirty="0" smtClean="0">
                  <a:solidFill>
                    <a:schemeClr val="tx1"/>
                  </a:solidFill>
                  <a:latin typeface="Times New Roman" pitchFamily="18" charset="0"/>
                </a:rPr>
                <a:t>Створення </a:t>
              </a:r>
              <a:r>
                <a:rPr lang="uk-UA" sz="2000" dirty="0" err="1" smtClean="0">
                  <a:solidFill>
                    <a:schemeClr val="tx1"/>
                  </a:solidFill>
                  <a:latin typeface="Times New Roman" pitchFamily="18" charset="0"/>
                </a:rPr>
                <a:t>відеоуроків</a:t>
              </a:r>
              <a:endPara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" name="Овал 5"/>
            <p:cNvSpPr/>
            <p:nvPr/>
          </p:nvSpPr>
          <p:spPr bwMode="auto">
            <a:xfrm>
              <a:off x="4709267" y="4255994"/>
              <a:ext cx="2304256" cy="1224136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headEnd type="none" w="sm" len="sm"/>
              <a:tailEnd type="none" w="sm" len="sm"/>
            </a:ln>
            <a:ex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uk-UA" sz="2000" dirty="0" smtClean="0">
                  <a:solidFill>
                    <a:schemeClr val="tx1"/>
                  </a:solidFill>
                  <a:latin typeface="Times New Roman" pitchFamily="18" charset="0"/>
                </a:rPr>
                <a:t>Керування спільнотами</a:t>
              </a:r>
              <a:endPara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7" name="Овал 6"/>
            <p:cNvSpPr/>
            <p:nvPr/>
          </p:nvSpPr>
          <p:spPr bwMode="auto">
            <a:xfrm>
              <a:off x="2195736" y="4172856"/>
              <a:ext cx="2304256" cy="1224136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headEnd type="none" w="sm" len="sm"/>
              <a:tailEnd type="none" w="sm" len="sm"/>
            </a:ln>
            <a:ex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rPr>
                <a:t>Уроки</a:t>
              </a:r>
              <a:r>
                <a:rPr kumimoji="0" lang="uk-UA" sz="20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rPr>
                <a:t> по </a:t>
              </a:r>
              <a:r>
                <a:rPr kumimoji="0" lang="en-US" sz="20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rPr>
                <a:t>Skype</a:t>
              </a:r>
              <a:endPara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8" name="Прямоугольник 7"/>
            <p:cNvSpPr/>
            <p:nvPr/>
          </p:nvSpPr>
          <p:spPr bwMode="auto">
            <a:xfrm>
              <a:off x="971600" y="642392"/>
              <a:ext cx="1724816" cy="914400"/>
            </a:xfrm>
            <a:prstGeom prst="rect">
              <a:avLst/>
            </a:prstGeom>
            <a:solidFill>
              <a:srgbClr val="00B050"/>
            </a:solidFill>
            <a:ln>
              <a:headEnd type="none" w="sm" len="sm"/>
              <a:tailEnd type="none" w="sm" len="sm"/>
            </a:ln>
            <a:ex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rPr>
                <a:t>Для </a:t>
              </a:r>
              <a:r>
                <a:rPr lang="en-US" sz="2000" dirty="0" smtClean="0">
                  <a:solidFill>
                    <a:schemeClr val="tx1"/>
                  </a:solidFill>
                  <a:latin typeface="Times New Roman" pitchFamily="18" charset="0"/>
                </a:rPr>
                <a:t>YouTube</a:t>
              </a:r>
              <a:endPara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 bwMode="auto">
            <a:xfrm>
              <a:off x="7245299" y="642392"/>
              <a:ext cx="1616474" cy="914400"/>
            </a:xfrm>
            <a:prstGeom prst="rect">
              <a:avLst/>
            </a:prstGeom>
            <a:solidFill>
              <a:srgbClr val="00B050"/>
            </a:solidFill>
            <a:ln>
              <a:headEnd type="none" w="sm" len="sm"/>
              <a:tailEnd type="none" w="sm" len="sm"/>
            </a:ln>
            <a:ex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uk-UA" sz="2000" dirty="0" smtClean="0">
                  <a:solidFill>
                    <a:schemeClr val="tx1"/>
                  </a:solidFill>
                  <a:latin typeface="Times New Roman" pitchFamily="18" charset="0"/>
                </a:rPr>
                <a:t>В спільноту</a:t>
              </a:r>
              <a:endPara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1" name="Прямоугольник 10"/>
            <p:cNvSpPr/>
            <p:nvPr/>
          </p:nvSpPr>
          <p:spPr bwMode="auto">
            <a:xfrm>
              <a:off x="21522" y="5705872"/>
              <a:ext cx="1900156" cy="1152128"/>
            </a:xfrm>
            <a:prstGeom prst="rect">
              <a:avLst/>
            </a:prstGeom>
            <a:solidFill>
              <a:srgbClr val="00B050"/>
            </a:solidFill>
            <a:ln>
              <a:headEnd type="none" w="sm" len="sm"/>
              <a:tailEnd type="none" w="sm" len="sm"/>
            </a:ln>
            <a:ex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rPr>
                <a:t>Миттєвий живий</a:t>
              </a:r>
              <a:r>
                <a:rPr kumimoji="0" lang="uk-UA" sz="20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rPr>
                <a:t> переклад</a:t>
              </a:r>
              <a:endPara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2" name="Прямоугольник 11"/>
            <p:cNvSpPr/>
            <p:nvPr/>
          </p:nvSpPr>
          <p:spPr bwMode="auto">
            <a:xfrm>
              <a:off x="0" y="2833330"/>
              <a:ext cx="1829836" cy="914400"/>
            </a:xfrm>
            <a:prstGeom prst="rect">
              <a:avLst/>
            </a:prstGeom>
            <a:solidFill>
              <a:srgbClr val="00B050"/>
            </a:solidFill>
            <a:ln>
              <a:headEnd type="none" w="sm" len="sm"/>
              <a:tailEnd type="none" w="sm" len="sm"/>
            </a:ln>
            <a:ex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sz="20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rPr>
                <a:t>Комп</a:t>
              </a:r>
              <a:r>
                <a: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rPr>
                <a:t>’</a:t>
              </a:r>
              <a:r>
                <a:rPr kumimoji="0" lang="uk-UA" sz="20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rPr>
                <a:t>ютер</a:t>
              </a:r>
              <a:r>
                <a: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rPr>
                <a:t>/</a:t>
              </a:r>
              <a:r>
                <a:rPr kumimoji="0" lang="uk-UA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rPr>
                <a:t>мобільний</a:t>
              </a:r>
              <a:endPara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3" name="Прямоугольник 12"/>
            <p:cNvSpPr/>
            <p:nvPr/>
          </p:nvSpPr>
          <p:spPr bwMode="auto">
            <a:xfrm>
              <a:off x="7263876" y="2790449"/>
              <a:ext cx="1872208" cy="914400"/>
            </a:xfrm>
            <a:prstGeom prst="rect">
              <a:avLst/>
            </a:prstGeom>
            <a:solidFill>
              <a:srgbClr val="00B050"/>
            </a:solidFill>
            <a:ln>
              <a:headEnd type="none" w="sm" len="sm"/>
              <a:tailEnd type="none" w="sm" len="sm"/>
            </a:ln>
            <a:ex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rPr>
                <a:t>Опитування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4" name="Прямоугольник 13"/>
            <p:cNvSpPr/>
            <p:nvPr/>
          </p:nvSpPr>
          <p:spPr bwMode="auto">
            <a:xfrm>
              <a:off x="7322096" y="4172856"/>
              <a:ext cx="1821904" cy="914400"/>
            </a:xfrm>
            <a:prstGeom prst="rect">
              <a:avLst/>
            </a:prstGeom>
            <a:solidFill>
              <a:srgbClr val="00B050"/>
            </a:solidFill>
            <a:ln>
              <a:headEnd type="none" w="sm" len="sm"/>
              <a:tailEnd type="none" w="sm" len="sm"/>
            </a:ln>
            <a:ex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rPr>
                <a:t>Тести</a:t>
              </a:r>
              <a:endPara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5" name="Прямоугольник 14"/>
            <p:cNvSpPr/>
            <p:nvPr/>
          </p:nvSpPr>
          <p:spPr bwMode="auto">
            <a:xfrm>
              <a:off x="7036421" y="5705872"/>
              <a:ext cx="1825352" cy="1152128"/>
            </a:xfrm>
            <a:prstGeom prst="rect">
              <a:avLst/>
            </a:prstGeom>
            <a:solidFill>
              <a:srgbClr val="00B050"/>
            </a:solidFill>
            <a:ln>
              <a:headEnd type="none" w="sm" len="sm"/>
              <a:tailEnd type="none" w="sm" len="sm"/>
            </a:ln>
            <a:ex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rPr>
                <a:t>Конкурси</a:t>
              </a:r>
              <a:endPara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6" name="Прямоугольник 15"/>
            <p:cNvSpPr/>
            <p:nvPr/>
          </p:nvSpPr>
          <p:spPr bwMode="auto">
            <a:xfrm>
              <a:off x="4427984" y="5705872"/>
              <a:ext cx="1613812" cy="1152128"/>
            </a:xfrm>
            <a:prstGeom prst="rect">
              <a:avLst/>
            </a:prstGeom>
            <a:solidFill>
              <a:srgbClr val="00B050"/>
            </a:solidFill>
            <a:ln>
              <a:headEnd type="none" w="sm" len="sm"/>
              <a:tailEnd type="none" w="sm" len="sm"/>
            </a:ln>
            <a:ex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uk-UA" sz="2000" dirty="0" smtClean="0">
                  <a:solidFill>
                    <a:schemeClr val="tx1"/>
                  </a:solidFill>
                  <a:latin typeface="Times New Roman" pitchFamily="18" charset="0"/>
                </a:rPr>
                <a:t>Гумористичне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rPr>
                <a:t>наповнення</a:t>
              </a:r>
              <a:endPara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18" name="Прямая со стрелкой 17"/>
            <p:cNvCxnSpPr>
              <a:stCxn id="5" idx="1"/>
              <a:endCxn id="8" idx="3"/>
            </p:cNvCxnSpPr>
            <p:nvPr/>
          </p:nvCxnSpPr>
          <p:spPr bwMode="auto">
            <a:xfrm flipH="1" flipV="1">
              <a:off x="2696416" y="1099592"/>
              <a:ext cx="977440" cy="346880"/>
            </a:xfrm>
            <a:prstGeom prst="straightConnector1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" name="Прямая со стрелкой 19"/>
            <p:cNvCxnSpPr>
              <a:stCxn id="5" idx="7"/>
              <a:endCxn id="10" idx="1"/>
            </p:cNvCxnSpPr>
            <p:nvPr/>
          </p:nvCxnSpPr>
          <p:spPr bwMode="auto">
            <a:xfrm flipV="1">
              <a:off x="6016054" y="1099592"/>
              <a:ext cx="1229245" cy="346880"/>
            </a:xfrm>
            <a:prstGeom prst="straightConnector1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" name="Прямая со стрелкой 21"/>
            <p:cNvCxnSpPr>
              <a:stCxn id="7" idx="1"/>
              <a:endCxn id="12" idx="3"/>
            </p:cNvCxnSpPr>
            <p:nvPr/>
          </p:nvCxnSpPr>
          <p:spPr bwMode="auto">
            <a:xfrm flipH="1" flipV="1">
              <a:off x="1829836" y="3290530"/>
              <a:ext cx="703350" cy="1061597"/>
            </a:xfrm>
            <a:prstGeom prst="straightConnector1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" name="Прямая со стрелкой 23"/>
            <p:cNvCxnSpPr>
              <a:stCxn id="7" idx="3"/>
              <a:endCxn id="11" idx="3"/>
            </p:cNvCxnSpPr>
            <p:nvPr/>
          </p:nvCxnSpPr>
          <p:spPr bwMode="auto">
            <a:xfrm flipH="1">
              <a:off x="1921678" y="5217721"/>
              <a:ext cx="611508" cy="1064215"/>
            </a:xfrm>
            <a:prstGeom prst="straightConnector1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" name="Прямая со стрелкой 26"/>
            <p:cNvCxnSpPr>
              <a:stCxn id="6" idx="7"/>
              <a:endCxn id="13" idx="1"/>
            </p:cNvCxnSpPr>
            <p:nvPr/>
          </p:nvCxnSpPr>
          <p:spPr bwMode="auto">
            <a:xfrm flipV="1">
              <a:off x="6676073" y="3247649"/>
              <a:ext cx="587803" cy="1187616"/>
            </a:xfrm>
            <a:prstGeom prst="straightConnector1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" name="Прямая со стрелкой 28"/>
            <p:cNvCxnSpPr>
              <a:stCxn id="6" idx="5"/>
              <a:endCxn id="15" idx="1"/>
            </p:cNvCxnSpPr>
            <p:nvPr/>
          </p:nvCxnSpPr>
          <p:spPr bwMode="auto">
            <a:xfrm>
              <a:off x="6676073" y="5300859"/>
              <a:ext cx="360348" cy="981077"/>
            </a:xfrm>
            <a:prstGeom prst="straightConnector1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" name="Прямая со стрелкой 32"/>
            <p:cNvCxnSpPr>
              <a:stCxn id="6" idx="6"/>
              <a:endCxn id="14" idx="1"/>
            </p:cNvCxnSpPr>
            <p:nvPr/>
          </p:nvCxnSpPr>
          <p:spPr bwMode="auto">
            <a:xfrm flipV="1">
              <a:off x="7013523" y="4630056"/>
              <a:ext cx="308573" cy="238006"/>
            </a:xfrm>
            <a:prstGeom prst="straightConnector1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5" name="Прямая со стрелкой 34"/>
            <p:cNvCxnSpPr>
              <a:stCxn id="6" idx="4"/>
              <a:endCxn id="16" idx="0"/>
            </p:cNvCxnSpPr>
            <p:nvPr/>
          </p:nvCxnSpPr>
          <p:spPr bwMode="auto">
            <a:xfrm flipH="1">
              <a:off x="5234890" y="5480130"/>
              <a:ext cx="626505" cy="225742"/>
            </a:xfrm>
            <a:prstGeom prst="straightConnector1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3" name="Прямая соединительная линия 52"/>
            <p:cNvCxnSpPr>
              <a:stCxn id="4" idx="0"/>
              <a:endCxn id="5" idx="4"/>
            </p:cNvCxnSpPr>
            <p:nvPr/>
          </p:nvCxnSpPr>
          <p:spPr bwMode="auto">
            <a:xfrm flipV="1">
              <a:off x="4788024" y="2491337"/>
              <a:ext cx="56931" cy="289591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5" name="Прямая соединительная линия 54"/>
            <p:cNvCxnSpPr>
              <a:stCxn id="7" idx="0"/>
              <a:endCxn id="4" idx="2"/>
            </p:cNvCxnSpPr>
            <p:nvPr/>
          </p:nvCxnSpPr>
          <p:spPr bwMode="auto">
            <a:xfrm flipV="1">
              <a:off x="3347864" y="4005064"/>
              <a:ext cx="1440160" cy="167792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7" name="Прямая соединительная линия 56"/>
            <p:cNvCxnSpPr>
              <a:stCxn id="6" idx="0"/>
              <a:endCxn id="4" idx="2"/>
            </p:cNvCxnSpPr>
            <p:nvPr/>
          </p:nvCxnSpPr>
          <p:spPr bwMode="auto">
            <a:xfrm flipH="1" flipV="1">
              <a:off x="4788024" y="4005064"/>
              <a:ext cx="1073371" cy="25093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96749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852936"/>
            <a:ext cx="7772400" cy="1362075"/>
          </a:xfrm>
        </p:spPr>
        <p:txBody>
          <a:bodyPr/>
          <a:lstStyle/>
          <a:p>
            <a:pPr algn="ctr"/>
            <a:r>
              <a:rPr lang="uk-UA" dirty="0" smtClean="0"/>
              <a:t>Інтерфейс спільноти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084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Facebook</a:t>
            </a: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132856"/>
            <a:ext cx="7416824" cy="4169927"/>
          </a:xfrm>
        </p:spPr>
      </p:pic>
    </p:spTree>
    <p:extLst>
      <p:ext uri="{BB962C8B-B14F-4D97-AF65-F5344CB8AC3E}">
        <p14:creationId xmlns:p14="http://schemas.microsoft.com/office/powerpoint/2010/main" val="345874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620688"/>
            <a:ext cx="7715200" cy="1296144"/>
          </a:xfrm>
        </p:spPr>
        <p:txBody>
          <a:bodyPr/>
          <a:lstStyle/>
          <a:p>
            <a:pPr algn="ctr"/>
            <a:r>
              <a:rPr lang="uk-UA" dirty="0" smtClean="0"/>
              <a:t>Переваги й недоліки спільноти у </a:t>
            </a:r>
            <a:r>
              <a:rPr lang="en-US" dirty="0" smtClean="0"/>
              <a:t>Facebook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+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just"/>
            <a:endParaRPr lang="uk-UA" dirty="0" smtClean="0"/>
          </a:p>
          <a:p>
            <a:pPr algn="just"/>
            <a:r>
              <a:rPr lang="uk-UA" dirty="0" smtClean="0"/>
              <a:t>Переважна кількість користувачів – це іноземці, так як </a:t>
            </a:r>
            <a:r>
              <a:rPr lang="en-US" dirty="0" smtClean="0"/>
              <a:t>Facebook </a:t>
            </a:r>
            <a:r>
              <a:rPr lang="uk-UA" dirty="0" smtClean="0"/>
              <a:t>є більш використовуваним за кордоном, аніж в країнах СНД.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uk-UA" dirty="0" smtClean="0"/>
              <a:t>-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algn="just"/>
            <a:endParaRPr lang="uk-UA" dirty="0" smtClean="0"/>
          </a:p>
          <a:p>
            <a:pPr algn="just"/>
            <a:r>
              <a:rPr lang="uk-UA" dirty="0" smtClean="0"/>
              <a:t>Групу можна розкручувати лише за гроші.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783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ВКонтакті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060848"/>
            <a:ext cx="7428451" cy="4176464"/>
          </a:xfrm>
        </p:spPr>
      </p:pic>
    </p:spTree>
    <p:extLst>
      <p:ext uri="{BB962C8B-B14F-4D97-AF65-F5344CB8AC3E}">
        <p14:creationId xmlns:p14="http://schemas.microsoft.com/office/powerpoint/2010/main" val="43981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643192" cy="1642194"/>
          </a:xfrm>
        </p:spPr>
        <p:txBody>
          <a:bodyPr/>
          <a:lstStyle/>
          <a:p>
            <a:pPr algn="ctr"/>
            <a:r>
              <a:rPr lang="uk-UA" dirty="0"/>
              <a:t>Переваги й </a:t>
            </a:r>
            <a:r>
              <a:rPr lang="uk-UA" dirty="0" smtClean="0"/>
              <a:t>недоліки спільноти у  </a:t>
            </a:r>
            <a:r>
              <a:rPr lang="uk-UA" dirty="0" err="1" smtClean="0"/>
              <a:t>ВКонтакті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+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422477"/>
          </a:xfrm>
        </p:spPr>
        <p:txBody>
          <a:bodyPr/>
          <a:lstStyle/>
          <a:p>
            <a:pPr algn="just"/>
            <a:endParaRPr lang="uk-UA" dirty="0" smtClean="0"/>
          </a:p>
          <a:p>
            <a:pPr algn="just"/>
            <a:r>
              <a:rPr lang="uk-UA" dirty="0" smtClean="0"/>
              <a:t>Популярна серед населення країн СНД, що спричиняє більшу кількість російськомовних учнів, чим створюється зручність вчителеві.</a:t>
            </a:r>
          </a:p>
          <a:p>
            <a:pPr algn="just"/>
            <a:endParaRPr lang="uk-UA" dirty="0"/>
          </a:p>
          <a:p>
            <a:pPr algn="just"/>
            <a:r>
              <a:rPr lang="uk-UA" dirty="0" smtClean="0"/>
              <a:t>Легко розкручувати спільноту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uk-UA" dirty="0"/>
              <a:t>-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4062437"/>
          </a:xfrm>
        </p:spPr>
        <p:txBody>
          <a:bodyPr/>
          <a:lstStyle/>
          <a:p>
            <a:pPr algn="just"/>
            <a:endParaRPr lang="uk-UA" dirty="0" smtClean="0"/>
          </a:p>
          <a:p>
            <a:pPr algn="just"/>
            <a:r>
              <a:rPr lang="uk-UA" dirty="0" smtClean="0"/>
              <a:t>Мало можливостей для розміщення файлів різних форматів в нормальному презентабельному вигляді(наприклад мультимедійних презентацій)</a:t>
            </a:r>
          </a:p>
          <a:p>
            <a:endParaRPr lang="uk-UA" dirty="0"/>
          </a:p>
          <a:p>
            <a:r>
              <a:rPr lang="uk-UA" dirty="0" smtClean="0"/>
              <a:t>Зниження якості відео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476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22491" y="836712"/>
            <a:ext cx="9121509" cy="5177716"/>
            <a:chOff x="22491" y="836712"/>
            <a:chExt cx="9121509" cy="5177716"/>
          </a:xfrm>
        </p:grpSpPr>
        <p:sp>
          <p:nvSpPr>
            <p:cNvPr id="4" name="Скругленный прямоугольник 3"/>
            <p:cNvSpPr/>
            <p:nvPr/>
          </p:nvSpPr>
          <p:spPr bwMode="auto">
            <a:xfrm>
              <a:off x="3131840" y="2708920"/>
              <a:ext cx="2808312" cy="1368152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sz="3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rPr>
                <a:t>Дистанційне навчання</a:t>
              </a:r>
              <a:endPara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" name="Овал 4"/>
            <p:cNvSpPr/>
            <p:nvPr/>
          </p:nvSpPr>
          <p:spPr bwMode="auto">
            <a:xfrm>
              <a:off x="1763688" y="836712"/>
              <a:ext cx="2880320" cy="158417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rPr>
                <a:t>Перегляд</a:t>
              </a:r>
              <a:r>
                <a:rPr kumimoji="0" lang="uk-UA" sz="20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rPr>
                <a:t> </a:t>
              </a:r>
              <a:r>
                <a:rPr kumimoji="0" lang="uk-UA" sz="2000" b="0" i="0" u="none" strike="noStrike" cap="none" normalizeH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rPr>
                <a:t>мультимедіа</a:t>
              </a:r>
              <a:endPara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" name="Овал 5"/>
            <p:cNvSpPr/>
            <p:nvPr/>
          </p:nvSpPr>
          <p:spPr bwMode="auto">
            <a:xfrm>
              <a:off x="4644008" y="852218"/>
              <a:ext cx="2943418" cy="158417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uk-UA" sz="2000" dirty="0" smtClean="0"/>
                <a:t>Виконання завдань</a:t>
              </a:r>
              <a:endPara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7" name="Овал 6"/>
            <p:cNvSpPr/>
            <p:nvPr/>
          </p:nvSpPr>
          <p:spPr bwMode="auto">
            <a:xfrm>
              <a:off x="1896137" y="4430252"/>
              <a:ext cx="2772308" cy="158417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rPr>
                <a:t>Швидкий зв’язок з</a:t>
              </a:r>
              <a:r>
                <a:rPr kumimoji="0" lang="uk-UA" sz="20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rPr>
                <a:t> викладачем</a:t>
              </a:r>
              <a:endPara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8" name="Овал 7"/>
            <p:cNvSpPr/>
            <p:nvPr/>
          </p:nvSpPr>
          <p:spPr bwMode="auto">
            <a:xfrm>
              <a:off x="4696710" y="4430252"/>
              <a:ext cx="2772308" cy="158417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uk-UA" sz="2000" dirty="0" smtClean="0"/>
                <a:t>Можливість спільного доступу в </a:t>
              </a:r>
              <a:r>
                <a:rPr lang="en-US" sz="2000" dirty="0" smtClean="0"/>
                <a:t>One Drive</a:t>
              </a:r>
              <a:endPara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cxnSp>
          <p:nvCxnSpPr>
            <p:cNvPr id="10" name="Прямая со стрелкой 9"/>
            <p:cNvCxnSpPr>
              <a:stCxn id="4" idx="0"/>
              <a:endCxn id="5" idx="4"/>
            </p:cNvCxnSpPr>
            <p:nvPr/>
          </p:nvCxnSpPr>
          <p:spPr bwMode="auto">
            <a:xfrm flipH="1" flipV="1">
              <a:off x="3203848" y="2420888"/>
              <a:ext cx="1332148" cy="288032"/>
            </a:xfrm>
            <a:prstGeom prst="straightConnector1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" name="Прямая со стрелкой 11"/>
            <p:cNvCxnSpPr>
              <a:stCxn id="4" idx="0"/>
              <a:endCxn id="6" idx="4"/>
            </p:cNvCxnSpPr>
            <p:nvPr/>
          </p:nvCxnSpPr>
          <p:spPr bwMode="auto">
            <a:xfrm flipV="1">
              <a:off x="4535996" y="2436394"/>
              <a:ext cx="1579721" cy="272526"/>
            </a:xfrm>
            <a:prstGeom prst="straightConnector1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Прямая со стрелкой 13"/>
            <p:cNvCxnSpPr>
              <a:stCxn id="4" idx="2"/>
              <a:endCxn id="7" idx="0"/>
            </p:cNvCxnSpPr>
            <p:nvPr/>
          </p:nvCxnSpPr>
          <p:spPr bwMode="auto">
            <a:xfrm flipH="1">
              <a:off x="3282291" y="4077072"/>
              <a:ext cx="1253705" cy="353180"/>
            </a:xfrm>
            <a:prstGeom prst="straightConnector1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" name="Прямая со стрелкой 15"/>
            <p:cNvCxnSpPr>
              <a:stCxn id="4" idx="2"/>
              <a:endCxn id="8" idx="0"/>
            </p:cNvCxnSpPr>
            <p:nvPr/>
          </p:nvCxnSpPr>
          <p:spPr bwMode="auto">
            <a:xfrm>
              <a:off x="4535996" y="4077072"/>
              <a:ext cx="1546868" cy="353180"/>
            </a:xfrm>
            <a:prstGeom prst="straightConnector1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5" name="Овал 14"/>
            <p:cNvSpPr/>
            <p:nvPr/>
          </p:nvSpPr>
          <p:spPr bwMode="auto">
            <a:xfrm>
              <a:off x="6263680" y="2492896"/>
              <a:ext cx="2880320" cy="158417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uk-UA" sz="2000" dirty="0" smtClean="0"/>
                <a:t>Розкрутка послуги через </a:t>
              </a:r>
              <a:r>
                <a:rPr lang="uk-UA" sz="2000" dirty="0" err="1" smtClean="0"/>
                <a:t>соц.мережі</a:t>
              </a:r>
              <a:endPara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7" name="Овал 16"/>
            <p:cNvSpPr/>
            <p:nvPr/>
          </p:nvSpPr>
          <p:spPr bwMode="auto">
            <a:xfrm>
              <a:off x="22491" y="2564904"/>
              <a:ext cx="2880320" cy="158417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uk-UA" sz="2000" dirty="0" err="1" smtClean="0"/>
                <a:t>Вебінари</a:t>
              </a:r>
              <a:endPara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9" name="Прямая со стрелкой 8"/>
            <p:cNvCxnSpPr>
              <a:stCxn id="4" idx="1"/>
              <a:endCxn id="17" idx="6"/>
            </p:cNvCxnSpPr>
            <p:nvPr/>
          </p:nvCxnSpPr>
          <p:spPr bwMode="auto">
            <a:xfrm flipH="1" flipV="1">
              <a:off x="2902811" y="3356992"/>
              <a:ext cx="229029" cy="36004"/>
            </a:xfrm>
            <a:prstGeom prst="straightConnector1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" name="Прямая со стрелкой 18"/>
            <p:cNvCxnSpPr>
              <a:stCxn id="4" idx="3"/>
              <a:endCxn id="15" idx="2"/>
            </p:cNvCxnSpPr>
            <p:nvPr/>
          </p:nvCxnSpPr>
          <p:spPr bwMode="auto">
            <a:xfrm flipV="1">
              <a:off x="5940152" y="3284984"/>
              <a:ext cx="323528" cy="108012"/>
            </a:xfrm>
            <a:prstGeom prst="straightConnector1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43670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Instagram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060848"/>
            <a:ext cx="7488832" cy="4210412"/>
          </a:xfrm>
        </p:spPr>
      </p:pic>
    </p:spTree>
    <p:extLst>
      <p:ext uri="{BB962C8B-B14F-4D97-AF65-F5344CB8AC3E}">
        <p14:creationId xmlns:p14="http://schemas.microsoft.com/office/powerpoint/2010/main" val="175147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Можливості </a:t>
            </a:r>
            <a:r>
              <a:rPr lang="en-US" dirty="0" smtClean="0"/>
              <a:t>Instagram,</a:t>
            </a:r>
            <a:r>
              <a:rPr lang="uk-UA" dirty="0" smtClean="0"/>
              <a:t> потрібні для дистанційного навчання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endParaRPr lang="uk-UA" dirty="0" smtClean="0"/>
          </a:p>
          <a:p>
            <a:pPr algn="just"/>
            <a:r>
              <a:rPr lang="uk-UA" dirty="0" smtClean="0"/>
              <a:t>Дуже велика цільова аудиторія</a:t>
            </a:r>
          </a:p>
          <a:p>
            <a:pPr algn="just"/>
            <a:r>
              <a:rPr lang="uk-UA" dirty="0" smtClean="0"/>
              <a:t>Можливість «накопичування» </a:t>
            </a:r>
            <a:r>
              <a:rPr lang="uk-UA" dirty="0" err="1" smtClean="0"/>
              <a:t>підписників</a:t>
            </a:r>
            <a:r>
              <a:rPr lang="uk-UA" dirty="0" smtClean="0"/>
              <a:t> за допомогою «взаємного читання»</a:t>
            </a:r>
          </a:p>
          <a:p>
            <a:pPr algn="just"/>
            <a:r>
              <a:rPr lang="uk-UA" dirty="0" smtClean="0"/>
              <a:t>Не лімітована кількість зображень щодня</a:t>
            </a:r>
          </a:p>
          <a:p>
            <a:pPr algn="just"/>
            <a:r>
              <a:rPr lang="uk-UA" dirty="0" smtClean="0"/>
              <a:t>Можливість «Взаємного піару»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041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YouTube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907871"/>
            <a:ext cx="7560841" cy="4250897"/>
          </a:xfrm>
        </p:spPr>
      </p:pic>
    </p:spTree>
    <p:extLst>
      <p:ext uri="{BB962C8B-B14F-4D97-AF65-F5344CB8AC3E}">
        <p14:creationId xmlns:p14="http://schemas.microsoft.com/office/powerpoint/2010/main" val="345979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Переваги </a:t>
            </a:r>
            <a:r>
              <a:rPr lang="en-US" dirty="0" smtClean="0"/>
              <a:t>YouTube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 smtClean="0"/>
          </a:p>
          <a:p>
            <a:r>
              <a:rPr lang="uk-UA" dirty="0" smtClean="0"/>
              <a:t>Можливість запису уроку з </a:t>
            </a:r>
            <a:r>
              <a:rPr lang="uk-UA" dirty="0" err="1" smtClean="0"/>
              <a:t>веб-камери</a:t>
            </a:r>
            <a:endParaRPr lang="uk-UA" dirty="0" smtClean="0"/>
          </a:p>
          <a:p>
            <a:pPr algn="just"/>
            <a:r>
              <a:rPr lang="uk-UA" dirty="0" smtClean="0"/>
              <a:t>Можливість надавати до відео лише приватний доступ (по особливому посиланню)</a:t>
            </a:r>
          </a:p>
          <a:p>
            <a:r>
              <a:rPr lang="uk-UA" dirty="0" smtClean="0"/>
              <a:t>Якість відео не погіршується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480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827584" y="1052736"/>
            <a:ext cx="7416824" cy="4608512"/>
            <a:chOff x="827584" y="1052736"/>
            <a:chExt cx="7416824" cy="4608512"/>
          </a:xfrm>
        </p:grpSpPr>
        <p:sp>
          <p:nvSpPr>
            <p:cNvPr id="4" name="Скругленный прямоугольник 3"/>
            <p:cNvSpPr/>
            <p:nvPr/>
          </p:nvSpPr>
          <p:spPr bwMode="auto">
            <a:xfrm>
              <a:off x="3131840" y="2708920"/>
              <a:ext cx="2880320" cy="1368152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sz="3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Зворотній</a:t>
              </a:r>
              <a:r>
                <a:rPr kumimoji="0" lang="uk-UA" sz="36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 </a:t>
              </a:r>
              <a:r>
                <a:rPr kumimoji="0" lang="uk-UA" sz="3600" b="0" i="0" u="none" strike="noStrike" cap="none" normalizeH="0" dirty="0" err="1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зв</a:t>
              </a:r>
              <a:r>
                <a:rPr kumimoji="0" lang="en-US" sz="36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’</a:t>
              </a:r>
              <a:r>
                <a:rPr lang="uk-UA" sz="3600" dirty="0" err="1" smtClean="0"/>
                <a:t>язок</a:t>
              </a:r>
              <a:endPara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5" name="Овал 4"/>
            <p:cNvSpPr/>
            <p:nvPr/>
          </p:nvSpPr>
          <p:spPr bwMode="auto">
            <a:xfrm>
              <a:off x="3023828" y="1052736"/>
              <a:ext cx="3096344" cy="1224136"/>
            </a:xfrm>
            <a:prstGeom prst="ellipse">
              <a:avLst/>
            </a:prstGeom>
            <a:solidFill>
              <a:srgbClr val="00B050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rPr>
                <a:t>Електронна</a:t>
              </a:r>
              <a:r>
                <a:rPr kumimoji="0" lang="uk-UA" sz="20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rPr>
                <a:t> пошта</a:t>
              </a:r>
              <a:endPara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" name="Овал 5"/>
            <p:cNvSpPr/>
            <p:nvPr/>
          </p:nvSpPr>
          <p:spPr bwMode="auto">
            <a:xfrm>
              <a:off x="827584" y="4437112"/>
              <a:ext cx="3096344" cy="1224136"/>
            </a:xfrm>
            <a:prstGeom prst="ellipse">
              <a:avLst/>
            </a:prstGeom>
            <a:solidFill>
              <a:srgbClr val="00B050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rPr>
                <a:t>Миттєві повідомлення</a:t>
              </a:r>
              <a:endPara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7" name="Овал 6"/>
            <p:cNvSpPr/>
            <p:nvPr/>
          </p:nvSpPr>
          <p:spPr bwMode="auto">
            <a:xfrm>
              <a:off x="5148064" y="4437112"/>
              <a:ext cx="3096344" cy="1224136"/>
            </a:xfrm>
            <a:prstGeom prst="ellipse">
              <a:avLst/>
            </a:prstGeom>
            <a:solidFill>
              <a:srgbClr val="00B050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uk-UA" sz="2000" dirty="0" smtClean="0"/>
                <a:t>Коментарі до відео та записів</a:t>
              </a:r>
              <a:endPara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9" name="Прямая со стрелкой 8"/>
            <p:cNvCxnSpPr>
              <a:stCxn id="4" idx="0"/>
              <a:endCxn id="5" idx="4"/>
            </p:cNvCxnSpPr>
            <p:nvPr/>
          </p:nvCxnSpPr>
          <p:spPr bwMode="auto">
            <a:xfrm flipV="1">
              <a:off x="4572000" y="2276872"/>
              <a:ext cx="0" cy="432048"/>
            </a:xfrm>
            <a:prstGeom prst="straightConnector1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" name="Прямая со стрелкой 10"/>
            <p:cNvCxnSpPr>
              <a:stCxn id="4" idx="1"/>
              <a:endCxn id="6" idx="0"/>
            </p:cNvCxnSpPr>
            <p:nvPr/>
          </p:nvCxnSpPr>
          <p:spPr bwMode="auto">
            <a:xfrm flipH="1">
              <a:off x="2375756" y="3392996"/>
              <a:ext cx="756084" cy="1044116"/>
            </a:xfrm>
            <a:prstGeom prst="straightConnector1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" name="Прямая со стрелкой 12"/>
            <p:cNvCxnSpPr>
              <a:stCxn id="4" idx="3"/>
              <a:endCxn id="7" idx="0"/>
            </p:cNvCxnSpPr>
            <p:nvPr/>
          </p:nvCxnSpPr>
          <p:spPr bwMode="auto">
            <a:xfrm>
              <a:off x="6012160" y="3392996"/>
              <a:ext cx="684076" cy="1044116"/>
            </a:xfrm>
            <a:prstGeom prst="straightConnector1">
              <a:avLst/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81557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Зворотній </a:t>
            </a:r>
            <a:r>
              <a:rPr lang="uk-UA" dirty="0" err="1" smtClean="0"/>
              <a:t>зв</a:t>
            </a:r>
            <a:r>
              <a:rPr lang="en-US" dirty="0" smtClean="0"/>
              <a:t>’</a:t>
            </a:r>
            <a:r>
              <a:rPr lang="uk-UA" dirty="0" err="1" smtClean="0"/>
              <a:t>язок</a:t>
            </a:r>
            <a:r>
              <a:rPr lang="uk-UA" dirty="0" smtClean="0"/>
              <a:t> – електронна пошта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060848"/>
            <a:ext cx="7674906" cy="4315028"/>
          </a:xfrm>
        </p:spPr>
      </p:pic>
    </p:spTree>
    <p:extLst>
      <p:ext uri="{BB962C8B-B14F-4D97-AF65-F5344CB8AC3E}">
        <p14:creationId xmlns:p14="http://schemas.microsoft.com/office/powerpoint/2010/main" val="3230733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Можливість, яка потребує розвитку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5656" y="2057400"/>
            <a:ext cx="6982544" cy="3962400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uk-UA" dirty="0" smtClean="0"/>
              <a:t>Адміністрація спільноти в подальшому житті хоче запровадити послугу, </a:t>
            </a:r>
            <a:r>
              <a:rPr lang="uk-UA" u="sng" dirty="0" smtClean="0"/>
              <a:t>миттєвого перекладу.</a:t>
            </a:r>
          </a:p>
          <a:p>
            <a:pPr algn="just">
              <a:lnSpc>
                <a:spcPct val="150000"/>
              </a:lnSpc>
            </a:pPr>
            <a:r>
              <a:rPr lang="uk-UA" dirty="0" smtClean="0"/>
              <a:t>Так як зараз є можливість на </a:t>
            </a:r>
            <a:r>
              <a:rPr lang="uk-UA" dirty="0" err="1" smtClean="0"/>
              <a:t>смартфон</a:t>
            </a:r>
            <a:r>
              <a:rPr lang="uk-UA" dirty="0" smtClean="0"/>
              <a:t> встановити </a:t>
            </a:r>
            <a:r>
              <a:rPr lang="en-US" dirty="0" smtClean="0"/>
              <a:t>Skype</a:t>
            </a:r>
            <a:r>
              <a:rPr lang="uk-UA" dirty="0" smtClean="0"/>
              <a:t>, ми пропонуємо </a:t>
            </a:r>
            <a:r>
              <a:rPr lang="uk-UA" u="sng" dirty="0" smtClean="0"/>
              <a:t>переклад на переговорах</a:t>
            </a:r>
            <a:r>
              <a:rPr lang="uk-UA" dirty="0" smtClean="0"/>
              <a:t>, неначе перекладач сидить з вами в одній конференц-залі.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343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for presentation begin-version 02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1640" y="1844824"/>
            <a:ext cx="7320230" cy="4115792"/>
          </a:xfrm>
        </p:spPr>
      </p:pic>
    </p:spTree>
    <p:extLst>
      <p:ext uri="{BB962C8B-B14F-4D97-AF65-F5344CB8AC3E}">
        <p14:creationId xmlns:p14="http://schemas.microsoft.com/office/powerpoint/2010/main" val="819808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548680"/>
            <a:ext cx="6629400" cy="838200"/>
          </a:xfrm>
        </p:spPr>
        <p:txBody>
          <a:bodyPr/>
          <a:lstStyle/>
          <a:p>
            <a:r>
              <a:rPr lang="uk-UA" dirty="0" smtClean="0"/>
              <a:t>Оберіть урок для перегляду</a:t>
            </a:r>
            <a:endParaRPr lang="ru-RU" dirty="0"/>
          </a:p>
        </p:txBody>
      </p:sp>
      <p:pic>
        <p:nvPicPr>
          <p:cNvPr id="4" name="O_7b5Ti_IAo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971600" y="1340768"/>
            <a:ext cx="4572000" cy="2571750"/>
          </a:xfrm>
          <a:prstGeom prst="rect">
            <a:avLst/>
          </a:prstGeom>
        </p:spPr>
      </p:pic>
      <p:pic>
        <p:nvPicPr>
          <p:cNvPr id="5" name="JzRxdn1KkQE"/>
          <p:cNvPicPr>
            <a:picLocks noRot="1" noChangeAspect="1"/>
          </p:cNvPicPr>
          <p:nvPr>
            <a:videoFile r:link="rId2"/>
          </p:nvPr>
        </p:nvPicPr>
        <p:blipFill>
          <a:blip r:embed="rId4"/>
          <a:stretch>
            <a:fillRect/>
          </a:stretch>
        </p:blipFill>
        <p:spPr>
          <a:xfrm>
            <a:off x="4283968" y="4077072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29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uk-UA" dirty="0" smtClean="0"/>
              <a:t>Статистика, станом на день виконання аналізу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109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Відношення вчителів до появи дистанційного навчання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206162"/>
              </p:ext>
            </p:extLst>
          </p:nvPr>
        </p:nvGraphicFramePr>
        <p:xfrm>
          <a:off x="1619672" y="2057400"/>
          <a:ext cx="7272808" cy="44679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8004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Вырезка экрана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484784"/>
            <a:ext cx="6444377" cy="4392488"/>
          </a:xfrm>
        </p:spPr>
      </p:pic>
      <p:cxnSp>
        <p:nvCxnSpPr>
          <p:cNvPr id="6" name="Прямая со стрелкой 5"/>
          <p:cNvCxnSpPr/>
          <p:nvPr/>
        </p:nvCxnSpPr>
        <p:spPr bwMode="auto">
          <a:xfrm flipH="1" flipV="1">
            <a:off x="6444208" y="4581128"/>
            <a:ext cx="1584176" cy="792088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rgbClr val="FF0000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61087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6410960"/>
              </p:ext>
            </p:extLst>
          </p:nvPr>
        </p:nvGraphicFramePr>
        <p:xfrm>
          <a:off x="2133600" y="2057400"/>
          <a:ext cx="6324600" cy="396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0055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Географія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4746114"/>
              </p:ext>
            </p:extLst>
          </p:nvPr>
        </p:nvGraphicFramePr>
        <p:xfrm>
          <a:off x="2133600" y="2057400"/>
          <a:ext cx="6324600" cy="396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91770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Шукайте нас в соціальних мережах</a:t>
            </a:r>
            <a:endParaRPr lang="ru-RU" dirty="0"/>
          </a:p>
        </p:txBody>
      </p:sp>
      <p:pic>
        <p:nvPicPr>
          <p:cNvPr id="2050" name="Picture 2" descr="http://s1.iconbird.com/ico/2013/6/270/w512h1341371236209PolnylogotipVKontakte512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88840"/>
            <a:ext cx="4176464" cy="1093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netsmate.com/share_files/logo_facebook_2000px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647" y="3416942"/>
            <a:ext cx="3842191" cy="144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s.appleinsider.ru/2012/08/320354.pn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246" y="4140234"/>
            <a:ext cx="1955586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ukrainianiphone.com/wp-content/uploads/2012/08/youtube-icon-main.pn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5162836"/>
            <a:ext cx="2800774" cy="151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23656" y="2155791"/>
            <a:ext cx="368863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3200" b="1">
                <a:solidFill>
                  <a:srgbClr val="FFFF00"/>
                </a:solidFill>
              </a:rPr>
              <a:t>О</a:t>
            </a:r>
            <a:r>
              <a:rPr lang="uk-UA" sz="3200" b="1" smtClean="0">
                <a:solidFill>
                  <a:srgbClr val="FFFF00"/>
                </a:solidFill>
              </a:rPr>
              <a:t>беріть </a:t>
            </a:r>
            <a:r>
              <a:rPr lang="uk-UA" sz="3200" b="1" dirty="0" smtClean="0">
                <a:solidFill>
                  <a:srgbClr val="FFFF00"/>
                </a:solidFill>
              </a:rPr>
              <a:t>соціальну </a:t>
            </a:r>
          </a:p>
          <a:p>
            <a:pPr algn="ctr"/>
            <a:r>
              <a:rPr lang="uk-UA" sz="3200" b="1" dirty="0" smtClean="0">
                <a:solidFill>
                  <a:srgbClr val="FFFF00"/>
                </a:solidFill>
              </a:rPr>
              <a:t>мережу</a:t>
            </a:r>
            <a:endParaRPr lang="ru-RU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47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3284984"/>
            <a:ext cx="6629400" cy="838200"/>
          </a:xfrm>
        </p:spPr>
        <p:txBody>
          <a:bodyPr/>
          <a:lstStyle/>
          <a:p>
            <a:pPr algn="ctr"/>
            <a:r>
              <a:rPr lang="uk-UA" sz="7200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Дякую за увагу!</a:t>
            </a:r>
            <a:endParaRPr lang="ru-RU" sz="7200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4066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Переваги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7664" y="2057400"/>
            <a:ext cx="6910536" cy="4611960"/>
          </a:xfrm>
        </p:spPr>
        <p:txBody>
          <a:bodyPr/>
          <a:lstStyle/>
          <a:p>
            <a:endParaRPr lang="uk-UA" dirty="0" smtClean="0"/>
          </a:p>
          <a:p>
            <a:r>
              <a:rPr lang="uk-UA" dirty="0" smtClean="0"/>
              <a:t>Можливість надавати уроки не виходячи з дому</a:t>
            </a:r>
          </a:p>
          <a:p>
            <a:r>
              <a:rPr lang="uk-UA" dirty="0" smtClean="0"/>
              <a:t>Велика цільова аудиторія</a:t>
            </a:r>
          </a:p>
          <a:p>
            <a:pPr algn="just"/>
            <a:r>
              <a:rPr lang="uk-UA" dirty="0" smtClean="0"/>
              <a:t>Для вчителя – це розвиток навичок роботи з мережею </a:t>
            </a:r>
            <a:r>
              <a:rPr lang="uk-UA" dirty="0" err="1" smtClean="0"/>
              <a:t>інтернет</a:t>
            </a:r>
            <a:r>
              <a:rPr lang="uk-UA" dirty="0" smtClean="0"/>
              <a:t> та інноваційними технологіями в області комунікації</a:t>
            </a:r>
          </a:p>
          <a:p>
            <a:pPr algn="just"/>
            <a:endParaRPr lang="uk-UA" dirty="0" smtClean="0"/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765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Основний недолік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33600" y="1844824"/>
            <a:ext cx="6324600" cy="4174976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uk-UA" dirty="0" smtClean="0"/>
              <a:t>Якщо ваш учень – іноземець, що є цілком реальним, можливо, буде не зручно оплачувати заняття.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uk-UA" dirty="0"/>
          </a:p>
          <a:p>
            <a:pPr algn="just">
              <a:lnSpc>
                <a:spcPct val="150000"/>
              </a:lnSpc>
            </a:pPr>
            <a:r>
              <a:rPr lang="uk-UA" dirty="0" smtClean="0"/>
              <a:t>Наприклад такі незручності створюються «стрибками» курсу валюти або системою оплати(як приклад електронні рахунки).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5514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22313" y="2924944"/>
            <a:ext cx="7772400" cy="2844031"/>
          </a:xfrm>
        </p:spPr>
        <p:txBody>
          <a:bodyPr/>
          <a:lstStyle/>
          <a:p>
            <a:pPr algn="ctr"/>
            <a:r>
              <a:rPr lang="uk-UA" dirty="0" err="1" smtClean="0"/>
              <a:t>Вебінари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221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Вебінар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u="sng" dirty="0" err="1"/>
              <a:t>семінар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проводиться </a:t>
            </a:r>
            <a:r>
              <a:rPr lang="ru-RU" dirty="0" err="1"/>
              <a:t>посередництвом</a:t>
            </a:r>
            <a:r>
              <a:rPr lang="ru-RU" dirty="0"/>
              <a:t> </a:t>
            </a:r>
            <a:r>
              <a:rPr lang="ru-RU" u="sng" dirty="0" err="1"/>
              <a:t>мережі</a:t>
            </a:r>
            <a:r>
              <a:rPr lang="ru-RU" u="sng" dirty="0"/>
              <a:t> </a:t>
            </a:r>
            <a:r>
              <a:rPr lang="ru-RU" u="sng" dirty="0" err="1"/>
              <a:t>Інтернет</a:t>
            </a:r>
            <a:r>
              <a:rPr lang="ru-RU" dirty="0"/>
              <a:t> в </a:t>
            </a:r>
            <a:r>
              <a:rPr lang="ru-RU" dirty="0" err="1"/>
              <a:t>режимі</a:t>
            </a:r>
            <a:r>
              <a:rPr lang="ru-RU" dirty="0"/>
              <a:t> </a:t>
            </a:r>
            <a:r>
              <a:rPr lang="ru-RU" u="sng" dirty="0"/>
              <a:t>реального часу</a:t>
            </a:r>
            <a:r>
              <a:rPr lang="ru-RU" dirty="0"/>
              <a:t>, коли </a:t>
            </a:r>
            <a:r>
              <a:rPr lang="ru-RU" u="sng" dirty="0" err="1"/>
              <a:t>ведучий</a:t>
            </a:r>
            <a:r>
              <a:rPr lang="ru-RU" dirty="0"/>
              <a:t> </a:t>
            </a:r>
            <a:r>
              <a:rPr lang="ru-RU" dirty="0" err="1"/>
              <a:t>використовує</a:t>
            </a:r>
            <a:r>
              <a:rPr lang="ru-RU" dirty="0"/>
              <a:t> </a:t>
            </a:r>
            <a:r>
              <a:rPr lang="ru-RU" u="sng" dirty="0" err="1"/>
              <a:t>голосовий</a:t>
            </a:r>
            <a:r>
              <a:rPr lang="ru-RU" u="sng" dirty="0"/>
              <a:t> </a:t>
            </a:r>
            <a:r>
              <a:rPr lang="ru-RU" u="sng" dirty="0" err="1"/>
              <a:t>зв’язок</a:t>
            </a:r>
            <a:r>
              <a:rPr lang="ru-RU" dirty="0"/>
              <a:t> і </a:t>
            </a:r>
            <a:r>
              <a:rPr lang="ru-RU" u="sng" dirty="0" err="1"/>
              <a:t>слайди</a:t>
            </a:r>
            <a:r>
              <a:rPr lang="ru-RU" dirty="0"/>
              <a:t>, </a:t>
            </a:r>
            <a:r>
              <a:rPr lang="ru-RU" dirty="0" smtClean="0"/>
              <a:t>а </a:t>
            </a:r>
            <a:r>
              <a:rPr lang="ru-RU" u="sng" dirty="0" err="1"/>
              <a:t>учасники</a:t>
            </a:r>
            <a:r>
              <a:rPr lang="ru-RU" dirty="0"/>
              <a:t>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u="sng" dirty="0" err="1"/>
              <a:t>спілкуватися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собою та з </a:t>
            </a:r>
            <a:r>
              <a:rPr lang="ru-RU" dirty="0" err="1"/>
              <a:t>ведучим</a:t>
            </a:r>
            <a:r>
              <a:rPr lang="ru-RU" dirty="0"/>
              <a:t> у </a:t>
            </a:r>
            <a:r>
              <a:rPr lang="ru-RU" u="sng" dirty="0" err="1" smtClean="0"/>
              <a:t>чаті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0811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ChangeArrowheads="1"/>
          </p:cNvSpPr>
          <p:nvPr/>
        </p:nvSpPr>
        <p:spPr bwMode="auto">
          <a:xfrm>
            <a:off x="468313" y="476250"/>
            <a:ext cx="7143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uk-UA" altLang="ru-RU" sz="2800" b="1" dirty="0">
                <a:latin typeface="+mj-lt"/>
                <a:cs typeface="Tahoma" pitchFamily="34" charset="0"/>
              </a:rPr>
              <a:t>Особливості деяких сервісів:</a:t>
            </a:r>
            <a:endParaRPr lang="uk-UA" altLang="ru-RU" sz="2000" b="1" dirty="0">
              <a:latin typeface="+mj-lt"/>
              <a:cs typeface="Tahoma" pitchFamily="34" charset="0"/>
            </a:endParaRPr>
          </a:p>
        </p:txBody>
      </p:sp>
      <p:sp>
        <p:nvSpPr>
          <p:cNvPr id="15363" name="Rectangle 1"/>
          <p:cNvSpPr>
            <a:spLocks noChangeArrowheads="1"/>
          </p:cNvSpPr>
          <p:nvPr/>
        </p:nvSpPr>
        <p:spPr bwMode="auto">
          <a:xfrm>
            <a:off x="1043608" y="1341438"/>
            <a:ext cx="7272808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en-US" altLang="ru-RU" sz="2800" b="1" dirty="0" err="1">
                <a:latin typeface="+mj-lt"/>
                <a:cs typeface="Tahoma" pitchFamily="34" charset="0"/>
              </a:rPr>
              <a:t>DimDim</a:t>
            </a:r>
            <a:r>
              <a:rPr lang="uk-UA" altLang="ru-RU" sz="2800" b="1" dirty="0">
                <a:latin typeface="+mj-lt"/>
                <a:cs typeface="Tahoma" pitchFamily="34" charset="0"/>
              </a:rPr>
              <a:t> </a:t>
            </a:r>
            <a:r>
              <a:rPr lang="uk-UA" altLang="ru-RU" sz="2800" dirty="0">
                <a:latin typeface="+mj-lt"/>
                <a:cs typeface="Tahoma" pitchFamily="34" charset="0"/>
              </a:rPr>
              <a:t>– найпростіший, можливість безкоштовного використання, до 20 учасників, але </a:t>
            </a:r>
            <a:r>
              <a:rPr lang="uk-UA" altLang="ru-RU" sz="2800" u="sng" dirty="0">
                <a:latin typeface="+mj-lt"/>
                <a:cs typeface="Tahoma" pitchFamily="34" charset="0"/>
              </a:rPr>
              <a:t>англомовний інтерфейс, розширені можливості платні</a:t>
            </a:r>
          </a:p>
        </p:txBody>
      </p:sp>
      <p:pic>
        <p:nvPicPr>
          <p:cNvPr id="15364" name="BLOGGER_PHOTO_ID_5367235115530069282" descr="http://lh3.ggpht.com/_TyBW5mroMsA/Snw_5pcsJSI/AAAAAAAADwU/UQWPGPs1oCg/s800/dimdim-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3429000"/>
            <a:ext cx="4008438" cy="168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27088" y="5516563"/>
            <a:ext cx="3927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2400" b="1" i="1" u="sng" dirty="0">
                <a:latin typeface="Tahoma" pitchFamily="34" charset="0"/>
                <a:ea typeface="Times New Roman" pitchFamily="18" charset="0"/>
                <a:cs typeface="Tahoma" pitchFamily="34" charset="0"/>
              </a:rPr>
              <a:t>http://dimdim.com</a:t>
            </a:r>
            <a:endParaRPr lang="en-US" sz="2400" u="sng" dirty="0"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664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1"/>
          <p:cNvSpPr>
            <a:spLocks noChangeArrowheads="1"/>
          </p:cNvSpPr>
          <p:nvPr/>
        </p:nvSpPr>
        <p:spPr bwMode="auto">
          <a:xfrm>
            <a:off x="395288" y="1549053"/>
            <a:ext cx="806514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en-US" altLang="ru-RU" sz="2800" b="1" dirty="0" err="1">
                <a:latin typeface="+mj-lt"/>
                <a:cs typeface="Tahoma" pitchFamily="34" charset="0"/>
              </a:rPr>
              <a:t>Comdi</a:t>
            </a:r>
            <a:r>
              <a:rPr lang="uk-UA" altLang="ru-RU" sz="2800" b="1" dirty="0">
                <a:latin typeface="+mj-lt"/>
                <a:cs typeface="Tahoma" pitchFamily="34" charset="0"/>
              </a:rPr>
              <a:t> </a:t>
            </a:r>
            <a:r>
              <a:rPr lang="uk-UA" altLang="ru-RU" sz="2800" dirty="0">
                <a:latin typeface="+mj-lt"/>
                <a:cs typeface="Tahoma" pitchFamily="34" charset="0"/>
              </a:rPr>
              <a:t>–</a:t>
            </a:r>
            <a:r>
              <a:rPr lang="en-US" altLang="ru-RU" sz="2800" dirty="0">
                <a:latin typeface="+mj-lt"/>
                <a:cs typeface="Tahoma" pitchFamily="34" charset="0"/>
              </a:rPr>
              <a:t> </a:t>
            </a:r>
            <a:r>
              <a:rPr lang="uk-UA" altLang="ru-RU" sz="2800" dirty="0">
                <a:latin typeface="+mj-lt"/>
              </a:rPr>
              <a:t>достатньо широкий функціонал, запис </a:t>
            </a:r>
            <a:r>
              <a:rPr lang="uk-UA" altLang="ru-RU" sz="2800" dirty="0" err="1">
                <a:latin typeface="+mj-lt"/>
              </a:rPr>
              <a:t>вебінару</a:t>
            </a:r>
            <a:r>
              <a:rPr lang="uk-UA" altLang="ru-RU" sz="2800" dirty="0">
                <a:latin typeface="+mj-lt"/>
              </a:rPr>
              <a:t>, можливість безкоштовного використання,</a:t>
            </a:r>
            <a:r>
              <a:rPr lang="uk-UA" altLang="ru-RU" sz="2800" i="1" dirty="0">
                <a:latin typeface="+mj-lt"/>
              </a:rPr>
              <a:t> </a:t>
            </a:r>
            <a:r>
              <a:rPr lang="ru-RU" altLang="ru-RU" sz="2800" dirty="0">
                <a:latin typeface="+mj-lt"/>
              </a:rPr>
              <a:t>але </a:t>
            </a:r>
            <a:r>
              <a:rPr lang="uk-UA" altLang="ru-RU" sz="2800" u="sng" dirty="0">
                <a:latin typeface="+mj-lt"/>
              </a:rPr>
              <a:t>у обмежений термін</a:t>
            </a:r>
          </a:p>
        </p:txBody>
      </p:sp>
      <p:sp>
        <p:nvSpPr>
          <p:cNvPr id="16388" name="Rectangle 1"/>
          <p:cNvSpPr>
            <a:spLocks noChangeArrowheads="1"/>
          </p:cNvSpPr>
          <p:nvPr/>
        </p:nvSpPr>
        <p:spPr bwMode="auto">
          <a:xfrm>
            <a:off x="827088" y="5516563"/>
            <a:ext cx="3927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uk-UA" altLang="ru-RU" sz="2400" b="1" i="1" u="sng" dirty="0">
                <a:latin typeface="Tahoma" pitchFamily="34" charset="0"/>
                <a:hlinkClick r:id="rId2"/>
              </a:rPr>
              <a:t>http://www.comdi.com</a:t>
            </a:r>
            <a:r>
              <a:rPr lang="ru-RU" altLang="ru-RU" sz="2400" b="1" dirty="0"/>
              <a:t> </a:t>
            </a:r>
            <a:endParaRPr lang="en-US" altLang="ru-RU" sz="2400" b="1" dirty="0"/>
          </a:p>
        </p:txBody>
      </p:sp>
      <p:pic>
        <p:nvPicPr>
          <p:cNvPr id="1638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275" y="2997200"/>
            <a:ext cx="2741613" cy="302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439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резентация «Обзор проекта»">
  <a:themeElements>
    <a:clrScheme name="ms_pptprojoverview_tp01018456 1">
      <a:dk1>
        <a:srgbClr val="000000"/>
      </a:dk1>
      <a:lt1>
        <a:srgbClr val="FFFFFF"/>
      </a:lt1>
      <a:dk2>
        <a:srgbClr val="0066CC"/>
      </a:dk2>
      <a:lt2>
        <a:srgbClr val="CBCBCB"/>
      </a:lt2>
      <a:accent1>
        <a:srgbClr val="00CCFF"/>
      </a:accent1>
      <a:accent2>
        <a:srgbClr val="00FFCC"/>
      </a:accent2>
      <a:accent3>
        <a:srgbClr val="AAB8E2"/>
      </a:accent3>
      <a:accent4>
        <a:srgbClr val="DADADA"/>
      </a:accent4>
      <a:accent5>
        <a:srgbClr val="AAE2FF"/>
      </a:accent5>
      <a:accent6>
        <a:srgbClr val="00E7B9"/>
      </a:accent6>
      <a:hlink>
        <a:srgbClr val="FF3300"/>
      </a:hlink>
      <a:folHlink>
        <a:srgbClr val="FF7C80"/>
      </a:folHlink>
    </a:clrScheme>
    <a:fontScheme name="ms_pptprojoverview_tp01018456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s_pptprojoverview_tp01018456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CCFF"/>
        </a:accent1>
        <a:accent2>
          <a:srgbClr val="00FFCC"/>
        </a:accent2>
        <a:accent3>
          <a:srgbClr val="AAB8E2"/>
        </a:accent3>
        <a:accent4>
          <a:srgbClr val="DADADA"/>
        </a:accent4>
        <a:accent5>
          <a:srgbClr val="AAE2FF"/>
        </a:accent5>
        <a:accent6>
          <a:srgbClr val="00E7B9"/>
        </a:accent6>
        <a:hlink>
          <a:srgbClr val="FF33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projoverview_tp01018456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pptprojoverview_tp01018456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«Обзор проекта»</Template>
  <TotalTime>211</TotalTime>
  <Words>527</Words>
  <Application>Microsoft Office PowerPoint</Application>
  <PresentationFormat>Экран (4:3)</PresentationFormat>
  <Paragraphs>106</Paragraphs>
  <Slides>34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Презентация «Обзор проекта»</vt:lpstr>
      <vt:lpstr>Дистанційне навчання. Вебінари та соціальні мережі</vt:lpstr>
      <vt:lpstr>Презентация PowerPoint</vt:lpstr>
      <vt:lpstr>Відношення вчителів до появи дистанційного навчання</vt:lpstr>
      <vt:lpstr>Переваги</vt:lpstr>
      <vt:lpstr>Основний недолік</vt:lpstr>
      <vt:lpstr>Вебінари</vt:lpstr>
      <vt:lpstr>Вебінар</vt:lpstr>
      <vt:lpstr>Презентация PowerPoint</vt:lpstr>
      <vt:lpstr>Презентация PowerPoint</vt:lpstr>
      <vt:lpstr>One Drive</vt:lpstr>
      <vt:lpstr>Надання спільного доступу до файлу в One Drive</vt:lpstr>
      <vt:lpstr>Демонстрація принципу роботи </vt:lpstr>
      <vt:lpstr>Що таке “I Skype English”?</vt:lpstr>
      <vt:lpstr>Презентация PowerPoint</vt:lpstr>
      <vt:lpstr>Інтерфейс спільноти</vt:lpstr>
      <vt:lpstr>Facebook</vt:lpstr>
      <vt:lpstr>Переваги й недоліки спільноти у Facebook</vt:lpstr>
      <vt:lpstr>ВКонтакті</vt:lpstr>
      <vt:lpstr>Переваги й недоліки спільноти у  ВКонтакті</vt:lpstr>
      <vt:lpstr>Instagram</vt:lpstr>
      <vt:lpstr>Можливості Instagram, потрібні для дистанційного навчання</vt:lpstr>
      <vt:lpstr>YouTube</vt:lpstr>
      <vt:lpstr>Переваги YouTube</vt:lpstr>
      <vt:lpstr>Презентация PowerPoint</vt:lpstr>
      <vt:lpstr>Зворотній зв’язок – електронна пошта</vt:lpstr>
      <vt:lpstr>Можливість, яка потребує розвитку</vt:lpstr>
      <vt:lpstr>Презентация PowerPoint</vt:lpstr>
      <vt:lpstr>Оберіть урок для перегляду</vt:lpstr>
      <vt:lpstr>Статистика, станом на день виконання аналізу</vt:lpstr>
      <vt:lpstr>Презентация PowerPoint</vt:lpstr>
      <vt:lpstr>Презентация PowerPoint</vt:lpstr>
      <vt:lpstr>Географія</vt:lpstr>
      <vt:lpstr>Шукайте нас в соціальних мережах</vt:lpstr>
      <vt:lpstr>Дякую за увагу!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Zlata Khodos</cp:lastModifiedBy>
  <cp:revision>161</cp:revision>
  <dcterms:created xsi:type="dcterms:W3CDTF">2015-01-21T18:36:35Z</dcterms:created>
  <dcterms:modified xsi:type="dcterms:W3CDTF">2015-02-14T17:45:07Z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TC010184561049</vt:lpwstr>
  </property>
</Properties>
</file>