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113D3-44F4-4049-BDBA-213B8D7E3A4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64C88-7218-4149-92D7-28099BCC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B90A9-E30A-4FD0-8B73-B122A053E62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CACF1D-362B-419F-A854-C4E8D6602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Пауло</a:t>
            </a:r>
            <a:r>
              <a:rPr lang="uk-UA" dirty="0" smtClean="0"/>
              <a:t> </a:t>
            </a:r>
            <a:r>
              <a:rPr lang="uk-UA" dirty="0" err="1" smtClean="0"/>
              <a:t>Коельйо</a:t>
            </a:r>
            <a:endParaRPr lang="ru-RU" dirty="0"/>
          </a:p>
        </p:txBody>
      </p:sp>
      <p:pic>
        <p:nvPicPr>
          <p:cNvPr id="5" name="Picture 2" descr="C:\Users\АЛЛА\Pictures\коельо\58b412379273f6dd782a4a7caef737cc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8712" cy="469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4857784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У </a:t>
            </a:r>
            <a:r>
              <a:rPr lang="ru-RU" sz="3200" dirty="0" err="1" smtClean="0">
                <a:solidFill>
                  <a:schemeClr val="bg1"/>
                </a:solidFill>
              </a:rPr>
              <a:t>сім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відправлений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єзуїтську</a:t>
            </a:r>
            <a:r>
              <a:rPr lang="ru-RU" sz="3200" dirty="0" smtClean="0">
                <a:solidFill>
                  <a:schemeClr val="bg1"/>
                </a:solidFill>
              </a:rPr>
              <a:t> школу Святого </a:t>
            </a:r>
            <a:r>
              <a:rPr lang="ru-RU" sz="3200" dirty="0" err="1" smtClean="0">
                <a:solidFill>
                  <a:schemeClr val="bg1"/>
                </a:solidFill>
              </a:rPr>
              <a:t>Ігнатія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Лойоли</a:t>
            </a:r>
            <a:r>
              <a:rPr lang="ru-RU" sz="3200" dirty="0" smtClean="0">
                <a:solidFill>
                  <a:schemeClr val="bg1"/>
                </a:solidFill>
              </a:rPr>
              <a:t>, де </a:t>
            </a:r>
            <a:r>
              <a:rPr lang="ru-RU" sz="3200" dirty="0" err="1" smtClean="0">
                <a:solidFill>
                  <a:schemeClr val="bg1"/>
                </a:solidFill>
              </a:rPr>
              <a:t>вперше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виявляється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писати</a:t>
            </a:r>
            <a:r>
              <a:rPr lang="ru-RU" sz="3200" dirty="0" smtClean="0">
                <a:solidFill>
                  <a:schemeClr val="bg1"/>
                </a:solidFill>
              </a:rPr>
              <a:t> книги.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357166"/>
            <a:ext cx="8643998" cy="2071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3200" dirty="0" smtClean="0">
                <a:solidFill>
                  <a:schemeClr val="bg1"/>
                </a:solidFill>
              </a:rPr>
              <a:t> 24 </a:t>
            </a:r>
            <a:r>
              <a:rPr lang="ru-RU" sz="3200" dirty="0" err="1" smtClean="0">
                <a:solidFill>
                  <a:schemeClr val="bg1"/>
                </a:solidFill>
              </a:rPr>
              <a:t>серпня</a:t>
            </a:r>
            <a:r>
              <a:rPr lang="ru-RU" sz="3200" dirty="0" smtClean="0">
                <a:solidFill>
                  <a:schemeClr val="bg1"/>
                </a:solidFill>
              </a:rPr>
              <a:t> 1947 р.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благополучній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інженера</a:t>
            </a:r>
            <a:r>
              <a:rPr lang="ru-RU" sz="3200" dirty="0" smtClean="0">
                <a:solidFill>
                  <a:schemeClr val="bg1"/>
                </a:solidFill>
              </a:rPr>
              <a:t> Педро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Ліжія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500" dirty="0" smtClean="0">
                <a:solidFill>
                  <a:schemeClr val="bg1"/>
                </a:solidFill>
              </a:rPr>
              <a:t>.</a:t>
            </a:r>
            <a:endParaRPr lang="ru-RU" sz="3500" dirty="0"/>
          </a:p>
        </p:txBody>
      </p:sp>
      <p:pic>
        <p:nvPicPr>
          <p:cNvPr id="5" name="Picture 3" descr="C:\Users\АЛЛА\Pictures\Пауло-Коэльо-в-детст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499523" cy="3643338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err="1" smtClean="0">
                <a:solidFill>
                  <a:schemeClr val="bg1"/>
                </a:solidFill>
              </a:rPr>
              <a:t>Бажання</a:t>
            </a:r>
            <a:r>
              <a:rPr lang="ru-RU" sz="3200" dirty="0" smtClean="0">
                <a:solidFill>
                  <a:schemeClr val="bg1"/>
                </a:solidFill>
              </a:rPr>
              <a:t> стати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знайшло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розуміння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родини</a:t>
            </a:r>
            <a:r>
              <a:rPr lang="ru-RU" sz="3200" dirty="0" smtClean="0">
                <a:solidFill>
                  <a:schemeClr val="bg1"/>
                </a:solidFill>
              </a:rPr>
              <a:t>, тому </a:t>
            </a:r>
            <a:r>
              <a:rPr lang="ru-RU" sz="3200" dirty="0" err="1" smtClean="0">
                <a:solidFill>
                  <a:schemeClr val="bg1"/>
                </a:solidFill>
              </a:rPr>
              <a:t>під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їх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тиском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вступає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юридичний</a:t>
            </a:r>
            <a:r>
              <a:rPr lang="ru-RU" sz="3200" dirty="0" smtClean="0">
                <a:solidFill>
                  <a:schemeClr val="bg1"/>
                </a:solidFill>
              </a:rPr>
              <a:t> факультет </a:t>
            </a:r>
            <a:r>
              <a:rPr lang="ru-RU" sz="32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невдовзі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кидає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більше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займається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c.pics.livejournal.com/rio2014/43757788/30979/900.jpg"/>
          <p:cNvPicPr>
            <a:picLocks noChangeAspect="1" noChangeArrowheads="1"/>
          </p:cNvPicPr>
          <p:nvPr/>
        </p:nvPicPr>
        <p:blipFill>
          <a:blip r:embed="rId3" cstate="print">
            <a:lum bright="-4000" contrast="-3000"/>
          </a:blip>
          <a:srcRect l="15958" b="29116"/>
          <a:stretch>
            <a:fillRect/>
          </a:stretch>
        </p:blipFill>
        <p:spPr bwMode="auto">
          <a:xfrm>
            <a:off x="3786182" y="3143248"/>
            <a:ext cx="5082706" cy="32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6429396"/>
            <a:ext cx="32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Університет в Ріо-де-Жанейро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ent-visit.ru/wp-content/uploads/2010/11/img017_new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/>
          </a:stretch>
        </p:blipFill>
        <p:spPr bwMode="auto">
          <a:xfrm>
            <a:off x="0" y="5817"/>
            <a:ext cx="9144000" cy="68521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6215074" cy="4357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dirty="0" smtClean="0"/>
              <a:t>	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Тож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розбіжності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між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юним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сім'єю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йшли</a:t>
            </a:r>
            <a:r>
              <a:rPr lang="ru-RU" sz="3200" dirty="0" smtClean="0">
                <a:solidFill>
                  <a:schemeClr val="bg1"/>
                </a:solidFill>
              </a:rPr>
              <a:t> по </a:t>
            </a:r>
            <a:r>
              <a:rPr lang="ru-RU" sz="3200" dirty="0" err="1" smtClean="0">
                <a:solidFill>
                  <a:schemeClr val="bg1"/>
                </a:solidFill>
              </a:rPr>
              <a:t>наростаючій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врешті-решт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сімнадцятирічний</a:t>
            </a:r>
            <a:r>
              <a:rPr lang="ru-RU" sz="3200" dirty="0" smtClean="0">
                <a:solidFill>
                  <a:schemeClr val="bg1"/>
                </a:solidFill>
              </a:rPr>
              <a:t> Пауло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примусово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поміщений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приватну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психіатричну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клініку</a:t>
            </a:r>
            <a:r>
              <a:rPr lang="ru-RU" sz="3200" dirty="0" smtClean="0">
                <a:solidFill>
                  <a:schemeClr val="bg1"/>
                </a:solidFill>
              </a:rPr>
              <a:t> на курс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3357562"/>
            <a:ext cx="5715008" cy="3500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лікували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варварськими</a:t>
            </a:r>
            <a:r>
              <a:rPr lang="ru-RU" sz="3200" dirty="0" smtClean="0">
                <a:solidFill>
                  <a:schemeClr val="bg1"/>
                </a:solidFill>
              </a:rPr>
              <a:t> методами, в тому </a:t>
            </a:r>
            <a:r>
              <a:rPr lang="ru-RU" sz="3200" dirty="0" err="1" smtClean="0">
                <a:solidFill>
                  <a:schemeClr val="bg1"/>
                </a:solidFill>
              </a:rPr>
              <a:t>числі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електрошоком</a:t>
            </a:r>
            <a:r>
              <a:rPr lang="ru-RU" sz="3200" dirty="0" smtClean="0">
                <a:solidFill>
                  <a:schemeClr val="bg1"/>
                </a:solidFill>
              </a:rPr>
              <a:t>. Повернувшись </a:t>
            </a:r>
            <a:r>
              <a:rPr lang="ru-RU" sz="3200" dirty="0" err="1" smtClean="0">
                <a:solidFill>
                  <a:schemeClr val="bg1"/>
                </a:solidFill>
              </a:rPr>
              <a:t>звідти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спробував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жити</a:t>
            </a:r>
            <a:r>
              <a:rPr lang="ru-RU" sz="3200" dirty="0" smtClean="0">
                <a:solidFill>
                  <a:schemeClr val="bg1"/>
                </a:solidFill>
              </a:rPr>
              <a:t> як </a:t>
            </a:r>
            <a:r>
              <a:rPr lang="ru-RU" sz="3200" dirty="0" err="1" smtClean="0">
                <a:solidFill>
                  <a:schemeClr val="bg1"/>
                </a:solidFill>
              </a:rPr>
              <a:t>усі</a:t>
            </a:r>
            <a:r>
              <a:rPr lang="ru-RU" sz="3200" dirty="0" smtClean="0">
                <a:solidFill>
                  <a:schemeClr val="bg1"/>
                </a:solidFill>
              </a:rPr>
              <a:t> — </a:t>
            </a:r>
            <a:r>
              <a:rPr lang="ru-RU" sz="3200" dirty="0" err="1" smtClean="0">
                <a:solidFill>
                  <a:schemeClr val="bg1"/>
                </a:solidFill>
              </a:rPr>
              <a:t>навчатися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здобути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фах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все </a:t>
            </a:r>
            <a:r>
              <a:rPr lang="ru-RU" sz="3200" dirty="0" err="1" smtClean="0">
                <a:solidFill>
                  <a:schemeClr val="bg1"/>
                </a:solidFill>
              </a:rPr>
              <a:t>даремно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7929618" cy="3643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Через </a:t>
            </a:r>
            <a:r>
              <a:rPr lang="ru-RU" sz="3200" dirty="0" err="1" smtClean="0">
                <a:solidFill>
                  <a:schemeClr val="bg1"/>
                </a:solidFill>
              </a:rPr>
              <a:t>рік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примкнув до </a:t>
            </a:r>
            <a:r>
              <a:rPr lang="ru-RU" sz="3200" dirty="0" err="1" smtClean="0">
                <a:solidFill>
                  <a:schemeClr val="bg1"/>
                </a:solidFill>
              </a:rPr>
              <a:t>руху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аматорського</a:t>
            </a:r>
            <a:r>
              <a:rPr lang="ru-RU" sz="3200" dirty="0" smtClean="0">
                <a:solidFill>
                  <a:schemeClr val="bg1"/>
                </a:solidFill>
              </a:rPr>
              <a:t> театру, </a:t>
            </a:r>
            <a:r>
              <a:rPr lang="ru-RU" sz="3200" dirty="0" err="1" smtClean="0">
                <a:solidFill>
                  <a:schemeClr val="bg1"/>
                </a:solidFill>
              </a:rPr>
              <a:t>який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60-х </a:t>
            </a:r>
            <a:r>
              <a:rPr lang="ru-RU" sz="3200" dirty="0" err="1" smtClean="0">
                <a:solidFill>
                  <a:schemeClr val="bg1"/>
                </a:solidFill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</a:rPr>
              <a:t> став </a:t>
            </a:r>
            <a:r>
              <a:rPr lang="ru-RU" sz="3200" dirty="0" err="1" smtClean="0">
                <a:solidFill>
                  <a:schemeClr val="bg1"/>
                </a:solidFill>
              </a:rPr>
              <a:t>масовим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- не </a:t>
            </a:r>
            <a:r>
              <a:rPr lang="ru-RU" sz="3200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явищем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соціального</a:t>
            </a:r>
            <a:r>
              <a:rPr lang="ru-RU" sz="3200" dirty="0" smtClean="0">
                <a:solidFill>
                  <a:schemeClr val="bg1"/>
                </a:solidFill>
              </a:rPr>
              <a:t> протесту. </a:t>
            </a:r>
            <a:r>
              <a:rPr lang="ru-RU" sz="3200" dirty="0" err="1" smtClean="0">
                <a:solidFill>
                  <a:schemeClr val="bg1"/>
                </a:solidFill>
              </a:rPr>
              <a:t>Театрально-протестна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активність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закінчилася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лікарні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звідки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втік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безгрошів'я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змусило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повернутися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додому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4117987"/>
            <a:ext cx="7929586" cy="2668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Після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третього</a:t>
            </a:r>
            <a:r>
              <a:rPr lang="ru-RU" sz="3200" dirty="0" smtClean="0">
                <a:solidFill>
                  <a:schemeClr val="bg1"/>
                </a:solidFill>
              </a:rPr>
              <a:t> курсу </a:t>
            </a:r>
            <a:r>
              <a:rPr lang="ru-RU" sz="32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родина </a:t>
            </a:r>
            <a:r>
              <a:rPr lang="ru-RU" sz="3200" dirty="0" err="1" smtClean="0">
                <a:solidFill>
                  <a:schemeClr val="bg1"/>
                </a:solidFill>
              </a:rPr>
              <a:t>змирилася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«нормальною» </a:t>
            </a:r>
            <a:r>
              <a:rPr lang="ru-RU" sz="3200" dirty="0" err="1" smtClean="0">
                <a:solidFill>
                  <a:schemeClr val="bg1"/>
                </a:solidFill>
              </a:rPr>
              <a:t>роботою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не буде. Пауло </a:t>
            </a:r>
            <a:r>
              <a:rPr lang="ru-RU" sz="3200" dirty="0" err="1" smtClean="0">
                <a:solidFill>
                  <a:schemeClr val="bg1"/>
                </a:solidFill>
              </a:rPr>
              <a:t>Коельо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займатися</a:t>
            </a:r>
            <a:r>
              <a:rPr lang="ru-RU" sz="3200" dirty="0" smtClean="0">
                <a:solidFill>
                  <a:schemeClr val="bg1"/>
                </a:solidFill>
              </a:rPr>
              <a:t> театром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журналістикою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0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8215370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У 1970 почав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подорожувати</a:t>
            </a:r>
            <a:r>
              <a:rPr lang="ru-RU" sz="2800" dirty="0" smtClean="0">
                <a:solidFill>
                  <a:schemeClr val="bg1"/>
                </a:solidFill>
              </a:rPr>
              <a:t> по </a:t>
            </a:r>
            <a:r>
              <a:rPr lang="ru-RU" sz="2800" dirty="0" err="1" smtClean="0">
                <a:solidFill>
                  <a:schemeClr val="bg1"/>
                </a:solidFill>
              </a:rPr>
              <a:t>Мексиці</a:t>
            </a:r>
            <a:r>
              <a:rPr lang="ru-RU" sz="2800" dirty="0" smtClean="0">
                <a:solidFill>
                  <a:schemeClr val="bg1"/>
                </a:solidFill>
              </a:rPr>
              <a:t>, Перу, </a:t>
            </a:r>
            <a:r>
              <a:rPr lang="ru-RU" sz="2800" dirty="0" err="1" smtClean="0">
                <a:solidFill>
                  <a:schemeClr val="bg1"/>
                </a:solidFill>
              </a:rPr>
              <a:t>Болівії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Чилі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Європі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Африці</a:t>
            </a:r>
            <a:r>
              <a:rPr lang="ru-RU" sz="2800" dirty="0" smtClean="0">
                <a:solidFill>
                  <a:schemeClr val="bg1"/>
                </a:solidFill>
              </a:rPr>
              <a:t>. Повернувшись до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пише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пісні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відомих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бразильських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виконавців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2571744"/>
            <a:ext cx="507209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Пізніше він об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uk-UA" sz="2800" dirty="0" smtClean="0">
                <a:solidFill>
                  <a:schemeClr val="bg1"/>
                </a:solidFill>
              </a:rPr>
              <a:t>єднав сили з рок-зіркою </a:t>
            </a:r>
            <a:r>
              <a:rPr lang="uk-UA" sz="2800" dirty="0" err="1" smtClean="0">
                <a:solidFill>
                  <a:schemeClr val="bg1"/>
                </a:solidFill>
              </a:rPr>
              <a:t>Раулем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Сейшасом</a:t>
            </a:r>
            <a:r>
              <a:rPr lang="uk-UA" sz="2800" dirty="0" smtClean="0">
                <a:solidFill>
                  <a:schemeClr val="bg1"/>
                </a:solidFill>
              </a:rPr>
              <a:t>. Разом вони написали   120 пісень,  </a:t>
            </a:r>
            <a:r>
              <a:rPr lang="uk-UA" sz="2800" dirty="0" err="1" smtClean="0">
                <a:solidFill>
                  <a:schemeClr val="bg1"/>
                </a:solidFill>
              </a:rPr>
              <a:t>революціонували</a:t>
            </a:r>
            <a:r>
              <a:rPr lang="uk-UA" sz="2800" dirty="0" smtClean="0">
                <a:solidFill>
                  <a:schemeClr val="bg1"/>
                </a:solidFill>
              </a:rPr>
              <a:t>  бразильську рок-музику; деякі з тих пісень – хіти і сьогодні.</a:t>
            </a:r>
            <a:endParaRPr lang="ru-RU" sz="2800" dirty="0"/>
          </a:p>
        </p:txBody>
      </p:sp>
      <p:pic>
        <p:nvPicPr>
          <p:cNvPr id="7" name="Picture 2" descr="https://encrypted-tbn0.gstatic.com/images?q=tbn:ANd9GcQg6xpXlFZym1et7rrQY0FAje_2lhZWCvYZutyDZE2kuRPFFcj4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000528" cy="25670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774312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3000" contrast="13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0720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3000" dirty="0" smtClean="0"/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Проте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влада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звернула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увагу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підривну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їхньої</a:t>
            </a:r>
            <a:r>
              <a:rPr lang="ru-RU" sz="3000" dirty="0" smtClean="0">
                <a:solidFill>
                  <a:schemeClr val="bg1"/>
                </a:solidFill>
              </a:rPr>
              <a:t> точки </a:t>
            </a:r>
            <a:r>
              <a:rPr lang="ru-RU" sz="3000" dirty="0" err="1" smtClean="0">
                <a:solidFill>
                  <a:schemeClr val="bg1"/>
                </a:solidFill>
              </a:rPr>
              <a:t>зору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3000" dirty="0" smtClean="0">
                <a:solidFill>
                  <a:schemeClr val="bg1"/>
                </a:solidFill>
              </a:rPr>
              <a:t> тандему </a:t>
            </a:r>
            <a:r>
              <a:rPr lang="ru-RU" sz="3000" dirty="0" err="1" smtClean="0">
                <a:solidFill>
                  <a:schemeClr val="bg1"/>
                </a:solidFill>
              </a:rPr>
              <a:t>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заарештувала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обох</a:t>
            </a:r>
            <a:r>
              <a:rPr lang="ru-RU" sz="3000" dirty="0" smtClean="0">
                <a:solidFill>
                  <a:schemeClr val="bg1"/>
                </a:solidFill>
              </a:rPr>
              <a:t> «</a:t>
            </a:r>
            <a:r>
              <a:rPr lang="ru-RU" sz="3000" dirty="0" err="1" smtClean="0">
                <a:solidFill>
                  <a:schemeClr val="bg1"/>
                </a:solidFill>
              </a:rPr>
              <a:t>дисидентів</a:t>
            </a:r>
            <a:r>
              <a:rPr lang="ru-RU" sz="3000" dirty="0" smtClean="0">
                <a:solidFill>
                  <a:schemeClr val="bg1"/>
                </a:solidFill>
              </a:rPr>
              <a:t>».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4017961"/>
            <a:ext cx="8186766" cy="2697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ru-RU" sz="30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Відомо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що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під</a:t>
            </a:r>
            <a:r>
              <a:rPr lang="ru-RU" sz="3000" dirty="0" smtClean="0">
                <a:solidFill>
                  <a:schemeClr val="bg1"/>
                </a:solidFill>
              </a:rPr>
              <a:t> час </a:t>
            </a:r>
            <a:r>
              <a:rPr lang="ru-RU" sz="3000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Сейшаса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катували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Вийти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допомогло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минуле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визнали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неосудним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бо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душевнохворим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відпустили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АЛЛА\Pictures\коельо\Пауло-Коэльо-и-Рауль-Сейш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66"/>
            <a:ext cx="3455065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57884" y="285749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Рауль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Сейшас</a:t>
            </a:r>
            <a:r>
              <a:rPr lang="uk-UA" i="1" dirty="0" smtClean="0">
                <a:solidFill>
                  <a:schemeClr val="bg1"/>
                </a:solidFill>
              </a:rPr>
              <a:t> (зліва) та </a:t>
            </a:r>
          </a:p>
          <a:p>
            <a:r>
              <a:rPr lang="uk-UA" i="1" dirty="0" err="1" smtClean="0">
                <a:solidFill>
                  <a:schemeClr val="bg1"/>
                </a:solidFill>
              </a:rPr>
              <a:t>Пауло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Коельо</a:t>
            </a:r>
            <a:r>
              <a:rPr lang="uk-UA" i="1" dirty="0" smtClean="0">
                <a:solidFill>
                  <a:schemeClr val="bg1"/>
                </a:solidFill>
              </a:rPr>
              <a:t> (справа)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" contrast="10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821537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000" dirty="0" err="1" smtClean="0">
                <a:solidFill>
                  <a:schemeClr val="bg1"/>
                </a:solidFill>
              </a:rPr>
              <a:t>Пізніше</a:t>
            </a:r>
            <a:r>
              <a:rPr lang="ru-RU" sz="3000" dirty="0" smtClean="0">
                <a:solidFill>
                  <a:schemeClr val="bg1"/>
                </a:solidFill>
              </a:rPr>
              <a:t>, в </a:t>
            </a:r>
            <a:r>
              <a:rPr lang="ru-RU" sz="3000" dirty="0" err="1" smtClean="0">
                <a:solidFill>
                  <a:schemeClr val="bg1"/>
                </a:solidFill>
              </a:rPr>
              <a:t>Голландії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зустрічає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sz="3000" dirty="0" smtClean="0">
                <a:solidFill>
                  <a:schemeClr val="bg1"/>
                </a:solidFill>
              </a:rPr>
              <a:t>, яка </a:t>
            </a:r>
            <a:r>
              <a:rPr lang="ru-RU" sz="3000" dirty="0" err="1" smtClean="0">
                <a:solidFill>
                  <a:schemeClr val="bg1"/>
                </a:solidFill>
              </a:rPr>
              <a:t>змінила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життя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розкрила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Коельо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очі</a:t>
            </a:r>
            <a:r>
              <a:rPr lang="ru-RU" sz="3000" dirty="0" smtClean="0">
                <a:solidFill>
                  <a:schemeClr val="bg1"/>
                </a:solidFill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</a:rPr>
              <a:t>його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власне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покликання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Він</a:t>
            </a:r>
            <a:r>
              <a:rPr lang="ru-RU" sz="3000" dirty="0" smtClean="0">
                <a:solidFill>
                  <a:schemeClr val="bg1"/>
                </a:solidFill>
              </a:rPr>
              <a:t> став членом </a:t>
            </a:r>
            <a:r>
              <a:rPr lang="ru-RU" sz="3000" dirty="0" err="1" smtClean="0">
                <a:solidFill>
                  <a:schemeClr val="bg1"/>
                </a:solidFill>
              </a:rPr>
              <a:t>католицької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групи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відомої</a:t>
            </a:r>
            <a:r>
              <a:rPr lang="ru-RU" sz="3000" dirty="0" smtClean="0">
                <a:solidFill>
                  <a:schemeClr val="bg1"/>
                </a:solidFill>
              </a:rPr>
              <a:t> як </a:t>
            </a:r>
            <a:r>
              <a:rPr lang="en-US" sz="3000" dirty="0" smtClean="0">
                <a:solidFill>
                  <a:schemeClr val="bg1"/>
                </a:solidFill>
              </a:rPr>
              <a:t>RAM (</a:t>
            </a:r>
            <a:r>
              <a:rPr lang="en-US" sz="3000" dirty="0" err="1" smtClean="0">
                <a:solidFill>
                  <a:schemeClr val="bg1"/>
                </a:solidFill>
              </a:rPr>
              <a:t>Regnus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Agnus</a:t>
            </a:r>
            <a:r>
              <a:rPr lang="en-US" sz="3000" dirty="0" smtClean="0">
                <a:solidFill>
                  <a:schemeClr val="bg1"/>
                </a:solidFill>
              </a:rPr>
              <a:t> Mundi)</a:t>
            </a:r>
            <a:r>
              <a:rPr lang="uk-UA" sz="3000" dirty="0" smtClean="0">
                <a:solidFill>
                  <a:schemeClr val="bg1"/>
                </a:solidFill>
              </a:rPr>
              <a:t>.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3212976"/>
            <a:ext cx="7539062" cy="2571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	</a:t>
            </a:r>
            <a:r>
              <a:rPr lang="ru-RU" sz="2800" dirty="0" err="1" smtClean="0">
                <a:solidFill>
                  <a:schemeClr val="bg1"/>
                </a:solidFill>
              </a:rPr>
              <a:t>Прислухавшись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поради</a:t>
            </a:r>
            <a:r>
              <a:rPr lang="ru-RU" sz="2800" dirty="0" smtClean="0">
                <a:solidFill>
                  <a:schemeClr val="bg1"/>
                </a:solidFill>
              </a:rPr>
              <a:t> наставника, </a:t>
            </a:r>
            <a:r>
              <a:rPr lang="ru-RU" sz="2800" dirty="0" err="1" smtClean="0">
                <a:solidFill>
                  <a:schemeClr val="bg1"/>
                </a:solidFill>
              </a:rPr>
              <a:t>він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dirty="0" smtClean="0">
                <a:solidFill>
                  <a:schemeClr val="bg1"/>
                </a:solidFill>
              </a:rPr>
              <a:t> дорогою </a:t>
            </a:r>
            <a:r>
              <a:rPr lang="ru-RU" sz="2800" dirty="0" err="1" smtClean="0">
                <a:solidFill>
                  <a:schemeClr val="bg1"/>
                </a:solidFill>
              </a:rPr>
              <a:t>середньовічних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прочан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іспанське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Сантьяго-де-Компостела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опісля</a:t>
            </a:r>
            <a:r>
              <a:rPr lang="ru-RU" sz="2800" dirty="0" smtClean="0">
                <a:solidFill>
                  <a:schemeClr val="bg1"/>
                </a:solidFill>
              </a:rPr>
              <a:t> написав книгу про </a:t>
            </a:r>
            <a:r>
              <a:rPr lang="ru-RU" sz="2800" dirty="0" err="1" smtClean="0">
                <a:solidFill>
                  <a:schemeClr val="bg1"/>
                </a:solidFill>
              </a:rPr>
              <a:t>цю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подорож</a:t>
            </a:r>
            <a:r>
              <a:rPr lang="ru-RU" sz="2800" dirty="0" smtClean="0">
                <a:solidFill>
                  <a:schemeClr val="bg1"/>
                </a:solidFill>
              </a:rPr>
              <a:t> — «</a:t>
            </a:r>
            <a:r>
              <a:rPr lang="ru-RU" sz="2800" dirty="0" err="1" smtClean="0">
                <a:solidFill>
                  <a:schemeClr val="bg1"/>
                </a:solidFill>
              </a:rPr>
              <a:t>Паломництво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Щоденник</a:t>
            </a:r>
            <a:r>
              <a:rPr lang="ru-RU" sz="2800" dirty="0" smtClean="0">
                <a:solidFill>
                  <a:schemeClr val="bg1"/>
                </a:solidFill>
              </a:rPr>
              <a:t> Мага» (1987).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  <a:hlinkHover r:id="rId3" action="ppaction://hlinksldjump"/>
          </p:cNvPr>
          <p:cNvSpPr/>
          <p:nvPr/>
        </p:nvSpPr>
        <p:spPr>
          <a:xfrm>
            <a:off x="8858248" y="6572272"/>
            <a:ext cx="285752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14290"/>
            <a:ext cx="78581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Зараз </a:t>
            </a:r>
            <a:r>
              <a:rPr lang="ru-RU" sz="3200" dirty="0" err="1" smtClean="0">
                <a:solidFill>
                  <a:schemeClr val="bg1"/>
                </a:solidFill>
              </a:rPr>
              <a:t>він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живе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своєю</a:t>
            </a:r>
            <a:r>
              <a:rPr lang="ru-RU" sz="3200" dirty="0" smtClean="0">
                <a:solidFill>
                  <a:schemeClr val="bg1"/>
                </a:solidFill>
              </a:rPr>
              <a:t> дружиною, Христиною, в </a:t>
            </a:r>
            <a:r>
              <a:rPr lang="ru-RU" sz="3200" dirty="0" err="1" smtClean="0">
                <a:solidFill>
                  <a:schemeClr val="bg1"/>
                </a:solidFill>
              </a:rPr>
              <a:t>Ріо-де-Жанейро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Бразилії</a:t>
            </a:r>
            <a:r>
              <a:rPr lang="ru-RU" sz="3200" dirty="0" smtClean="0">
                <a:solidFill>
                  <a:schemeClr val="bg1"/>
                </a:solidFill>
              </a:rPr>
              <a:t> та в Тарб, у </a:t>
            </a:r>
            <a:r>
              <a:rPr lang="ru-RU" sz="3200" dirty="0" err="1" smtClean="0">
                <a:solidFill>
                  <a:schemeClr val="bg1"/>
                </a:solidFill>
              </a:rPr>
              <a:t>Франції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ww.spletnik.ru/img/2012/08/natasha/20122108-paulo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7810">
            <a:off x="529718" y="1981727"/>
            <a:ext cx="2922175" cy="4391612"/>
          </a:xfrm>
          <a:prstGeom prst="rect">
            <a:avLst/>
          </a:prstGeom>
          <a:noFill/>
        </p:spPr>
      </p:pic>
      <p:pic>
        <p:nvPicPr>
          <p:cNvPr id="20484" name="Picture 4" descr="http://www.spletnik.ru/img/2012/08/natasha/20122108-paulo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71">
            <a:off x="5544471" y="2075062"/>
            <a:ext cx="2777925" cy="4174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  <a:hlinkHover r:id="rId5" action="ppaction://hlinksldjump"/>
          </p:cNvPr>
          <p:cNvSpPr/>
          <p:nvPr/>
        </p:nvSpPr>
        <p:spPr>
          <a:xfrm>
            <a:off x="8786810" y="6572272"/>
            <a:ext cx="357190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1479</TotalTime>
  <Words>18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Пауло Коельйо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Пауло Коельо</dc:title>
  <dc:subject>життєвий і творчий шлях</dc:subject>
  <dc:creator>АЛЛА</dc:creator>
  <cp:lastModifiedBy>User</cp:lastModifiedBy>
  <cp:revision>136</cp:revision>
  <dcterms:created xsi:type="dcterms:W3CDTF">2013-03-24T13:08:12Z</dcterms:created>
  <dcterms:modified xsi:type="dcterms:W3CDTF">2013-12-19T17:22:05Z</dcterms:modified>
  <cp:category>література</cp:category>
  <dc:language>українська</dc:language>
</cp:coreProperties>
</file>