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B545E-08E0-4730-821A-3864D197FEB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71CEE2-C11F-4BD0-B24A-6E106FBC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0_%D0%B1%D0%B5%D1%80%D0%B5%D0%B7%D0%BD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1%D1%82%D0%B0%D0%BB%D1%96%D0%BD_%D0%99%D0%BE%D1%81%D0%B8%D0%BF_%D0%92%D1%96%D1%81%D1%81%D0%B0%D1%80%D1%96%D0%BE%D0%BD%D0%BE%D0%B2%D0%B8%D1%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86742" cy="1857388"/>
          </a:xfrm>
        </p:spPr>
        <p:txBody>
          <a:bodyPr>
            <a:normAutofit/>
          </a:bodyPr>
          <a:lstStyle/>
          <a:p>
            <a:pPr algn="ctr"/>
            <a:r>
              <a:rPr lang="uk-UA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Михайло Опанасович Булгаков</a:t>
            </a:r>
            <a:endParaRPr lang="ru-RU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5143536" cy="1214446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</a:rPr>
              <a:t>Життєвий і творчий шлях письменника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180px-Булгга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143116"/>
            <a:ext cx="3143271" cy="3860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34" y="3429000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(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15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травня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1891, 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Київ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— †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10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  <a:hlinkClick r:id="rId3" tooltip="10 березня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березня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1940, Москва) —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російський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письменник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українського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походження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, драматург,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театральний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 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режисер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charset="0"/>
              </a:rPr>
              <a:t>.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Турбіних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(1925)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1500174"/>
            <a:ext cx="464347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  У </a:t>
            </a:r>
            <a:r>
              <a:rPr lang="ru-RU" sz="1800" dirty="0" err="1" smtClean="0"/>
              <a:t>п'єсі</a:t>
            </a:r>
            <a:r>
              <a:rPr lang="ru-RU" sz="1800" dirty="0" smtClean="0"/>
              <a:t> «</a:t>
            </a:r>
            <a:r>
              <a:rPr lang="ru-RU" sz="1800" dirty="0" err="1" smtClean="0"/>
              <a:t>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Турбіних</a:t>
            </a:r>
            <a:r>
              <a:rPr lang="ru-RU" sz="1800" dirty="0" smtClean="0"/>
              <a:t>» </a:t>
            </a:r>
            <a:r>
              <a:rPr lang="ru-RU" sz="1800" dirty="0" err="1" smtClean="0"/>
              <a:t>Олексій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Турбін</a:t>
            </a:r>
            <a:r>
              <a:rPr lang="ru-RU" sz="1800" dirty="0" smtClean="0"/>
              <a:t> уже все </a:t>
            </a:r>
            <a:r>
              <a:rPr lang="ru-RU" sz="1800" dirty="0" err="1" smtClean="0"/>
              <a:t>вирішив</a:t>
            </a:r>
            <a:r>
              <a:rPr lang="ru-RU" sz="1800" dirty="0" smtClean="0"/>
              <a:t>: для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, як і для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інтелігентів</a:t>
            </a:r>
            <a:r>
              <a:rPr lang="ru-RU" sz="1800" dirty="0" smtClean="0"/>
              <a:t>, не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 smtClean="0"/>
              <a:t>виходу</a:t>
            </a:r>
            <a:r>
              <a:rPr lang="ru-RU" sz="1800" dirty="0" smtClean="0"/>
              <a:t> — </a:t>
            </a:r>
            <a:r>
              <a:rPr lang="ru-RU" sz="1800" dirty="0" err="1" smtClean="0"/>
              <a:t>стріляти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народ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, тому </a:t>
            </a:r>
            <a:r>
              <a:rPr lang="ru-RU" sz="1800" dirty="0" err="1" smtClean="0"/>
              <a:t>шукає</a:t>
            </a:r>
            <a:r>
              <a:rPr lang="ru-RU" sz="1800" dirty="0" smtClean="0"/>
              <a:t> </a:t>
            </a:r>
            <a:r>
              <a:rPr lang="ru-RU" sz="1800" dirty="0" err="1" smtClean="0"/>
              <a:t>смерті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гине</a:t>
            </a:r>
            <a:r>
              <a:rPr lang="ru-RU" sz="1800" dirty="0" smtClean="0"/>
              <a:t>, </a:t>
            </a:r>
            <a:r>
              <a:rPr lang="ru-RU" sz="1800" dirty="0" err="1" smtClean="0"/>
              <a:t>рятуючи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молодих</a:t>
            </a:r>
            <a:r>
              <a:rPr lang="ru-RU" sz="1800" dirty="0" smtClean="0"/>
              <a:t> </a:t>
            </a:r>
            <a:r>
              <a:rPr lang="ru-RU" sz="1800" dirty="0" err="1" smtClean="0"/>
              <a:t>юнкерів</a:t>
            </a:r>
            <a:r>
              <a:rPr lang="ru-RU" sz="1800" dirty="0" smtClean="0"/>
              <a:t>. 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Письменник</a:t>
            </a:r>
            <a:r>
              <a:rPr lang="ru-RU" sz="1800" dirty="0" smtClean="0"/>
              <a:t> показав </a:t>
            </a:r>
            <a:r>
              <a:rPr lang="ru-RU" sz="1800" dirty="0" err="1" smtClean="0"/>
              <a:t>духовну</a:t>
            </a:r>
            <a:r>
              <a:rPr lang="ru-RU" sz="1800" dirty="0" smtClean="0"/>
              <a:t> драму </a:t>
            </a:r>
            <a:r>
              <a:rPr lang="ru-RU" sz="1800" dirty="0" err="1" smtClean="0"/>
              <a:t>інтелігенції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зруйнування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культурних</a:t>
            </a:r>
            <a:r>
              <a:rPr lang="ru-RU" sz="1800" dirty="0" smtClean="0"/>
              <a:t> засад </a:t>
            </a:r>
            <a:r>
              <a:rPr lang="ru-RU" sz="1800" dirty="0" err="1" smtClean="0"/>
              <a:t>суспільства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порушення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моральних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принципів</a:t>
            </a:r>
            <a:r>
              <a:rPr lang="ru-RU" sz="1800" dirty="0" smtClean="0"/>
              <a:t>. У </a:t>
            </a:r>
            <a:r>
              <a:rPr lang="ru-RU" sz="1800" dirty="0" err="1" smtClean="0"/>
              <a:t>трилогії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невипадково</a:t>
            </a:r>
            <a:r>
              <a:rPr lang="ru-RU" sz="1800" dirty="0" smtClean="0"/>
              <a:t> звучать </a:t>
            </a:r>
            <a:r>
              <a:rPr lang="ru-RU" sz="1800" dirty="0" err="1" smtClean="0"/>
              <a:t>мотиви</a:t>
            </a:r>
            <a:r>
              <a:rPr lang="ru-RU" sz="1800" dirty="0" smtClean="0"/>
              <a:t> світової </a:t>
            </a:r>
            <a:r>
              <a:rPr lang="ru-RU" sz="1800" dirty="0" err="1" smtClean="0"/>
              <a:t>класики</a:t>
            </a:r>
            <a:r>
              <a:rPr lang="ru-RU" sz="1800" dirty="0" smtClean="0"/>
              <a:t> (Й. В. Гете, О. </a:t>
            </a:r>
            <a:r>
              <a:rPr lang="ru-RU" sz="1800" dirty="0" err="1" smtClean="0"/>
              <a:t>Пушкіна</a:t>
            </a:r>
            <a:r>
              <a:rPr lang="ru-RU" sz="1800" dirty="0" smtClean="0"/>
              <a:t>, Ф. </a:t>
            </a:r>
            <a:r>
              <a:rPr lang="ru-RU" sz="1800" dirty="0" err="1" smtClean="0"/>
              <a:t>Достоєвського</a:t>
            </a:r>
            <a:r>
              <a:rPr lang="ru-RU" sz="1800" dirty="0" smtClean="0"/>
              <a:t>, Д.Н.Ґ. Байрона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.) — як </a:t>
            </a:r>
            <a:r>
              <a:rPr lang="ru-RU" sz="1800" dirty="0" err="1" smtClean="0"/>
              <a:t>нагадування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втрачені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гуманістичні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цінності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дні турбіних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875"/>
            <a:ext cx="3571900" cy="2407461"/>
          </a:xfrm>
          <a:prstGeom prst="rect">
            <a:avLst/>
          </a:prstGeom>
        </p:spPr>
      </p:pic>
      <p:pic>
        <p:nvPicPr>
          <p:cNvPr id="7" name="Рисунок 6" descr="p003_1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1785950" cy="2365392"/>
          </a:xfrm>
          <a:prstGeom prst="rect">
            <a:avLst/>
          </a:prstGeom>
        </p:spPr>
      </p:pic>
      <p:pic>
        <p:nvPicPr>
          <p:cNvPr id="8" name="Рисунок 7" descr="250px-Сергій_Іва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571612"/>
            <a:ext cx="177176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“Майстер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Маргарита”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(1925-1940рр.)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31146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900" dirty="0" smtClean="0"/>
              <a:t>«</a:t>
            </a:r>
            <a:r>
              <a:rPr lang="ru-RU" sz="1900" dirty="0" err="1" smtClean="0"/>
              <a:t>Майстер</a:t>
            </a:r>
            <a:r>
              <a:rPr lang="ru-RU" sz="1900" dirty="0" smtClean="0"/>
              <a:t> </a:t>
            </a:r>
            <a:r>
              <a:rPr lang="ru-RU" sz="1800" dirty="0" smtClean="0"/>
              <a:t>і Маргарита» — </a:t>
            </a:r>
            <a:r>
              <a:rPr lang="ru-RU" sz="1800" dirty="0" err="1" smtClean="0"/>
              <a:t>це</a:t>
            </a:r>
            <a:r>
              <a:rPr lang="ru-RU" sz="1800" dirty="0" smtClean="0"/>
              <a:t> «роман у </a:t>
            </a:r>
            <a:r>
              <a:rPr lang="ru-RU" sz="1800" dirty="0" err="1" smtClean="0"/>
              <a:t>романі</a:t>
            </a:r>
            <a:r>
              <a:rPr lang="ru-RU" sz="1800" dirty="0" smtClean="0"/>
              <a:t>». </a:t>
            </a:r>
            <a:r>
              <a:rPr lang="ru-RU" sz="1800" dirty="0" err="1" smtClean="0"/>
              <a:t>Глави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Москви</a:t>
            </a:r>
            <a:r>
              <a:rPr lang="ru-RU" sz="1800" dirty="0" smtClean="0"/>
              <a:t> 30-х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межують</a:t>
            </a:r>
            <a:r>
              <a:rPr lang="ru-RU" sz="1800" dirty="0" smtClean="0"/>
              <a:t> з </a:t>
            </a:r>
            <a:r>
              <a:rPr lang="ru-RU" sz="1800" dirty="0" err="1" smtClean="0"/>
              <a:t>розповідями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біблійні</a:t>
            </a:r>
            <a:r>
              <a:rPr lang="ru-RU" sz="1800" dirty="0" smtClean="0"/>
              <a:t> теми (роман, який </a:t>
            </a:r>
            <a:r>
              <a:rPr lang="ru-RU" sz="1800" dirty="0" err="1" smtClean="0"/>
              <a:t>пише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майстер</a:t>
            </a:r>
            <a:r>
              <a:rPr lang="ru-RU" sz="1800" dirty="0" smtClean="0"/>
              <a:t>, </a:t>
            </a:r>
            <a:r>
              <a:rPr lang="ru-RU" sz="1800" dirty="0" err="1" smtClean="0"/>
              <a:t>інтерпретує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історію</a:t>
            </a:r>
            <a:r>
              <a:rPr lang="ru-RU" sz="1800" dirty="0" smtClean="0"/>
              <a:t> </a:t>
            </a:r>
            <a:r>
              <a:rPr lang="ru-RU" sz="1800" dirty="0" err="1" smtClean="0"/>
              <a:t>зіткнення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Ісуса</a:t>
            </a:r>
            <a:r>
              <a:rPr lang="ru-RU" sz="1800" dirty="0" smtClean="0"/>
              <a:t> і </a:t>
            </a:r>
            <a:r>
              <a:rPr lang="ru-RU" sz="1800" dirty="0" err="1" smtClean="0"/>
              <a:t>Понтія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Пілата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історію</a:t>
            </a:r>
            <a:r>
              <a:rPr lang="ru-RU" sz="1800" dirty="0" smtClean="0"/>
              <a:t> </a:t>
            </a:r>
            <a:r>
              <a:rPr lang="ru-RU" sz="1800" dirty="0" err="1" smtClean="0"/>
              <a:t>жертовної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загибелі</a:t>
            </a:r>
            <a:r>
              <a:rPr lang="ru-RU" sz="1800" dirty="0" smtClean="0"/>
              <a:t> Христа).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змогу</a:t>
            </a:r>
            <a:r>
              <a:rPr lang="ru-RU" sz="1800" dirty="0" smtClean="0"/>
              <a:t> </a:t>
            </a:r>
            <a:r>
              <a:rPr lang="ru-RU" sz="1800" dirty="0" err="1" smtClean="0"/>
              <a:t>письменникові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розглядати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сучасність</a:t>
            </a:r>
            <a:r>
              <a:rPr lang="ru-RU" sz="1800" dirty="0" smtClean="0"/>
              <a:t> з </a:t>
            </a:r>
            <a:r>
              <a:rPr lang="ru-RU" sz="1800" dirty="0" err="1" smtClean="0"/>
              <a:t>позиції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вічності</a:t>
            </a:r>
            <a:r>
              <a:rPr lang="ru-RU" sz="1800" dirty="0" smtClean="0"/>
              <a:t> та через призму </a:t>
            </a:r>
            <a:r>
              <a:rPr lang="ru-RU" sz="1800" dirty="0" err="1" smtClean="0"/>
              <a:t>християнських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цінностей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Мастер_и_Маргарита.jpg титуль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857628"/>
            <a:ext cx="2000264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429132"/>
            <a:ext cx="5857916" cy="221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Булгаков був </a:t>
            </a:r>
            <a:r>
              <a:rPr lang="ru-RU" sz="1700" dirty="0" err="1" smtClean="0"/>
              <a:t>упевнений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роман «</a:t>
            </a:r>
            <a:r>
              <a:rPr lang="ru-RU" sz="1700" dirty="0" err="1" smtClean="0"/>
              <a:t>Майстер</a:t>
            </a:r>
            <a:r>
              <a:rPr lang="ru-RU" sz="1700" dirty="0" smtClean="0"/>
              <a:t> і Маргарита» </a:t>
            </a:r>
            <a:r>
              <a:rPr lang="ru-RU" sz="1700" dirty="0" err="1" smtClean="0"/>
              <a:t>ніколи</a:t>
            </a:r>
            <a:r>
              <a:rPr lang="ru-RU" sz="1700" dirty="0" smtClean="0"/>
              <a:t> не буде </a:t>
            </a:r>
            <a:r>
              <a:rPr lang="ru-RU" sz="1700" dirty="0" err="1" smtClean="0"/>
              <a:t>опублікований</a:t>
            </a:r>
            <a:r>
              <a:rPr lang="ru-RU" sz="1700" dirty="0" smtClean="0"/>
              <a:t> за </a:t>
            </a:r>
            <a:r>
              <a:rPr lang="ru-RU" sz="1700" dirty="0" err="1" smtClean="0"/>
              <a:t>радянської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влади</a:t>
            </a:r>
            <a:r>
              <a:rPr lang="ru-RU" sz="1700" dirty="0" smtClean="0"/>
              <a:t>, </a:t>
            </a:r>
            <a:r>
              <a:rPr lang="ru-RU" sz="1700" dirty="0" err="1" smtClean="0"/>
              <a:t>диктування</a:t>
            </a:r>
            <a:r>
              <a:rPr lang="ru-RU" sz="1700" dirty="0" smtClean="0"/>
              <a:t> романа </a:t>
            </a:r>
            <a:r>
              <a:rPr lang="ru-RU" sz="1700" dirty="0" err="1" smtClean="0"/>
              <a:t>дружині</a:t>
            </a:r>
            <a:r>
              <a:rPr lang="ru-RU" sz="1700" dirty="0" smtClean="0"/>
              <a:t> було </a:t>
            </a:r>
            <a:r>
              <a:rPr lang="ru-RU" sz="1700" dirty="0" err="1" smtClean="0"/>
              <a:t>чимось</a:t>
            </a:r>
            <a:r>
              <a:rPr lang="ru-RU" sz="1700" dirty="0" smtClean="0"/>
              <a:t> на </a:t>
            </a:r>
            <a:r>
              <a:rPr lang="ru-RU" sz="1700" dirty="0" err="1" smtClean="0"/>
              <a:t>зразок</a:t>
            </a:r>
            <a:r>
              <a:rPr lang="ru-RU" sz="1700" dirty="0" smtClean="0"/>
              <a:t> </a:t>
            </a:r>
            <a:r>
              <a:rPr lang="ru-RU" sz="1700" dirty="0" err="1" smtClean="0"/>
              <a:t>спроби</a:t>
            </a:r>
            <a:r>
              <a:rPr lang="ru-RU" sz="1700" dirty="0" smtClean="0"/>
              <a:t> </a:t>
            </a:r>
            <a:r>
              <a:rPr lang="ru-RU" sz="1700" dirty="0" err="1" smtClean="0"/>
              <a:t>зв'язатися</a:t>
            </a:r>
            <a:r>
              <a:rPr lang="ru-RU" sz="1700" dirty="0" smtClean="0"/>
              <a:t> з далекими </a:t>
            </a:r>
            <a:r>
              <a:rPr lang="ru-RU" sz="1700" dirty="0" err="1" smtClean="0"/>
              <a:t>нащадками</a:t>
            </a:r>
            <a:r>
              <a:rPr lang="ru-RU" sz="1700" dirty="0" smtClean="0"/>
              <a:t>. Але </a:t>
            </a:r>
            <a:r>
              <a:rPr lang="ru-RU" sz="1700" dirty="0" err="1" smtClean="0"/>
              <a:t>письменник</a:t>
            </a:r>
            <a:r>
              <a:rPr lang="ru-RU" sz="1700" dirty="0" smtClean="0"/>
              <a:t> </a:t>
            </a:r>
            <a:r>
              <a:rPr lang="ru-RU" sz="1700" dirty="0" err="1" smtClean="0"/>
              <a:t>помилявся</a:t>
            </a:r>
            <a:r>
              <a:rPr lang="ru-RU" sz="1700" dirty="0" smtClean="0"/>
              <a:t> — </a:t>
            </a:r>
            <a:r>
              <a:rPr lang="ru-RU" sz="1700" dirty="0" err="1" smtClean="0"/>
              <a:t>хоч</a:t>
            </a:r>
            <a:r>
              <a:rPr lang="ru-RU" sz="1700" dirty="0" smtClean="0"/>
              <a:t> і з </a:t>
            </a:r>
            <a:r>
              <a:rPr lang="ru-RU" sz="1700" dirty="0" err="1" smtClean="0"/>
              <a:t>тридцятирічною</a:t>
            </a:r>
            <a:r>
              <a:rPr lang="ru-RU" sz="1700" dirty="0" smtClean="0"/>
              <a:t> </a:t>
            </a:r>
            <a:r>
              <a:rPr lang="ru-RU" sz="1700" dirty="0" err="1" smtClean="0"/>
              <a:t>затримкою</a:t>
            </a:r>
            <a:r>
              <a:rPr lang="ru-RU" sz="1700" dirty="0" smtClean="0"/>
              <a:t>, роман був </a:t>
            </a:r>
            <a:r>
              <a:rPr lang="ru-RU" sz="1700" dirty="0" err="1" smtClean="0"/>
              <a:t>опублікований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викликало</a:t>
            </a:r>
            <a:r>
              <a:rPr lang="ru-RU" sz="1700" dirty="0" smtClean="0"/>
              <a:t> </a:t>
            </a:r>
            <a:r>
              <a:rPr lang="ru-RU" sz="1700" dirty="0" err="1" smtClean="0"/>
              <a:t>ефект</a:t>
            </a:r>
            <a:r>
              <a:rPr lang="ru-RU" sz="1700" dirty="0" smtClean="0"/>
              <a:t> бомби, яка </a:t>
            </a:r>
            <a:r>
              <a:rPr lang="ru-RU" sz="1700" dirty="0" err="1" smtClean="0"/>
              <a:t>вибухнула</a:t>
            </a:r>
            <a:r>
              <a:rPr lang="ru-RU" sz="1700" dirty="0" smtClean="0"/>
              <a:t> </a:t>
            </a:r>
            <a:r>
              <a:rPr lang="ru-RU" sz="1700" dirty="0" err="1" smtClean="0"/>
              <a:t>серед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радянської</a:t>
            </a:r>
            <a:r>
              <a:rPr lang="ru-RU" sz="1700" dirty="0" smtClean="0"/>
              <a:t> </a:t>
            </a:r>
            <a:r>
              <a:rPr lang="ru-RU" sz="1700" dirty="0" err="1" smtClean="0"/>
              <a:t>інтелігенції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1357298"/>
            <a:ext cx="464347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 </a:t>
            </a:r>
            <a:r>
              <a:rPr lang="ru-RU" sz="1700" dirty="0" err="1" smtClean="0"/>
              <a:t>підставі</a:t>
            </a:r>
            <a:r>
              <a:rPr lang="ru-RU" sz="1700" dirty="0" smtClean="0"/>
              <a:t> сюжету роману «</a:t>
            </a:r>
            <a:r>
              <a:rPr lang="ru-RU" sz="1700" dirty="0" err="1" smtClean="0"/>
              <a:t>Майстер</a:t>
            </a:r>
            <a:r>
              <a:rPr lang="ru-RU" sz="1700" dirty="0" smtClean="0"/>
              <a:t> і Маргарита «</a:t>
            </a:r>
            <a:r>
              <a:rPr lang="ru-RU" sz="1700" dirty="0" err="1" smtClean="0"/>
              <a:t>можна</a:t>
            </a:r>
            <a:r>
              <a:rPr lang="ru-RU" sz="1700" dirty="0" smtClean="0"/>
              <a:t> </a:t>
            </a:r>
            <a:r>
              <a:rPr lang="ru-RU" sz="1700" dirty="0" err="1" smtClean="0"/>
              <a:t>зробити</a:t>
            </a:r>
            <a:r>
              <a:rPr lang="ru-RU" sz="1700" dirty="0" smtClean="0"/>
              <a:t> </a:t>
            </a:r>
            <a:r>
              <a:rPr lang="ru-RU" sz="1700" dirty="0" err="1" smtClean="0"/>
              <a:t>висновок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Булкагов</a:t>
            </a:r>
            <a:r>
              <a:rPr lang="ru-RU" sz="1700" dirty="0" smtClean="0"/>
              <a:t> </a:t>
            </a:r>
            <a:r>
              <a:rPr lang="ru-RU" sz="1700" dirty="0" err="1" smtClean="0"/>
              <a:t>розвивав</a:t>
            </a:r>
            <a:r>
              <a:rPr lang="ru-RU" sz="1700" dirty="0" smtClean="0"/>
              <a:t> </a:t>
            </a:r>
            <a:r>
              <a:rPr lang="ru-RU" sz="1700" dirty="0" err="1" smtClean="0"/>
              <a:t>головні</a:t>
            </a:r>
            <a:r>
              <a:rPr lang="ru-RU" sz="1700" dirty="0" smtClean="0"/>
              <a:t> </a:t>
            </a:r>
            <a:r>
              <a:rPr lang="ru-RU" sz="1700" dirty="0" err="1" smtClean="0"/>
              <a:t>ідеї</a:t>
            </a:r>
            <a:r>
              <a:rPr lang="ru-RU" sz="1700" dirty="0" smtClean="0"/>
              <a:t> </a:t>
            </a:r>
            <a:r>
              <a:rPr lang="ru-RU" sz="1700" dirty="0" err="1" smtClean="0"/>
              <a:t>Євангелія</a:t>
            </a:r>
            <a:r>
              <a:rPr lang="ru-RU" sz="1700" dirty="0" smtClean="0"/>
              <a:t> від Луки, у </a:t>
            </a:r>
            <a:r>
              <a:rPr lang="ru-RU" sz="1700" dirty="0" err="1" smtClean="0"/>
              <a:t>якому</a:t>
            </a:r>
            <a:r>
              <a:rPr lang="ru-RU" sz="1700" dirty="0" smtClean="0"/>
              <a:t> Христос </a:t>
            </a:r>
            <a:r>
              <a:rPr lang="ru-RU" sz="1700" dirty="0" err="1" smtClean="0"/>
              <a:t>змальовується</a:t>
            </a:r>
            <a:r>
              <a:rPr lang="ru-RU" sz="1700" dirty="0" smtClean="0"/>
              <a:t> як </a:t>
            </a:r>
            <a:r>
              <a:rPr lang="ru-RU" sz="1700" dirty="0" err="1" smtClean="0"/>
              <a:t>Син</a:t>
            </a:r>
            <a:r>
              <a:rPr lang="ru-RU" sz="1700" dirty="0" smtClean="0"/>
              <a:t> </a:t>
            </a:r>
            <a:r>
              <a:rPr lang="ru-RU" sz="1700" dirty="0" err="1" smtClean="0"/>
              <a:t>Людський</a:t>
            </a:r>
            <a:r>
              <a:rPr lang="ru-RU" sz="1700" dirty="0" smtClean="0"/>
              <a:t>. Але </a:t>
            </a:r>
            <a:r>
              <a:rPr lang="ru-RU" sz="1700" dirty="0" err="1" smtClean="0"/>
              <a:t>Ієшуа</a:t>
            </a:r>
            <a:r>
              <a:rPr lang="ru-RU" sz="1700" dirty="0" smtClean="0"/>
              <a:t> в </a:t>
            </a:r>
            <a:r>
              <a:rPr lang="ru-RU" sz="1700" dirty="0" err="1" smtClean="0"/>
              <a:t>романі</a:t>
            </a:r>
            <a:r>
              <a:rPr lang="ru-RU" sz="1700" dirty="0" smtClean="0"/>
              <a:t> </a:t>
            </a:r>
            <a:r>
              <a:rPr lang="ru-RU" sz="1700" dirty="0" err="1" smtClean="0"/>
              <a:t>вже</a:t>
            </a:r>
            <a:r>
              <a:rPr lang="ru-RU" sz="1700" dirty="0" smtClean="0"/>
              <a:t> не Христос і </a:t>
            </a:r>
            <a:r>
              <a:rPr lang="ru-RU" sz="1700" dirty="0" err="1" smtClean="0"/>
              <a:t>навіть</a:t>
            </a:r>
            <a:r>
              <a:rPr lang="ru-RU" sz="1700" dirty="0" smtClean="0"/>
              <a:t> не його </a:t>
            </a:r>
            <a:r>
              <a:rPr lang="ru-RU" sz="1700" dirty="0" err="1" smtClean="0"/>
              <a:t>літературна</a:t>
            </a:r>
            <a:r>
              <a:rPr lang="ru-RU" sz="1700" dirty="0" smtClean="0"/>
              <a:t> </a:t>
            </a:r>
            <a:r>
              <a:rPr lang="ru-RU" sz="1700" dirty="0" err="1" smtClean="0"/>
              <a:t>інтерпретація</a:t>
            </a:r>
            <a:r>
              <a:rPr lang="ru-RU" sz="1700" dirty="0" smtClean="0"/>
              <a:t>, як </a:t>
            </a:r>
            <a:r>
              <a:rPr lang="ru-RU" sz="1700" dirty="0" err="1" smtClean="0"/>
              <a:t>вважають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деякі</a:t>
            </a:r>
            <a:r>
              <a:rPr lang="ru-RU" sz="1700" dirty="0" smtClean="0"/>
              <a:t> </a:t>
            </a:r>
            <a:r>
              <a:rPr lang="ru-RU" sz="1700" dirty="0" err="1" smtClean="0"/>
              <a:t>дослідники</a:t>
            </a:r>
            <a:r>
              <a:rPr lang="ru-RU" sz="1700" dirty="0" smtClean="0"/>
              <a:t>. </a:t>
            </a:r>
            <a:r>
              <a:rPr lang="ru-RU" sz="1700" dirty="0" err="1" smtClean="0"/>
              <a:t>Ієшуа</a:t>
            </a:r>
            <a:r>
              <a:rPr lang="ru-RU" sz="1700" dirty="0" smtClean="0"/>
              <a:t> —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людина</a:t>
            </a:r>
            <a:r>
              <a:rPr lang="ru-RU" sz="1700" dirty="0" smtClean="0"/>
              <a:t>, як </a:t>
            </a:r>
            <a:r>
              <a:rPr lang="ru-RU" sz="1700" dirty="0" err="1" smtClean="0"/>
              <a:t>усі</a:t>
            </a:r>
            <a:r>
              <a:rPr lang="ru-RU" sz="1700" dirty="0" smtClean="0"/>
              <a:t>, і </a:t>
            </a:r>
            <a:r>
              <a:rPr lang="ru-RU" sz="1700" dirty="0" err="1" smtClean="0"/>
              <a:t>водночас</a:t>
            </a:r>
            <a:r>
              <a:rPr lang="ru-RU" sz="1700" dirty="0" smtClean="0"/>
              <a:t> </a:t>
            </a:r>
            <a:r>
              <a:rPr lang="ru-RU" sz="1700" dirty="0" err="1" smtClean="0"/>
              <a:t>незвичайна</a:t>
            </a:r>
            <a:r>
              <a:rPr lang="ru-RU" sz="1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036083" y="2678901"/>
            <a:ext cx="25003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Літературно-меморіальний музей Михайла Булгакова</a:t>
            </a:r>
            <a:b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IMG_66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285860"/>
            <a:ext cx="2286016" cy="2714644"/>
          </a:xfrm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Задовго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музею </a:t>
            </a:r>
            <a:r>
              <a:rPr lang="ru-RU" dirty="0" err="1" smtClean="0"/>
              <a:t>Анатолій</a:t>
            </a:r>
            <a:r>
              <a:rPr lang="ru-RU" dirty="0" smtClean="0"/>
              <a:t> </a:t>
            </a:r>
            <a:r>
              <a:rPr lang="ru-RU" dirty="0" err="1" smtClean="0"/>
              <a:t>Кончаковський</a:t>
            </a:r>
            <a:r>
              <a:rPr lang="ru-RU" dirty="0" smtClean="0"/>
              <a:t> 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і перший директор Музею Булгакова, почав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до родини. </a:t>
            </a:r>
            <a:r>
              <a:rPr lang="ru-RU" dirty="0" err="1" smtClean="0"/>
              <a:t>Пошуки</a:t>
            </a:r>
            <a:r>
              <a:rPr lang="ru-RU" dirty="0" smtClean="0"/>
              <a:t> були </a:t>
            </a:r>
            <a:r>
              <a:rPr lang="ru-RU" dirty="0" err="1" smtClean="0"/>
              <a:t>вдалими</a:t>
            </a:r>
            <a:r>
              <a:rPr lang="ru-RU" dirty="0" smtClean="0"/>
              <a:t> і в </a:t>
            </a:r>
            <a:r>
              <a:rPr lang="ru-RU" dirty="0" err="1" smtClean="0"/>
              <a:t>колекцію</a:t>
            </a:r>
            <a:r>
              <a:rPr lang="ru-RU" dirty="0" smtClean="0"/>
              <a:t> </a:t>
            </a:r>
            <a:r>
              <a:rPr lang="ru-RU" dirty="0" err="1" smtClean="0"/>
              <a:t>булгаковських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Кончаковського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фото родини </a:t>
            </a:r>
            <a:r>
              <a:rPr lang="ru-RU" dirty="0" err="1" smtClean="0"/>
              <a:t>Булгакових</a:t>
            </a:r>
            <a:r>
              <a:rPr lang="ru-RU" dirty="0" smtClean="0"/>
              <a:t>, </a:t>
            </a:r>
            <a:r>
              <a:rPr lang="ru-RU" dirty="0" err="1" smtClean="0"/>
              <a:t>столові</a:t>
            </a:r>
            <a:r>
              <a:rPr lang="ru-RU" dirty="0" smtClean="0"/>
              <a:t> </a:t>
            </a:r>
            <a:r>
              <a:rPr lang="ru-RU" dirty="0" err="1" smtClean="0"/>
              <a:t>дрібнички</a:t>
            </a:r>
            <a:r>
              <a:rPr lang="ru-RU" dirty="0" smtClean="0"/>
              <a:t>, книжки. </a:t>
            </a:r>
            <a:r>
              <a:rPr lang="ru-RU" dirty="0" err="1" smtClean="0"/>
              <a:t>Головним</a:t>
            </a:r>
            <a:r>
              <a:rPr lang="ru-RU" dirty="0" smtClean="0"/>
              <a:t> було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зберігя</a:t>
            </a:r>
            <a:r>
              <a:rPr lang="ru-RU" dirty="0" smtClean="0"/>
              <a:t> сам будинок.</a:t>
            </a:r>
          </a:p>
        </p:txBody>
      </p:sp>
      <p:pic>
        <p:nvPicPr>
          <p:cNvPr id="6" name="Рисунок 5" descr="25440000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14818"/>
            <a:ext cx="3500430" cy="2333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1934" y="4071942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 1989 році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виконком</a:t>
            </a:r>
            <a:r>
              <a:rPr lang="ru-RU" dirty="0" smtClean="0"/>
              <a:t> </a:t>
            </a:r>
            <a:r>
              <a:rPr lang="ru-RU" dirty="0" err="1" smtClean="0"/>
              <a:t>ухвалив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Літературно-меморіального</a:t>
            </a:r>
            <a:r>
              <a:rPr lang="ru-RU" dirty="0" smtClean="0"/>
              <a:t> музею </a:t>
            </a:r>
            <a:r>
              <a:rPr lang="ru-RU" dirty="0" err="1" smtClean="0"/>
              <a:t>Михайла</a:t>
            </a:r>
            <a:r>
              <a:rPr lang="ru-RU" dirty="0" smtClean="0"/>
              <a:t> Булгакова. Два роки </a:t>
            </a:r>
            <a:r>
              <a:rPr lang="ru-RU" dirty="0" err="1" smtClean="0"/>
              <a:t>тривали</a:t>
            </a:r>
            <a:r>
              <a:rPr lang="ru-RU" dirty="0" smtClean="0"/>
              <a:t> </a:t>
            </a:r>
            <a:r>
              <a:rPr lang="ru-RU" dirty="0" err="1" smtClean="0"/>
              <a:t>реставраційні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А </a:t>
            </a:r>
            <a:r>
              <a:rPr lang="ru-RU" b="1" dirty="0" smtClean="0"/>
              <a:t>15 </a:t>
            </a:r>
            <a:r>
              <a:rPr lang="ru-RU" b="1" dirty="0" err="1" smtClean="0"/>
              <a:t>травня</a:t>
            </a:r>
            <a:r>
              <a:rPr lang="ru-RU" b="1" dirty="0" smtClean="0"/>
              <a:t> 1991 р</a:t>
            </a:r>
            <a:r>
              <a:rPr lang="ru-RU" dirty="0" smtClean="0"/>
              <a:t>. </a:t>
            </a:r>
            <a:r>
              <a:rPr lang="ru-RU" dirty="0" err="1" smtClean="0"/>
              <a:t>двері</a:t>
            </a:r>
            <a:r>
              <a:rPr lang="ru-RU" dirty="0" smtClean="0"/>
              <a:t> музейного закладу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відкрилися</a:t>
            </a:r>
            <a:r>
              <a:rPr lang="ru-RU" dirty="0" smtClean="0"/>
              <a:t> для </a:t>
            </a:r>
            <a:r>
              <a:rPr lang="ru-RU" dirty="0" err="1" smtClean="0"/>
              <a:t>відвідувачів</a:t>
            </a:r>
            <a:r>
              <a:rPr lang="ru-RU" dirty="0" smtClean="0"/>
              <a:t>.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музейний</a:t>
            </a:r>
            <a:r>
              <a:rPr lang="ru-RU" dirty="0" smtClean="0"/>
              <a:t> заклад перебрав на себе і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Смерть Михайла Булгакова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4329114" cy="425769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10 </a:t>
            </a:r>
            <a:r>
              <a:rPr lang="ru-RU" sz="1800" dirty="0" err="1" smtClean="0"/>
              <a:t>березня</a:t>
            </a:r>
            <a:r>
              <a:rPr lang="ru-RU" sz="1800" dirty="0" smtClean="0"/>
              <a:t> 1940 р. М. Булгаков помер. </a:t>
            </a:r>
            <a:r>
              <a:rPr lang="ru-RU" sz="1800" dirty="0" err="1" smtClean="0"/>
              <a:t>Письменник</a:t>
            </a:r>
            <a:r>
              <a:rPr lang="ru-RU" sz="1800" dirty="0" smtClean="0"/>
              <a:t> був </a:t>
            </a:r>
            <a:r>
              <a:rPr lang="ru-RU" sz="1800" dirty="0" err="1" smtClean="0"/>
              <a:t>похований</a:t>
            </a:r>
            <a:r>
              <a:rPr lang="ru-RU" sz="1800" dirty="0" smtClean="0"/>
              <a:t> на </a:t>
            </a:r>
            <a:r>
              <a:rPr lang="ru-RU" sz="1800" dirty="0" err="1" smtClean="0"/>
              <a:t>Новодівочому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цвинтарі</a:t>
            </a:r>
            <a:r>
              <a:rPr lang="ru-RU" sz="1800" dirty="0" smtClean="0"/>
              <a:t> у </a:t>
            </a:r>
            <a:r>
              <a:rPr lang="ru-RU" sz="1800" dirty="0" err="1" smtClean="0"/>
              <a:t>Москві</a:t>
            </a:r>
            <a:r>
              <a:rPr lang="ru-RU" sz="1800" dirty="0" smtClean="0"/>
              <a:t>. На його </a:t>
            </a:r>
            <a:r>
              <a:rPr lang="ru-RU" sz="1800" dirty="0" err="1" smtClean="0"/>
              <a:t>могилі</a:t>
            </a:r>
            <a:r>
              <a:rPr lang="ru-RU" sz="1800" dirty="0" smtClean="0"/>
              <a:t> було </a:t>
            </a:r>
            <a:r>
              <a:rPr lang="ru-RU" sz="1800" dirty="0" err="1" smtClean="0"/>
              <a:t>встановлено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камінь</a:t>
            </a:r>
            <a:r>
              <a:rPr lang="ru-RU" sz="1800" dirty="0" smtClean="0"/>
              <a:t>, названий «Голгофою»,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напередодні</a:t>
            </a:r>
            <a:r>
              <a:rPr lang="ru-RU" sz="1800" dirty="0" smtClean="0"/>
              <a:t> лежав на </a:t>
            </a:r>
            <a:r>
              <a:rPr lang="ru-RU" sz="1800" dirty="0" err="1" smtClean="0"/>
              <a:t>могилі</a:t>
            </a:r>
            <a:r>
              <a:rPr lang="ru-RU" sz="1800" dirty="0" smtClean="0"/>
              <a:t> </a:t>
            </a:r>
            <a:r>
              <a:rPr lang="ru-RU" sz="1800" dirty="0" err="1" smtClean="0"/>
              <a:t>М.Гоголя.Анна</a:t>
            </a:r>
            <a:r>
              <a:rPr lang="ru-RU" sz="1800" dirty="0" smtClean="0"/>
              <a:t> Ахматова  </a:t>
            </a:r>
            <a:r>
              <a:rPr lang="ru-RU" sz="1800" dirty="0" err="1" smtClean="0"/>
              <a:t>присвятила</a:t>
            </a:r>
            <a:r>
              <a:rPr lang="ru-RU" sz="1800" dirty="0" smtClean="0"/>
              <a:t> </a:t>
            </a:r>
            <a:r>
              <a:rPr lang="ru-RU" sz="1800" dirty="0" err="1" smtClean="0"/>
              <a:t>Михайлові</a:t>
            </a:r>
            <a:r>
              <a:rPr lang="ru-RU" sz="1800" dirty="0" smtClean="0"/>
              <a:t> Булгакову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вірша</a:t>
            </a:r>
            <a:r>
              <a:rPr lang="ru-RU" sz="1800" dirty="0" smtClean="0"/>
              <a:t> «</a:t>
            </a:r>
            <a:r>
              <a:rPr lang="ru-RU" sz="1800" dirty="0" err="1" smtClean="0"/>
              <a:t>Пам'яті</a:t>
            </a:r>
            <a:r>
              <a:rPr lang="ru-RU" sz="1800" dirty="0" smtClean="0"/>
              <a:t> М. О. Булгакова» (</a:t>
            </a:r>
            <a:r>
              <a:rPr lang="ru-RU" sz="1800" dirty="0" err="1" smtClean="0"/>
              <a:t>березень</a:t>
            </a:r>
            <a:r>
              <a:rPr lang="ru-RU" sz="1800" dirty="0" smtClean="0"/>
              <a:t> 1940 р.) на смерть </a:t>
            </a:r>
            <a:r>
              <a:rPr lang="ru-RU" sz="1800" dirty="0" err="1" smtClean="0"/>
              <a:t>письменника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ulgakov_gr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14488"/>
            <a:ext cx="390527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214282" y="428604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Hикогда</a:t>
            </a:r>
            <a:r>
              <a:rPr lang="ru-RU" b="1" dirty="0" smtClean="0"/>
              <a:t> </a:t>
            </a:r>
            <a:r>
              <a:rPr lang="ru-RU" b="1" dirty="0"/>
              <a:t>и ничего не просите! Никогда и ничего, и в особенности у тех, кто сильнее вас. Сами предложат и сами всё дадут!</a:t>
            </a:r>
          </a:p>
        </p:txBody>
      </p:sp>
      <p:pic>
        <p:nvPicPr>
          <p:cNvPr id="5" name="Рисунок 4" descr="2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4290"/>
            <a:ext cx="4214842" cy="614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876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/>
              <a:t>Із</a:t>
            </a:r>
            <a:r>
              <a:rPr lang="ru-RU" sz="1400" dirty="0" smtClean="0"/>
              <a:t> романа«</a:t>
            </a:r>
            <a:r>
              <a:rPr lang="ru-RU" sz="1400" dirty="0" err="1" smtClean="0"/>
              <a:t>Майстер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Маргарита» </a:t>
            </a:r>
          </a:p>
          <a:p>
            <a:pPr algn="just"/>
            <a:r>
              <a:rPr lang="ru-RU" sz="1400" dirty="0" smtClean="0"/>
              <a:t>Слова </a:t>
            </a:r>
            <a:r>
              <a:rPr lang="ru-RU" sz="1400" dirty="0" err="1"/>
              <a:t>Воланда</a:t>
            </a:r>
            <a:r>
              <a:rPr lang="ru-RU" sz="1400" dirty="0"/>
              <a:t>, </a:t>
            </a:r>
            <a:r>
              <a:rPr lang="ru-RU" sz="1400" dirty="0" err="1" smtClean="0"/>
              <a:t>адресовані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Маргариті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 smtClean="0"/>
              <a:t>Цитується</a:t>
            </a:r>
            <a:r>
              <a:rPr lang="ru-RU" sz="1400" dirty="0" smtClean="0"/>
              <a:t> як </a:t>
            </a:r>
            <a:r>
              <a:rPr lang="ru-RU" sz="1400" dirty="0" err="1" smtClean="0"/>
              <a:t>твердження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ідеї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незалежності</a:t>
            </a:r>
            <a:r>
              <a:rPr lang="ru-RU" sz="1400" dirty="0" smtClean="0"/>
              <a:t> 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</a:t>
            </a:r>
            <a:r>
              <a:rPr lang="ru-RU" sz="1400" dirty="0" smtClean="0"/>
              <a:t> </a:t>
            </a:r>
            <a:r>
              <a:rPr lang="ru-RU" sz="1400" dirty="0" err="1" smtClean="0"/>
              <a:t>заохочення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добитися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всього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власними</a:t>
            </a:r>
            <a:r>
              <a:rPr lang="ru-RU" sz="1400" dirty="0" smtClean="0"/>
              <a:t> силами.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28586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Родинні зв'язки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46148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Михайло Булгаков </a:t>
            </a:r>
            <a:r>
              <a:rPr lang="ru-RU" sz="1800" dirty="0" err="1" smtClean="0"/>
              <a:t>народився</a:t>
            </a:r>
            <a:r>
              <a:rPr lang="ru-RU" sz="1800" dirty="0" smtClean="0"/>
              <a:t>. в </a:t>
            </a:r>
            <a:r>
              <a:rPr lang="ru-RU" sz="1800" dirty="0" err="1" smtClean="0"/>
              <a:t>родині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професора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 </a:t>
            </a:r>
            <a:r>
              <a:rPr lang="ru-RU" sz="1800" dirty="0" err="1" smtClean="0"/>
              <a:t>Опанаса</a:t>
            </a:r>
            <a:r>
              <a:rPr lang="ru-RU" sz="1800" dirty="0" smtClean="0"/>
              <a:t> </a:t>
            </a:r>
            <a:r>
              <a:rPr lang="ru-RU" sz="1800" dirty="0" err="1" smtClean="0"/>
              <a:t>Івановича</a:t>
            </a:r>
            <a:r>
              <a:rPr lang="ru-RU" sz="1800" dirty="0" smtClean="0"/>
              <a:t> Булгакова (1859–1907)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дружини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Варвари</a:t>
            </a:r>
            <a:r>
              <a:rPr lang="ru-RU" sz="1800" dirty="0" smtClean="0"/>
              <a:t> </a:t>
            </a:r>
            <a:r>
              <a:rPr lang="ru-RU" sz="1800" dirty="0" err="1" smtClean="0"/>
              <a:t>Михайлівни</a:t>
            </a:r>
            <a:r>
              <a:rPr lang="ru-RU" sz="1800" dirty="0" smtClean="0"/>
              <a:t> (</a:t>
            </a:r>
            <a:r>
              <a:rPr lang="ru-RU" sz="1800" dirty="0" err="1" smtClean="0"/>
              <a:t>дівоче</a:t>
            </a:r>
            <a:r>
              <a:rPr lang="ru-RU" sz="1800" dirty="0" smtClean="0"/>
              <a:t> </a:t>
            </a:r>
            <a:r>
              <a:rPr lang="ru-RU" sz="1800" dirty="0" err="1" smtClean="0"/>
              <a:t>прізвище</a:t>
            </a:r>
            <a:r>
              <a:rPr lang="ru-RU" sz="1800" dirty="0" smtClean="0"/>
              <a:t> — </a:t>
            </a:r>
            <a:r>
              <a:rPr lang="ru-RU" sz="1800" dirty="0" err="1" smtClean="0"/>
              <a:t>Покровська</a:t>
            </a:r>
            <a:r>
              <a:rPr lang="ru-RU" sz="1800" dirty="0" smtClean="0"/>
              <a:t>)) на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Воздвиженській</a:t>
            </a:r>
            <a:r>
              <a:rPr lang="ru-RU" sz="1800" dirty="0" smtClean="0"/>
              <a:t>, 28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. </a:t>
            </a:r>
            <a:r>
              <a:rPr lang="ru-RU" sz="1800" dirty="0" err="1" smtClean="0"/>
              <a:t>Окрім</a:t>
            </a:r>
            <a:r>
              <a:rPr lang="ru-RU" sz="1800" dirty="0" smtClean="0"/>
              <a:t> М. Булгакова, у </a:t>
            </a:r>
            <a:r>
              <a:rPr lang="ru-RU" sz="1800" dirty="0" err="1" smtClean="0"/>
              <a:t>сім'ї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шестеро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: </a:t>
            </a:r>
            <a:r>
              <a:rPr lang="ru-RU" sz="1800" dirty="0" err="1" smtClean="0"/>
              <a:t>Віра</a:t>
            </a:r>
            <a:r>
              <a:rPr lang="ru-RU" sz="1800" dirty="0" smtClean="0"/>
              <a:t>, </a:t>
            </a:r>
            <a:r>
              <a:rPr lang="ru-RU" sz="1800" dirty="0" err="1" smtClean="0"/>
              <a:t>Надія</a:t>
            </a:r>
            <a:r>
              <a:rPr lang="ru-RU" sz="1800" dirty="0" smtClean="0"/>
              <a:t>, Варвара, </a:t>
            </a:r>
            <a:r>
              <a:rPr lang="ru-RU" sz="1800" dirty="0" err="1" smtClean="0"/>
              <a:t>Микола</a:t>
            </a:r>
            <a:r>
              <a:rPr lang="ru-RU" sz="1800" dirty="0" smtClean="0"/>
              <a:t>, 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Олена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5aa78bf37e6bd2c67e81f90cd4c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643049"/>
            <a:ext cx="3929090" cy="369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Освіта і робота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357298"/>
            <a:ext cx="475774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В 1909 р. М. Булгаков </a:t>
            </a:r>
            <a:r>
              <a:rPr lang="ru-RU" sz="1800" dirty="0" err="1" smtClean="0"/>
              <a:t>скінчив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Київську</a:t>
            </a:r>
            <a:r>
              <a:rPr lang="ru-RU" sz="1800" dirty="0" smtClean="0"/>
              <a:t> Першу </a:t>
            </a:r>
            <a:r>
              <a:rPr lang="ru-RU" sz="1800" dirty="0" err="1" smtClean="0"/>
              <a:t>гімназію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вступив до </a:t>
            </a:r>
            <a:r>
              <a:rPr lang="ru-RU" sz="1800" dirty="0" err="1" smtClean="0"/>
              <a:t>медичного</a:t>
            </a:r>
            <a:r>
              <a:rPr lang="ru-RU" sz="1800" dirty="0" smtClean="0"/>
              <a:t> факультету </a:t>
            </a:r>
            <a:r>
              <a:rPr lang="ru-RU" sz="1800" dirty="0" err="1" smtClean="0"/>
              <a:t>Київського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університету</a:t>
            </a:r>
            <a:r>
              <a:rPr lang="ru-RU" sz="1800" dirty="0" smtClean="0"/>
              <a:t>. 31 </a:t>
            </a:r>
            <a:r>
              <a:rPr lang="ru-RU" sz="1800" dirty="0" err="1" smtClean="0"/>
              <a:t>жовтня</a:t>
            </a:r>
            <a:r>
              <a:rPr lang="ru-RU" sz="1800" dirty="0" smtClean="0"/>
              <a:t> 1916 р. — </a:t>
            </a:r>
            <a:r>
              <a:rPr lang="ru-RU" sz="1800" dirty="0" err="1" smtClean="0"/>
              <a:t>здобув</a:t>
            </a:r>
            <a:r>
              <a:rPr lang="ru-RU" sz="1800" dirty="0" smtClean="0"/>
              <a:t> диплом </a:t>
            </a:r>
            <a:r>
              <a:rPr lang="ru-RU" sz="1800" dirty="0" err="1" smtClean="0"/>
              <a:t>лікаря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відзнакою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За </a:t>
            </a:r>
            <a:r>
              <a:rPr lang="ru-RU" sz="1800" dirty="0" err="1" smtClean="0"/>
              <a:t>часів</a:t>
            </a:r>
            <a:r>
              <a:rPr lang="ru-RU" sz="1800" dirty="0" smtClean="0"/>
              <a:t> </a:t>
            </a:r>
            <a:r>
              <a:rPr lang="ru-RU" sz="1800" dirty="0" err="1" smtClean="0"/>
              <a:t>Першої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 М. Булгаков </a:t>
            </a:r>
            <a:r>
              <a:rPr lang="ru-RU" sz="1800" dirty="0" err="1" smtClean="0"/>
              <a:t>упродовж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місяців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лікарем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прифронтовій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зоні</a:t>
            </a:r>
            <a:r>
              <a:rPr lang="ru-RU" sz="1800" dirty="0" smtClean="0"/>
              <a:t>. </a:t>
            </a:r>
            <a:r>
              <a:rPr lang="ru-RU" sz="1800" dirty="0" err="1" smtClean="0"/>
              <a:t>Потім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відряджали</a:t>
            </a:r>
            <a:r>
              <a:rPr lang="ru-RU" sz="1800" dirty="0" smtClean="0"/>
              <a:t> на роботу до с. </a:t>
            </a:r>
            <a:r>
              <a:rPr lang="ru-RU" sz="1800" dirty="0" err="1" smtClean="0"/>
              <a:t>Нікольського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М. Булгаков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лікарем</a:t>
            </a:r>
            <a:r>
              <a:rPr lang="ru-RU" sz="1800" dirty="0" smtClean="0"/>
              <a:t> у Червоному </a:t>
            </a:r>
            <a:r>
              <a:rPr lang="ru-RU" sz="1800" dirty="0" err="1" smtClean="0"/>
              <a:t>Хресті</a:t>
            </a:r>
            <a:r>
              <a:rPr lang="ru-RU" sz="1800" dirty="0" smtClean="0"/>
              <a:t>, а </a:t>
            </a:r>
            <a:r>
              <a:rPr lang="ru-RU" sz="1800" dirty="0" err="1" smtClean="0"/>
              <a:t>згодом</a:t>
            </a:r>
            <a:r>
              <a:rPr lang="ru-RU" sz="1800" dirty="0" smtClean="0"/>
              <a:t> — у </a:t>
            </a:r>
            <a:r>
              <a:rPr lang="ru-RU" sz="1800" dirty="0" err="1" smtClean="0"/>
              <a:t>Збройних</a:t>
            </a:r>
            <a:r>
              <a:rPr lang="ru-RU" sz="1800" dirty="0" smtClean="0"/>
              <a:t> Силах </a:t>
            </a:r>
            <a:r>
              <a:rPr lang="ru-RU" sz="1800" dirty="0" err="1" smtClean="0"/>
              <a:t>Півдня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. </a:t>
            </a:r>
            <a:r>
              <a:rPr lang="ru-RU" sz="1800" dirty="0" err="1" smtClean="0"/>
              <a:t>Деякий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мешкав у </a:t>
            </a:r>
            <a:r>
              <a:rPr lang="ru-RU" sz="1800" dirty="0" err="1" smtClean="0"/>
              <a:t>Чечні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у </a:t>
            </a:r>
            <a:r>
              <a:rPr lang="ru-RU" sz="1800" dirty="0" err="1" smtClean="0"/>
              <a:t>Владикавказі</a:t>
            </a:r>
            <a:r>
              <a:rPr lang="ru-RU" sz="1800" dirty="0" smtClean="0"/>
              <a:t> 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козацькими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військами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Bulgakov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643306" cy="486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Особисте життя письменника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500066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В 1913 р. М. Булгаков </a:t>
            </a:r>
            <a:r>
              <a:rPr lang="ru-RU" sz="1800" dirty="0" err="1" smtClean="0"/>
              <a:t>одружився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 </a:t>
            </a:r>
            <a:r>
              <a:rPr lang="ru-RU" sz="1800" dirty="0" err="1" smtClean="0"/>
              <a:t>Тетяною</a:t>
            </a:r>
            <a:r>
              <a:rPr lang="ru-RU" sz="1800" dirty="0" smtClean="0"/>
              <a:t> Лаппа.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Михайлом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Булгаковим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Тетяна</a:t>
            </a:r>
            <a:r>
              <a:rPr lang="ru-RU" sz="1800" dirty="0" smtClean="0"/>
              <a:t> Лаппа </a:t>
            </a:r>
            <a:r>
              <a:rPr lang="ru-RU" sz="1800" dirty="0" err="1" smtClean="0"/>
              <a:t>познайомилася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влітку</a:t>
            </a:r>
            <a:r>
              <a:rPr lang="ru-RU" sz="1800" dirty="0" smtClean="0"/>
              <a:t> 1908 року, коли </a:t>
            </a:r>
            <a:r>
              <a:rPr lang="ru-RU" sz="1800" dirty="0" err="1" smtClean="0"/>
              <a:t>приїхала</a:t>
            </a:r>
            <a:r>
              <a:rPr lang="ru-RU" sz="1800" dirty="0" smtClean="0"/>
              <a:t> в </a:t>
            </a:r>
            <a:r>
              <a:rPr lang="ru-RU" sz="1800" dirty="0" err="1" smtClean="0"/>
              <a:t>Київ</a:t>
            </a:r>
            <a:r>
              <a:rPr lang="ru-RU" sz="1800" dirty="0" smtClean="0"/>
              <a:t> на </a:t>
            </a:r>
            <a:r>
              <a:rPr lang="ru-RU" sz="1800" dirty="0" err="1" smtClean="0"/>
              <a:t>канікули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тітки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Софії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Миколаївни</a:t>
            </a:r>
            <a:r>
              <a:rPr lang="ru-RU" sz="1800" dirty="0" smtClean="0"/>
              <a:t> Давидович. З </a:t>
            </a:r>
            <a:r>
              <a:rPr lang="ru-RU" sz="1800" dirty="0" err="1" smtClean="0"/>
              <a:t>матір'ю</a:t>
            </a:r>
            <a:r>
              <a:rPr lang="ru-RU" sz="1800" dirty="0" smtClean="0"/>
              <a:t> </a:t>
            </a:r>
            <a:r>
              <a:rPr lang="ru-RU" sz="1800" dirty="0" err="1" smtClean="0"/>
              <a:t>Михайла</a:t>
            </a:r>
            <a:r>
              <a:rPr lang="ru-RU" sz="1800" dirty="0" smtClean="0"/>
              <a:t>, Варварою </a:t>
            </a:r>
            <a:r>
              <a:rPr lang="ru-RU" sz="1800" dirty="0" err="1" smtClean="0"/>
              <a:t>Михайлівною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Булгаковою</a:t>
            </a:r>
            <a:r>
              <a:rPr lang="ru-RU" sz="1800" dirty="0" smtClean="0"/>
              <a:t>, </a:t>
            </a:r>
            <a:r>
              <a:rPr lang="ru-RU" sz="1800" dirty="0" err="1" smtClean="0"/>
              <a:t>тітка</a:t>
            </a:r>
            <a:r>
              <a:rPr lang="ru-RU" sz="1800" dirty="0" smtClean="0"/>
              <a:t> служила разом у </a:t>
            </a:r>
            <a:r>
              <a:rPr lang="ru-RU" sz="1800" dirty="0" err="1" smtClean="0"/>
              <a:t>Фребелевському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інституті</a:t>
            </a:r>
            <a:r>
              <a:rPr lang="ru-RU" sz="1800" dirty="0" smtClean="0"/>
              <a:t> — </a:t>
            </a:r>
            <a:r>
              <a:rPr lang="ru-RU" sz="1800" dirty="0" err="1" smtClean="0"/>
              <a:t>жіночому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навчальному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закладі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26 </a:t>
            </a:r>
            <a:r>
              <a:rPr lang="ru-RU" sz="1800" dirty="0" err="1" smtClean="0"/>
              <a:t>квітня</a:t>
            </a:r>
            <a:r>
              <a:rPr lang="ru-RU" sz="1800" dirty="0" smtClean="0"/>
              <a:t> 1913 року </a:t>
            </a:r>
            <a:r>
              <a:rPr lang="ru-RU" sz="1800" dirty="0" err="1" smtClean="0"/>
              <a:t>Тетяна</a:t>
            </a:r>
            <a:r>
              <a:rPr lang="ru-RU" sz="1800" dirty="0" smtClean="0"/>
              <a:t> Лаппа та Михайло Булгаков </a:t>
            </a:r>
            <a:r>
              <a:rPr lang="ru-RU" sz="1800" dirty="0" err="1" smtClean="0"/>
              <a:t>обвінчалися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церкві</a:t>
            </a:r>
            <a:r>
              <a:rPr lang="ru-RU" sz="1800" dirty="0" smtClean="0"/>
              <a:t> </a:t>
            </a:r>
            <a:r>
              <a:rPr lang="ru-RU" sz="1800" dirty="0" err="1" smtClean="0"/>
              <a:t>Михайла</a:t>
            </a:r>
            <a:r>
              <a:rPr lang="ru-RU" sz="1800" dirty="0" smtClean="0"/>
              <a:t> Доброго на </a:t>
            </a:r>
            <a:r>
              <a:rPr lang="ru-RU" sz="1800" dirty="0" err="1" smtClean="0"/>
              <a:t>Подолі</a:t>
            </a:r>
            <a:r>
              <a:rPr lang="ru-RU" sz="1800" dirty="0" smtClean="0"/>
              <a:t>. </a:t>
            </a:r>
            <a:r>
              <a:rPr lang="ru-RU" sz="1800" dirty="0" err="1" smtClean="0"/>
              <a:t>Ще</a:t>
            </a:r>
            <a:r>
              <a:rPr lang="ru-RU" sz="1800" dirty="0" smtClean="0"/>
              <a:t> до </a:t>
            </a:r>
            <a:r>
              <a:rPr lang="ru-RU" sz="1800" dirty="0" err="1" smtClean="0"/>
              <a:t>шлюбу</a:t>
            </a:r>
            <a:r>
              <a:rPr lang="ru-RU" sz="1800" dirty="0" smtClean="0"/>
              <a:t> </a:t>
            </a:r>
            <a:r>
              <a:rPr lang="ru-RU" sz="1800" dirty="0" err="1" smtClean="0"/>
              <a:t>Тетяна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вагітна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зробила</a:t>
            </a:r>
            <a:r>
              <a:rPr lang="ru-RU" sz="1800" dirty="0" smtClean="0"/>
              <a:t> аборт.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весілля</a:t>
            </a:r>
            <a:r>
              <a:rPr lang="ru-RU" sz="1800" dirty="0" smtClean="0"/>
              <a:t> Лаппа покинула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У </a:t>
            </a:r>
            <a:r>
              <a:rPr lang="ru-RU" sz="1800" dirty="0" err="1" smtClean="0"/>
              <a:t>квітні</a:t>
            </a:r>
            <a:r>
              <a:rPr lang="ru-RU" sz="1800" dirty="0" smtClean="0"/>
              <a:t> 1924 року </a:t>
            </a:r>
            <a:r>
              <a:rPr lang="ru-RU" sz="1800" dirty="0" err="1" smtClean="0"/>
              <a:t>Тетяна</a:t>
            </a:r>
            <a:r>
              <a:rPr lang="ru-RU" sz="1800" dirty="0" smtClean="0"/>
              <a:t> та Михайло </a:t>
            </a:r>
            <a:r>
              <a:rPr lang="ru-RU" sz="1800" dirty="0" err="1" smtClean="0"/>
              <a:t>розлучилися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4100-2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928802"/>
            <a:ext cx="350046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Літературна діяльність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0552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Початок </a:t>
            </a:r>
            <a:r>
              <a:rPr lang="ru-RU" sz="1800" dirty="0" err="1" smtClean="0"/>
              <a:t>літературної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пов'язаний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Москвою. У 20-х роках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писав </a:t>
            </a:r>
            <a:r>
              <a:rPr lang="ru-RU" sz="1800" dirty="0" err="1" smtClean="0"/>
              <a:t>нариси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оповідання</a:t>
            </a:r>
            <a:r>
              <a:rPr lang="ru-RU" sz="1800" dirty="0" smtClean="0"/>
              <a:t>, у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висловлював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надію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суспільні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(«</a:t>
            </a:r>
            <a:r>
              <a:rPr lang="ru-RU" sz="1800" dirty="0" err="1" smtClean="0"/>
              <a:t>Майбутні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перспективи</a:t>
            </a:r>
            <a:r>
              <a:rPr lang="ru-RU" sz="1800" dirty="0" smtClean="0"/>
              <a:t>», «</a:t>
            </a:r>
            <a:r>
              <a:rPr lang="ru-RU" sz="1800" dirty="0" err="1" smtClean="0"/>
              <a:t>Торговий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ренесанс</a:t>
            </a:r>
            <a:r>
              <a:rPr lang="ru-RU" sz="1800" dirty="0" smtClean="0"/>
              <a:t> «та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.). Але </a:t>
            </a:r>
            <a:r>
              <a:rPr lang="ru-RU" sz="1800" dirty="0" err="1" smtClean="0"/>
              <a:t>надалі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надію</a:t>
            </a:r>
            <a:r>
              <a:rPr lang="ru-RU" sz="1800" dirty="0" smtClean="0"/>
              <a:t> заступило </a:t>
            </a:r>
            <a:r>
              <a:rPr lang="ru-RU" sz="1800" dirty="0" err="1" smtClean="0"/>
              <a:t>гірке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розчарування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Булкагова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пов'язані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Московським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художнім</a:t>
            </a:r>
            <a:r>
              <a:rPr lang="ru-RU" sz="1800" dirty="0" smtClean="0"/>
              <a:t> театром,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п'єс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заборонено.</a:t>
            </a:r>
          </a:p>
          <a:p>
            <a:pPr>
              <a:buNone/>
            </a:pPr>
            <a:r>
              <a:rPr lang="ru-RU" sz="1800" dirty="0" smtClean="0"/>
              <a:t>    У 1926 р.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обшуку</a:t>
            </a:r>
            <a:r>
              <a:rPr lang="ru-RU" sz="1800" dirty="0" smtClean="0"/>
              <a:t> у </a:t>
            </a:r>
            <a:r>
              <a:rPr lang="ru-RU" sz="1800" dirty="0" err="1" smtClean="0"/>
              <a:t>квартирі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конфісковано</a:t>
            </a:r>
            <a:r>
              <a:rPr lang="ru-RU" sz="1800" dirty="0" smtClean="0"/>
              <a:t> </a:t>
            </a:r>
            <a:r>
              <a:rPr lang="ru-RU" sz="1800" dirty="0" err="1" smtClean="0"/>
              <a:t>рукопис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повісті</a:t>
            </a:r>
            <a:r>
              <a:rPr lang="ru-RU" sz="1800" dirty="0" smtClean="0"/>
              <a:t> «</a:t>
            </a:r>
            <a:r>
              <a:rPr lang="ru-RU" sz="1800" dirty="0" err="1" smtClean="0"/>
              <a:t>Собаче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серце</a:t>
            </a:r>
            <a:r>
              <a:rPr lang="ru-RU" sz="1800" dirty="0" smtClean="0"/>
              <a:t>», яка до </a:t>
            </a:r>
            <a:r>
              <a:rPr lang="ru-RU" sz="1800" dirty="0" err="1" smtClean="0"/>
              <a:t>кінця</a:t>
            </a:r>
            <a:r>
              <a:rPr lang="ru-RU" sz="1800" dirty="0" smtClean="0"/>
              <a:t> 80-х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заборонена цензурою.</a:t>
            </a:r>
            <a:endParaRPr lang="ru-RU" sz="1800" dirty="0"/>
          </a:p>
        </p:txBody>
      </p:sp>
      <p:pic>
        <p:nvPicPr>
          <p:cNvPr id="5" name="Рисунок 4" descr="top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714487"/>
            <a:ext cx="3714776" cy="406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Перше прохання Булгакова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1500174"/>
            <a:ext cx="418623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900" dirty="0" smtClean="0"/>
              <a:t>У </a:t>
            </a:r>
            <a:r>
              <a:rPr lang="ru-RU" sz="1900" dirty="0" err="1" smtClean="0"/>
              <a:t>липні</a:t>
            </a:r>
            <a:r>
              <a:rPr lang="ru-RU" sz="1900" dirty="0" smtClean="0"/>
              <a:t> 1929 р. </a:t>
            </a:r>
            <a:r>
              <a:rPr lang="ru-RU" sz="1900" dirty="0" err="1" smtClean="0"/>
              <a:t>Булкагов</a:t>
            </a:r>
            <a:r>
              <a:rPr lang="ru-RU" sz="1900" dirty="0" smtClean="0"/>
              <a:t> </a:t>
            </a:r>
            <a:r>
              <a:rPr lang="ru-RU" sz="1900" dirty="0" err="1" smtClean="0"/>
              <a:t>звернувся</a:t>
            </a:r>
            <a:r>
              <a:rPr lang="ru-RU" sz="1900" dirty="0" smtClean="0"/>
              <a:t> до </a:t>
            </a:r>
            <a:r>
              <a:rPr lang="ru-RU" sz="1900" dirty="0" err="1" smtClean="0"/>
              <a:t>Сталіна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проханням</a:t>
            </a:r>
            <a:r>
              <a:rPr lang="ru-RU" sz="1900" dirty="0" smtClean="0"/>
              <a:t> </a:t>
            </a:r>
            <a:r>
              <a:rPr lang="ru-RU" sz="1900" dirty="0" err="1" smtClean="0"/>
              <a:t>дозволити</a:t>
            </a:r>
            <a:r>
              <a:rPr lang="ru-RU" sz="1900" dirty="0" smtClean="0"/>
              <a:t> </a:t>
            </a:r>
            <a:r>
              <a:rPr lang="ru-RU" sz="1900" dirty="0" err="1" smtClean="0"/>
              <a:t>йому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виїхати</a:t>
            </a:r>
            <a:r>
              <a:rPr lang="ru-RU" sz="1900" dirty="0" smtClean="0"/>
              <a:t> за кордон, </a:t>
            </a:r>
            <a:r>
              <a:rPr lang="ru-RU" sz="1900" dirty="0" err="1" smtClean="0"/>
              <a:t>але</a:t>
            </a:r>
            <a:r>
              <a:rPr lang="ru-RU" sz="1900" dirty="0" smtClean="0"/>
              <a:t> </a:t>
            </a:r>
            <a:r>
              <a:rPr lang="ru-RU" sz="1900" dirty="0" err="1" smtClean="0"/>
              <a:t>воно</a:t>
            </a:r>
            <a:r>
              <a:rPr lang="ru-RU" sz="1900" dirty="0" smtClean="0"/>
              <a:t> </a:t>
            </a:r>
            <a:r>
              <a:rPr lang="ru-RU" sz="1900" dirty="0" err="1" smtClean="0"/>
              <a:t>залишилося</a:t>
            </a:r>
            <a:r>
              <a:rPr lang="ru-RU" sz="1900" dirty="0" smtClean="0"/>
              <a:t> без </a:t>
            </a:r>
            <a:r>
              <a:rPr lang="ru-RU" sz="1900" dirty="0" err="1" smtClean="0"/>
              <a:t>відповіді</a:t>
            </a:r>
            <a:r>
              <a:rPr lang="ru-RU" sz="1900" dirty="0" smtClean="0"/>
              <a:t>. </a:t>
            </a:r>
            <a:r>
              <a:rPr lang="ru-RU" sz="1900" dirty="0" err="1" smtClean="0"/>
              <a:t>Відчайдушним</a:t>
            </a:r>
            <a:r>
              <a:rPr lang="ru-RU" sz="1900" dirty="0" smtClean="0"/>
              <a:t> </a:t>
            </a:r>
            <a:r>
              <a:rPr lang="ru-RU" sz="1900" dirty="0" err="1" smtClean="0"/>
              <a:t>зойком</a:t>
            </a:r>
            <a:r>
              <a:rPr lang="ru-RU" sz="1900" dirty="0" smtClean="0"/>
              <a:t> </a:t>
            </a:r>
            <a:r>
              <a:rPr lang="ru-RU" sz="1900" dirty="0" err="1" smtClean="0"/>
              <a:t>людини</a:t>
            </a:r>
            <a:r>
              <a:rPr lang="ru-RU" sz="1900" dirty="0" smtClean="0"/>
              <a:t>, </a:t>
            </a:r>
            <a:r>
              <a:rPr lang="ru-RU" sz="1900" dirty="0" err="1" smtClean="0"/>
              <a:t>якій</a:t>
            </a:r>
            <a:r>
              <a:rPr lang="ru-RU" sz="1900" dirty="0" smtClean="0"/>
              <a:t> уже </a:t>
            </a:r>
            <a:r>
              <a:rPr lang="ru-RU" sz="1900" dirty="0" err="1" smtClean="0"/>
              <a:t>нічого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було</a:t>
            </a:r>
            <a:r>
              <a:rPr lang="ru-RU" sz="1900" dirty="0" smtClean="0"/>
              <a:t> </a:t>
            </a:r>
            <a:r>
              <a:rPr lang="ru-RU" sz="1900" dirty="0" err="1" smtClean="0"/>
              <a:t>втрачати</a:t>
            </a:r>
            <a:r>
              <a:rPr lang="ru-RU" sz="1900" dirty="0" smtClean="0"/>
              <a:t>, став лист </a:t>
            </a:r>
            <a:r>
              <a:rPr lang="ru-RU" sz="1900" dirty="0" err="1" smtClean="0"/>
              <a:t>письменника</a:t>
            </a:r>
            <a:r>
              <a:rPr lang="ru-RU" sz="1900" dirty="0" smtClean="0"/>
              <a:t> до уряду СРСР, написаний 28 </a:t>
            </a:r>
            <a:r>
              <a:rPr lang="ru-RU" sz="1900" dirty="0" err="1" smtClean="0"/>
              <a:t>березня</a:t>
            </a:r>
            <a:r>
              <a:rPr lang="ru-RU" sz="1900" dirty="0" smtClean="0"/>
              <a:t> 1930 </a:t>
            </a:r>
            <a:r>
              <a:rPr lang="en-US" sz="1900" dirty="0" smtClean="0"/>
              <a:t>p., </a:t>
            </a:r>
            <a:r>
              <a:rPr lang="ru-RU" sz="1900" dirty="0" smtClean="0"/>
              <a:t>який </a:t>
            </a:r>
            <a:r>
              <a:rPr lang="ru-RU" sz="1900" dirty="0" err="1" smtClean="0"/>
              <a:t>свідчив</a:t>
            </a:r>
            <a:r>
              <a:rPr lang="ru-RU" sz="1900" dirty="0" smtClean="0"/>
              <a:t> про те, </a:t>
            </a:r>
            <a:r>
              <a:rPr lang="ru-RU" sz="1900" dirty="0" err="1" smtClean="0"/>
              <a:t>що</a:t>
            </a:r>
            <a:r>
              <a:rPr lang="ru-RU" sz="1900" dirty="0" smtClean="0"/>
              <a:t> автор його не </a:t>
            </a:r>
            <a:r>
              <a:rPr lang="ru-RU" sz="1900" dirty="0" err="1" smtClean="0"/>
              <a:t>відступив</a:t>
            </a:r>
            <a:r>
              <a:rPr lang="ru-RU" sz="1900" dirty="0" smtClean="0"/>
              <a:t> від </a:t>
            </a:r>
            <a:r>
              <a:rPr lang="ru-RU" sz="1900" dirty="0" err="1" smtClean="0"/>
              <a:t>своєї</a:t>
            </a:r>
            <a:r>
              <a:rPr lang="ru-RU" sz="1900" dirty="0" smtClean="0"/>
              <a:t> </a:t>
            </a:r>
            <a:r>
              <a:rPr lang="ru-RU" sz="1900" dirty="0" err="1" smtClean="0"/>
              <a:t>позиції</a:t>
            </a:r>
            <a:r>
              <a:rPr lang="ru-RU" sz="1900" dirty="0" smtClean="0"/>
              <a:t> </a:t>
            </a:r>
            <a:r>
              <a:rPr lang="ru-RU" sz="1900" dirty="0" err="1" smtClean="0"/>
              <a:t>й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розпочав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відкритий</a:t>
            </a:r>
            <a:r>
              <a:rPr lang="ru-RU" sz="1900" dirty="0" smtClean="0"/>
              <a:t> </a:t>
            </a:r>
            <a:r>
              <a:rPr lang="ru-RU" sz="1900" dirty="0" err="1" smtClean="0"/>
              <a:t>діалог</a:t>
            </a:r>
            <a:r>
              <a:rPr lang="ru-RU" sz="1900" dirty="0" smtClean="0"/>
              <a:t> </a:t>
            </a:r>
            <a:r>
              <a:rPr lang="ru-RU" sz="1900" dirty="0" err="1" smtClean="0"/>
              <a:t>із</a:t>
            </a:r>
            <a:r>
              <a:rPr lang="ru-RU" sz="1900" dirty="0" smtClean="0"/>
              <a:t> </a:t>
            </a:r>
            <a:r>
              <a:rPr lang="ru-RU" sz="1900" dirty="0" err="1" smtClean="0"/>
              <a:t>владою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1900" dirty="0"/>
          </a:p>
        </p:txBody>
      </p:sp>
      <p:pic>
        <p:nvPicPr>
          <p:cNvPr id="5" name="Рисунок 4" descr="завантаженн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49"/>
            <a:ext cx="3571900" cy="4193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4757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/>
              <a:t>    Перше </a:t>
            </a:r>
            <a:r>
              <a:rPr lang="ru-RU" sz="1900" dirty="0" err="1" smtClean="0"/>
              <a:t>своє</a:t>
            </a:r>
            <a:r>
              <a:rPr lang="ru-RU" sz="1900" dirty="0" smtClean="0"/>
              <a:t> </a:t>
            </a:r>
            <a:r>
              <a:rPr lang="ru-RU" sz="1900" dirty="0" err="1" smtClean="0"/>
              <a:t>оповідання</a:t>
            </a:r>
            <a:r>
              <a:rPr lang="ru-RU" sz="1900" dirty="0" smtClean="0"/>
              <a:t> — «</a:t>
            </a:r>
            <a:r>
              <a:rPr lang="ru-RU" sz="1900" dirty="0" err="1" smtClean="0"/>
              <a:t>Пригоди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Світлани</a:t>
            </a:r>
            <a:r>
              <a:rPr lang="ru-RU" sz="1900" dirty="0" smtClean="0"/>
              <a:t>» М. Булгаков написав у </a:t>
            </a:r>
            <a:r>
              <a:rPr lang="ru-RU" sz="1900" dirty="0" err="1" smtClean="0"/>
              <a:t>віці</a:t>
            </a:r>
            <a:r>
              <a:rPr lang="ru-RU" sz="1900" dirty="0" smtClean="0"/>
              <a:t> семи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    Від 1930 р. твори М. Булгакова в СРСР </a:t>
            </a:r>
            <a:r>
              <a:rPr lang="ru-RU" sz="1900" dirty="0" err="1" smtClean="0"/>
              <a:t>припинили</a:t>
            </a:r>
            <a:r>
              <a:rPr lang="ru-RU" sz="1900" dirty="0" smtClean="0"/>
              <a:t> </a:t>
            </a:r>
            <a:r>
              <a:rPr lang="ru-RU" sz="1900" dirty="0" err="1" smtClean="0"/>
              <a:t>друкувати</a:t>
            </a:r>
            <a:r>
              <a:rPr lang="ru-RU" sz="1900" dirty="0" smtClean="0"/>
              <a:t>, його </a:t>
            </a:r>
            <a:r>
              <a:rPr lang="ru-RU" sz="1900" dirty="0" err="1" smtClean="0"/>
              <a:t>п'єси</a:t>
            </a:r>
            <a:r>
              <a:rPr lang="ru-RU" sz="1900" dirty="0" smtClean="0"/>
              <a:t> були </a:t>
            </a:r>
            <a:r>
              <a:rPr lang="ru-RU" sz="1900" dirty="0" err="1" smtClean="0"/>
              <a:t>заборонені</a:t>
            </a:r>
            <a:r>
              <a:rPr lang="ru-RU" sz="1900" dirty="0" smtClean="0"/>
              <a:t>. В </a:t>
            </a:r>
            <a:r>
              <a:rPr lang="ru-RU" sz="1900" dirty="0" err="1" smtClean="0"/>
              <a:t>січні</a:t>
            </a:r>
            <a:r>
              <a:rPr lang="ru-RU" sz="1900" dirty="0" smtClean="0"/>
              <a:t> 1932 р. Й.</a:t>
            </a:r>
            <a:r>
              <a:rPr lang="ru-RU" sz="1900" dirty="0" smtClean="0">
                <a:hlinkClick r:id="rId2" tooltip="Сталін Йосип Віссаріонович"/>
              </a:rPr>
              <a:t> </a:t>
            </a:r>
            <a:r>
              <a:rPr lang="ru-RU" sz="1900" dirty="0" err="1" smtClean="0"/>
              <a:t>Сталін</a:t>
            </a:r>
            <a:r>
              <a:rPr lang="ru-RU" sz="1900" dirty="0" smtClean="0"/>
              <a:t> дозволив постановку «</a:t>
            </a:r>
            <a:r>
              <a:rPr lang="ru-RU" sz="1900" dirty="0" err="1" smtClean="0"/>
              <a:t>Днів</a:t>
            </a:r>
            <a:r>
              <a:rPr lang="ru-RU" sz="1900" dirty="0" smtClean="0"/>
              <a:t> </a:t>
            </a:r>
            <a:r>
              <a:rPr lang="ru-RU" sz="1900" dirty="0" err="1" smtClean="0"/>
              <a:t>Турбіних</a:t>
            </a:r>
            <a:r>
              <a:rPr lang="ru-RU" sz="1900" dirty="0" smtClean="0"/>
              <a:t>» у </a:t>
            </a:r>
            <a:r>
              <a:rPr lang="ru-RU" sz="1900" dirty="0" err="1" smtClean="0"/>
              <a:t>МХАТі</a:t>
            </a:r>
            <a:r>
              <a:rPr lang="ru-RU" sz="1900" dirty="0" smtClean="0"/>
              <a:t>, і до війни вона більше не </a:t>
            </a:r>
            <a:r>
              <a:rPr lang="ru-RU" sz="1900" dirty="0" err="1" smtClean="0"/>
              <a:t>заборонялась</a:t>
            </a:r>
            <a:r>
              <a:rPr lang="ru-RU" sz="1900" dirty="0" smtClean="0"/>
              <a:t>. У той же час за кордоном </a:t>
            </a:r>
            <a:r>
              <a:rPr lang="ru-RU" sz="1900" dirty="0" err="1" smtClean="0"/>
              <a:t>п'єси</a:t>
            </a:r>
            <a:r>
              <a:rPr lang="ru-RU" sz="1900" dirty="0" smtClean="0"/>
              <a:t> М. Булгакова </a:t>
            </a:r>
            <a:r>
              <a:rPr lang="ru-RU" sz="1900" dirty="0" err="1" smtClean="0"/>
              <a:t>успішно</a:t>
            </a:r>
            <a:r>
              <a:rPr lang="ru-RU" sz="1900" dirty="0" smtClean="0"/>
              <a:t> </a:t>
            </a:r>
            <a:r>
              <a:rPr lang="ru-RU" sz="1900" dirty="0" err="1" smtClean="0"/>
              <a:t>демонструвались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   Того ж року у тяжкому </a:t>
            </a:r>
            <a:r>
              <a:rPr lang="ru-RU" sz="1900" dirty="0" err="1" smtClean="0"/>
              <a:t>стані</a:t>
            </a:r>
            <a:r>
              <a:rPr lang="ru-RU" sz="1900" dirty="0" smtClean="0"/>
              <a:t>, </a:t>
            </a:r>
            <a:r>
              <a:rPr lang="ru-RU" sz="1900" dirty="0" err="1" smtClean="0"/>
              <a:t>пов'язаному</a:t>
            </a:r>
            <a:r>
              <a:rPr lang="ru-RU" sz="1900" dirty="0" smtClean="0"/>
              <a:t> </a:t>
            </a:r>
            <a:r>
              <a:rPr lang="ru-RU" sz="1900" dirty="0" err="1" smtClean="0"/>
              <a:t>із</a:t>
            </a:r>
            <a:r>
              <a:rPr lang="ru-RU" sz="1900" dirty="0" smtClean="0"/>
              <a:t> хворобою, М. Булгаков </a:t>
            </a:r>
            <a:r>
              <a:rPr lang="ru-RU" sz="1900" dirty="0" err="1" smtClean="0"/>
              <a:t>надиктовував</a:t>
            </a:r>
            <a:r>
              <a:rPr lang="ru-RU" sz="1900" dirty="0" smtClean="0"/>
              <a:t> </a:t>
            </a:r>
            <a:r>
              <a:rPr lang="ru-RU" sz="1900" dirty="0" err="1" smtClean="0"/>
              <a:t>дружині</a:t>
            </a:r>
            <a:r>
              <a:rPr lang="ru-RU" sz="1900" dirty="0" smtClean="0"/>
              <a:t> </a:t>
            </a:r>
            <a:r>
              <a:rPr lang="ru-RU" sz="1900" dirty="0" err="1" smtClean="0"/>
              <a:t>останні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варіанти</a:t>
            </a:r>
            <a:r>
              <a:rPr lang="ru-RU" sz="1900" dirty="0" smtClean="0"/>
              <a:t> роману  «</a:t>
            </a:r>
            <a:r>
              <a:rPr lang="ru-RU" sz="1900" dirty="0" err="1" smtClean="0"/>
              <a:t>Майстер</a:t>
            </a:r>
            <a:r>
              <a:rPr lang="ru-RU" sz="1900" dirty="0" smtClean="0"/>
              <a:t> і Маргарита». Роман було </a:t>
            </a:r>
            <a:r>
              <a:rPr lang="ru-RU" sz="1900" dirty="0" err="1" smtClean="0"/>
              <a:t>вперше</a:t>
            </a:r>
            <a:r>
              <a:rPr lang="ru-RU" sz="1900" dirty="0" smtClean="0"/>
              <a:t> </a:t>
            </a:r>
            <a:r>
              <a:rPr lang="ru-RU" sz="1900" dirty="0" err="1" smtClean="0"/>
              <a:t>опубліковано</a:t>
            </a:r>
            <a:r>
              <a:rPr lang="ru-RU" sz="1900" dirty="0" smtClean="0"/>
              <a:t> в </a:t>
            </a:r>
            <a:r>
              <a:rPr lang="ru-RU" sz="1900" dirty="0" err="1" smtClean="0"/>
              <a:t>часописі</a:t>
            </a:r>
            <a:r>
              <a:rPr lang="ru-RU" sz="1900" dirty="0" smtClean="0"/>
              <a:t> «Москва» в 1966 р., через 26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смерті</a:t>
            </a:r>
            <a:r>
              <a:rPr lang="ru-RU" sz="1900" dirty="0" smtClean="0"/>
              <a:t> автора. Саме </a:t>
            </a:r>
            <a:r>
              <a:rPr lang="ru-RU" sz="1900" dirty="0" err="1" smtClean="0"/>
              <a:t>цей</a:t>
            </a:r>
            <a:r>
              <a:rPr lang="ru-RU" sz="1900" dirty="0" smtClean="0"/>
              <a:t> </a:t>
            </a:r>
            <a:r>
              <a:rPr lang="ru-RU" sz="1900" dirty="0" err="1" smtClean="0"/>
              <a:t>твір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приніс</a:t>
            </a:r>
            <a:r>
              <a:rPr lang="ru-RU" sz="1900" dirty="0" smtClean="0"/>
              <a:t> М. Булгакову </a:t>
            </a:r>
            <a:r>
              <a:rPr lang="ru-RU" sz="1900" dirty="0" err="1" smtClean="0"/>
              <a:t>світове</a:t>
            </a:r>
            <a:r>
              <a:rPr lang="ru-RU" sz="1900" dirty="0" smtClean="0"/>
              <a:t> </a:t>
            </a:r>
            <a:r>
              <a:rPr lang="ru-RU" sz="1900" dirty="0" err="1" smtClean="0"/>
              <a:t>визнання</a:t>
            </a:r>
            <a:r>
              <a:rPr lang="ru-RU" sz="19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010.06.07_bulgakov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2710455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“Собаче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серце”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(1925)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5072098" cy="3286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700" dirty="0" smtClean="0"/>
              <a:t>Сатирична </a:t>
            </a:r>
            <a:r>
              <a:rPr lang="ru-RU" sz="1700" dirty="0" err="1" smtClean="0"/>
              <a:t>повість</a:t>
            </a:r>
            <a:r>
              <a:rPr lang="ru-RU" sz="1700" dirty="0" smtClean="0"/>
              <a:t>, у </a:t>
            </a:r>
            <a:r>
              <a:rPr lang="ru-RU" sz="1700" dirty="0" err="1" smtClean="0"/>
              <a:t>якій</a:t>
            </a:r>
            <a:r>
              <a:rPr lang="ru-RU" sz="1700" dirty="0" smtClean="0"/>
              <a:t> </a:t>
            </a:r>
            <a:r>
              <a:rPr lang="ru-RU" sz="1700" dirty="0" err="1" smtClean="0"/>
              <a:t>ідеться</a:t>
            </a:r>
            <a:r>
              <a:rPr lang="ru-RU" sz="1700" dirty="0" smtClean="0"/>
              <a:t> про </a:t>
            </a:r>
            <a:r>
              <a:rPr lang="ru-RU" sz="1700" dirty="0" err="1" smtClean="0"/>
              <a:t>медичний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експеримент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перетворення</a:t>
            </a:r>
            <a:r>
              <a:rPr lang="ru-RU" sz="1700" dirty="0" smtClean="0"/>
              <a:t> собаки в </a:t>
            </a:r>
            <a:r>
              <a:rPr lang="ru-RU" sz="1700" dirty="0" err="1" smtClean="0"/>
              <a:t>людину</a:t>
            </a:r>
            <a:r>
              <a:rPr lang="ru-RU" sz="1700" dirty="0" smtClean="0"/>
              <a:t>. </a:t>
            </a:r>
            <a:r>
              <a:rPr lang="ru-RU" sz="1700" dirty="0" err="1" smtClean="0"/>
              <a:t>Професор</a:t>
            </a:r>
            <a:r>
              <a:rPr lang="ru-RU" sz="1700" dirty="0" smtClean="0"/>
              <a:t> </a:t>
            </a:r>
            <a:r>
              <a:rPr lang="ru-RU" sz="1700" dirty="0" err="1" smtClean="0"/>
              <a:t>Преображенський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плекав</a:t>
            </a:r>
            <a:r>
              <a:rPr lang="ru-RU" sz="1700" dirty="0" smtClean="0"/>
              <a:t> </a:t>
            </a:r>
            <a:r>
              <a:rPr lang="ru-RU" sz="1700" dirty="0" err="1" smtClean="0"/>
              <a:t>великі</a:t>
            </a:r>
            <a:r>
              <a:rPr lang="ru-RU" sz="1700" dirty="0" smtClean="0"/>
              <a:t> </a:t>
            </a:r>
            <a:r>
              <a:rPr lang="ru-RU" sz="1700" dirty="0" err="1" smtClean="0"/>
              <a:t>надії</a:t>
            </a:r>
            <a:r>
              <a:rPr lang="ru-RU" sz="1700" dirty="0" smtClean="0"/>
              <a:t> на </a:t>
            </a:r>
            <a:r>
              <a:rPr lang="ru-RU" sz="1700" dirty="0" err="1" smtClean="0"/>
              <a:t>своє</a:t>
            </a:r>
            <a:r>
              <a:rPr lang="ru-RU" sz="1700" dirty="0" smtClean="0"/>
              <a:t> </a:t>
            </a:r>
            <a:r>
              <a:rPr lang="ru-RU" sz="1700" dirty="0" err="1" smtClean="0"/>
              <a:t>наукове</a:t>
            </a:r>
            <a:r>
              <a:rPr lang="ru-RU" sz="1700" dirty="0" smtClean="0"/>
              <a:t> </a:t>
            </a:r>
            <a:r>
              <a:rPr lang="ru-RU" sz="1700" dirty="0" err="1" smtClean="0"/>
              <a:t>відкриття</a:t>
            </a:r>
            <a:r>
              <a:rPr lang="ru-RU" sz="1700" dirty="0" smtClean="0"/>
              <a:t>, </a:t>
            </a:r>
            <a:r>
              <a:rPr lang="ru-RU" sz="1700" dirty="0" err="1" smtClean="0"/>
              <a:t>але</a:t>
            </a:r>
            <a:r>
              <a:rPr lang="ru-RU" sz="1700" dirty="0" smtClean="0"/>
              <a:t>, </a:t>
            </a:r>
            <a:r>
              <a:rPr lang="ru-RU" sz="1700" dirty="0" err="1" smtClean="0"/>
              <a:t>хоча</a:t>
            </a:r>
            <a:r>
              <a:rPr lang="ru-RU" sz="1700" dirty="0" smtClean="0"/>
              <a:t> практична </a:t>
            </a:r>
            <a:r>
              <a:rPr lang="ru-RU" sz="1700" dirty="0" err="1" smtClean="0"/>
              <a:t>частина</a:t>
            </a:r>
            <a:r>
              <a:rPr lang="ru-RU" sz="1700" dirty="0" smtClean="0"/>
              <a:t> </a:t>
            </a:r>
            <a:r>
              <a:rPr lang="ru-RU" sz="1700" dirty="0" err="1" smtClean="0"/>
              <a:t>експерименту</a:t>
            </a:r>
            <a:r>
              <a:rPr lang="ru-RU" sz="1700" dirty="0" smtClean="0"/>
              <a:t> </a:t>
            </a:r>
            <a:r>
              <a:rPr lang="ru-RU" sz="1700" dirty="0" err="1" smtClean="0"/>
              <a:t>вдалася</a:t>
            </a:r>
            <a:r>
              <a:rPr lang="ru-RU" sz="1700" dirty="0" smtClean="0"/>
              <a:t>, </a:t>
            </a:r>
            <a:r>
              <a:rPr lang="ru-RU" sz="1700" dirty="0" err="1" smtClean="0"/>
              <a:t>моральний</a:t>
            </a:r>
            <a:r>
              <a:rPr lang="ru-RU" sz="1700" dirty="0" smtClean="0"/>
              <a:t> аспект не </a:t>
            </a:r>
            <a:r>
              <a:rPr lang="ru-RU" sz="1700" dirty="0" err="1" smtClean="0"/>
              <a:t>задовольнив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професора</a:t>
            </a:r>
            <a:r>
              <a:rPr lang="ru-RU" sz="1700" dirty="0" smtClean="0"/>
              <a:t>: хороший пес Шарик став </a:t>
            </a:r>
            <a:r>
              <a:rPr lang="ru-RU" sz="1700" dirty="0" err="1" smtClean="0"/>
              <a:t>брутальним</a:t>
            </a:r>
            <a:r>
              <a:rPr lang="ru-RU" sz="1700" dirty="0" smtClean="0"/>
              <a:t> </a:t>
            </a:r>
            <a:r>
              <a:rPr lang="ru-RU" sz="1700" dirty="0" err="1" smtClean="0"/>
              <a:t>чоловіком</a:t>
            </a:r>
            <a:r>
              <a:rPr lang="ru-RU" sz="1700" dirty="0" smtClean="0"/>
              <a:t> </a:t>
            </a:r>
            <a:r>
              <a:rPr lang="ru-RU" sz="1700" dirty="0" err="1" smtClean="0"/>
              <a:t>Шариковим</a:t>
            </a:r>
            <a:r>
              <a:rPr lang="ru-RU" sz="1700" dirty="0" smtClean="0"/>
              <a:t>. </a:t>
            </a:r>
            <a:r>
              <a:rPr lang="ru-RU" sz="1700" dirty="0" err="1" smtClean="0"/>
              <a:t>Усі</a:t>
            </a:r>
            <a:r>
              <a:rPr lang="ru-RU" sz="1700" dirty="0" smtClean="0"/>
              <a:t> </a:t>
            </a:r>
            <a:r>
              <a:rPr lang="ru-RU" sz="1700" dirty="0" err="1" smtClean="0"/>
              <a:t>спроби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перевиховати</a:t>
            </a:r>
            <a:r>
              <a:rPr lang="ru-RU" sz="1700" dirty="0" smtClean="0"/>
              <a:t> його не </a:t>
            </a:r>
            <a:r>
              <a:rPr lang="ru-RU" sz="1700" dirty="0" err="1" smtClean="0"/>
              <a:t>вдаються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стає</a:t>
            </a:r>
            <a:r>
              <a:rPr lang="ru-RU" sz="1700" dirty="0" smtClean="0"/>
              <a:t> </a:t>
            </a:r>
            <a:r>
              <a:rPr lang="ru-RU" sz="1700" dirty="0" err="1" smtClean="0"/>
              <a:t>ще</a:t>
            </a:r>
            <a:r>
              <a:rPr lang="ru-RU" sz="1700" dirty="0" smtClean="0"/>
              <a:t> </a:t>
            </a:r>
            <a:r>
              <a:rPr lang="ru-RU" sz="1700" dirty="0" err="1" smtClean="0"/>
              <a:t>гіршим</a:t>
            </a:r>
            <a:r>
              <a:rPr lang="ru-RU" sz="1700" dirty="0" smtClean="0"/>
              <a:t> </a:t>
            </a:r>
            <a:r>
              <a:rPr lang="ru-RU" sz="1700" dirty="0" err="1" smtClean="0"/>
              <a:t>під</a:t>
            </a:r>
            <a:r>
              <a:rPr lang="ru-RU" sz="1700" dirty="0" smtClean="0"/>
              <a:t> </a:t>
            </a:r>
            <a:r>
              <a:rPr lang="ru-RU" sz="1700" dirty="0" err="1" smtClean="0"/>
              <a:t>ганебним</a:t>
            </a:r>
            <a:r>
              <a:rPr lang="ru-RU" sz="1700" dirty="0" smtClean="0"/>
              <a:t> </a:t>
            </a:r>
            <a:r>
              <a:rPr lang="ru-RU" sz="1700" dirty="0" err="1" smtClean="0"/>
              <a:t>впливом</a:t>
            </a:r>
            <a:r>
              <a:rPr lang="ru-RU" sz="1700" dirty="0" smtClean="0"/>
              <a:t> </a:t>
            </a:r>
            <a:r>
              <a:rPr lang="ru-RU" sz="1700" dirty="0" err="1" smtClean="0"/>
              <a:t>суспільства</a:t>
            </a:r>
            <a:r>
              <a:rPr lang="ru-RU" sz="1700" dirty="0" smtClean="0"/>
              <a:t>. </a:t>
            </a:r>
          </a:p>
        </p:txBody>
      </p:sp>
      <p:pic>
        <p:nvPicPr>
          <p:cNvPr id="4" name="Рисунок 3" descr="17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357694"/>
            <a:ext cx="3569893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4272677"/>
            <a:ext cx="4286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700" dirty="0" smtClean="0"/>
              <a:t>На </a:t>
            </a:r>
            <a:r>
              <a:rPr lang="ru-RU" sz="1700" dirty="0" err="1" smtClean="0"/>
              <a:t>сторінках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радянської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преси</a:t>
            </a:r>
            <a:r>
              <a:rPr lang="ru-RU" sz="1700" dirty="0" smtClean="0"/>
              <a:t> </a:t>
            </a:r>
            <a:r>
              <a:rPr lang="ru-RU" sz="1700" dirty="0" err="1" smtClean="0"/>
              <a:t>тривали</a:t>
            </a:r>
            <a:r>
              <a:rPr lang="ru-RU" sz="1700" dirty="0" smtClean="0"/>
              <a:t> </a:t>
            </a:r>
            <a:r>
              <a:rPr lang="ru-RU" sz="1700" dirty="0" err="1" smtClean="0"/>
              <a:t>дискусії</a:t>
            </a:r>
            <a:r>
              <a:rPr lang="ru-RU" sz="1700" dirty="0" smtClean="0"/>
              <a:t> про </a:t>
            </a:r>
            <a:r>
              <a:rPr lang="ru-RU" sz="1700" dirty="0" err="1" smtClean="0"/>
              <a:t>виховання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нової</a:t>
            </a:r>
            <a:r>
              <a:rPr lang="ru-RU" sz="1700" dirty="0" smtClean="0"/>
              <a:t> </a:t>
            </a:r>
            <a:r>
              <a:rPr lang="ru-RU" sz="1700" dirty="0" err="1" smtClean="0"/>
              <a:t>людини</a:t>
            </a:r>
            <a:r>
              <a:rPr lang="ru-RU" sz="1700" dirty="0" smtClean="0"/>
              <a:t> </a:t>
            </a:r>
            <a:r>
              <a:rPr lang="ru-RU" sz="1700" dirty="0" err="1" smtClean="0"/>
              <a:t>соціалістичного</a:t>
            </a:r>
            <a:r>
              <a:rPr lang="ru-RU" sz="1700" dirty="0" smtClean="0"/>
              <a:t> типу. </a:t>
            </a:r>
            <a:r>
              <a:rPr lang="ru-RU" sz="1700" dirty="0" err="1" smtClean="0"/>
              <a:t>Булкагов</a:t>
            </a:r>
            <a:r>
              <a:rPr lang="ru-RU" sz="1700" dirty="0" smtClean="0"/>
              <a:t> у </a:t>
            </a:r>
            <a:r>
              <a:rPr lang="ru-RU" sz="1700" dirty="0" err="1" smtClean="0"/>
              <a:t>сатиричній</a:t>
            </a:r>
            <a:r>
              <a:rPr lang="ru-RU" sz="1700" dirty="0" smtClean="0"/>
              <a:t> </a:t>
            </a:r>
            <a:r>
              <a:rPr lang="ru-RU" sz="1700" dirty="0" err="1" smtClean="0"/>
              <a:t>формі</a:t>
            </a:r>
            <a:r>
              <a:rPr lang="ru-RU" sz="1700" dirty="0" smtClean="0"/>
              <a:t> показав,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вийти</a:t>
            </a:r>
            <a:r>
              <a:rPr lang="ru-RU" sz="1700" dirty="0" smtClean="0"/>
              <a:t> з </a:t>
            </a:r>
            <a:r>
              <a:rPr lang="ru-RU" sz="1700" dirty="0" err="1" smtClean="0"/>
              <a:t>людини</a:t>
            </a:r>
            <a:r>
              <a:rPr lang="ru-RU" sz="1700" dirty="0" smtClean="0"/>
              <a:t> в </a:t>
            </a:r>
            <a:r>
              <a:rPr lang="ru-RU" sz="1700" dirty="0" err="1" smtClean="0"/>
              <a:t>процесі</a:t>
            </a:r>
            <a:r>
              <a:rPr lang="ru-RU" sz="1700" dirty="0" smtClean="0"/>
              <a:t> </a:t>
            </a:r>
            <a:r>
              <a:rPr lang="ru-RU" sz="1700" dirty="0" err="1" smtClean="0"/>
              <a:t>революційних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зрушень</a:t>
            </a:r>
            <a:r>
              <a:rPr lang="ru-RU" sz="1700" dirty="0" smtClean="0"/>
              <a:t>.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заперечував</a:t>
            </a:r>
            <a:r>
              <a:rPr lang="ru-RU" sz="1700" dirty="0" smtClean="0"/>
              <a:t> </a:t>
            </a:r>
            <a:r>
              <a:rPr lang="ru-RU" sz="1700" dirty="0" err="1" smtClean="0"/>
              <a:t>будь-які</a:t>
            </a:r>
            <a:r>
              <a:rPr lang="ru-RU" sz="1700" dirty="0" smtClean="0"/>
              <a:t> </a:t>
            </a:r>
            <a:r>
              <a:rPr lang="ru-RU" sz="1700" dirty="0" err="1" smtClean="0"/>
              <a:t>неприродні</a:t>
            </a:r>
            <a:r>
              <a:rPr lang="ru-RU" sz="1700" dirty="0" smtClean="0"/>
              <a:t> </a:t>
            </a:r>
            <a:r>
              <a:rPr lang="ru-RU" sz="1700" dirty="0" err="1" smtClean="0"/>
              <a:t>засоби</a:t>
            </a:r>
            <a:r>
              <a:rPr lang="ru-RU" sz="1700" dirty="0" smtClean="0"/>
              <a:t> </a:t>
            </a:r>
            <a:r>
              <a:rPr lang="ru-RU" sz="1700" dirty="0" err="1" smtClean="0"/>
              <a:t>втручання</a:t>
            </a:r>
            <a:r>
              <a:rPr lang="ru-RU" sz="1700" dirty="0" smtClean="0"/>
              <a:t> у </a:t>
            </a:r>
            <a:r>
              <a:rPr lang="ru-RU" sz="1700" dirty="0" err="1" smtClean="0"/>
              <a:t>закони</a:t>
            </a:r>
            <a:r>
              <a:rPr lang="ru-RU" sz="1700" dirty="0" smtClean="0"/>
              <a:t> </a:t>
            </a:r>
            <a:r>
              <a:rPr lang="ru-RU" sz="1700" dirty="0" err="1" smtClean="0"/>
              <a:t>природи</a:t>
            </a:r>
            <a:r>
              <a:rPr lang="ru-RU" sz="1700" dirty="0" smtClean="0"/>
              <a:t> </a:t>
            </a:r>
            <a:r>
              <a:rPr lang="ru-RU" sz="1700" dirty="0" err="1" smtClean="0"/>
              <a:t>культури</a:t>
            </a:r>
            <a:r>
              <a:rPr lang="ru-RU" sz="1700" dirty="0" smtClean="0"/>
              <a:t> та </a:t>
            </a:r>
            <a:r>
              <a:rPr lang="ru-RU" sz="1700" dirty="0" err="1" smtClean="0"/>
              <a:t>суспільства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Рисунок 6" descr="собаче серце титуль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14422"/>
            <a:ext cx="292895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595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Михайло Опанасович Булгаков</vt:lpstr>
      <vt:lpstr>Слайд 2</vt:lpstr>
      <vt:lpstr>Родинні зв'язки </vt:lpstr>
      <vt:lpstr>Освіта і робота</vt:lpstr>
      <vt:lpstr>Особисте життя письменника</vt:lpstr>
      <vt:lpstr>Літературна діяльність</vt:lpstr>
      <vt:lpstr>Перше прохання Булгакова</vt:lpstr>
      <vt:lpstr>творчість</vt:lpstr>
      <vt:lpstr>“Собаче серце” (1925)</vt:lpstr>
      <vt:lpstr>«Дні Турбіних»  (1925)</vt:lpstr>
      <vt:lpstr>“Майстер і Маргарита” (1925-1940рр.)</vt:lpstr>
      <vt:lpstr>Літературно-меморіальний музей Михайла Булгакова </vt:lpstr>
      <vt:lpstr>Смерть Михайла Булгакова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Опанасович Булгаков</dc:title>
  <dc:creator>User</dc:creator>
  <cp:lastModifiedBy>111</cp:lastModifiedBy>
  <cp:revision>18</cp:revision>
  <dcterms:created xsi:type="dcterms:W3CDTF">2013-10-10T07:06:09Z</dcterms:created>
  <dcterms:modified xsi:type="dcterms:W3CDTF">2013-10-23T06:38:59Z</dcterms:modified>
</cp:coreProperties>
</file>