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23C8-DFDF-45BF-95D1-A83126630627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71EBDB-D62F-4E77-B535-164BB85B490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23C8-DFDF-45BF-95D1-A83126630627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EBDB-D62F-4E77-B535-164BB85B4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23C8-DFDF-45BF-95D1-A83126630627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EBDB-D62F-4E77-B535-164BB85B4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D423C8-DFDF-45BF-95D1-A83126630627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471EBDB-D62F-4E77-B535-164BB85B490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23C8-DFDF-45BF-95D1-A83126630627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EBDB-D62F-4E77-B535-164BB85B49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23C8-DFDF-45BF-95D1-A83126630627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EBDB-D62F-4E77-B535-164BB85B49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EBDB-D62F-4E77-B535-164BB85B49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23C8-DFDF-45BF-95D1-A83126630627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23C8-DFDF-45BF-95D1-A83126630627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EBDB-D62F-4E77-B535-164BB85B49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23C8-DFDF-45BF-95D1-A83126630627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EBDB-D62F-4E77-B535-164BB85B4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D423C8-DFDF-45BF-95D1-A83126630627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71EBDB-D62F-4E77-B535-164BB85B49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23C8-DFDF-45BF-95D1-A83126630627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71EBDB-D62F-4E77-B535-164BB85B49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D423C8-DFDF-45BF-95D1-A83126630627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471EBDB-D62F-4E77-B535-164BB85B490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40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uk.wikipedia.org/wiki/2_%D0%BA%D0%B2%D1%96%D1%82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02" TargetMode="External"/><Relationship Id="rId5" Type="http://schemas.openxmlformats.org/officeDocument/2006/relationships/hyperlink" Target="http://uk.wikipedia.org/wiki/29_%D0%B2%D0%B5%D1%80%D0%B5%D1%81%D0%BD%D1%8F" TargetMode="External"/><Relationship Id="rId4" Type="http://schemas.openxmlformats.org/officeDocument/2006/relationships/hyperlink" Target="http://uk.wikipedia.org/wiki/%D0%9F%D0%B0%D1%80%D0%B8%D0%B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E%D0%BD%D0%B5_%D0%9A%D0%BB%D0%BE%D0%B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A2%D1%83%D1%80%D0%B3%D0%B5%D0%BD%D1%94%D0%B2_%D0%86%D0%B2%D0%B0%D0%BD_%D0%A1%D0%B5%D1%80%D0%B3%D1%96%D0%B9%D0%BE%D0%B2%D0%B8%D1%87" TargetMode="External"/><Relationship Id="rId4" Type="http://schemas.openxmlformats.org/officeDocument/2006/relationships/hyperlink" Target="http://uk.wikipedia.org/wiki/%D0%90%D0%BB%D1%8C%D1%84%D0%BE%D0%BD%D1%81_%D0%94%D0%BE%D0%B4%D0%B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14752"/>
            <a:ext cx="9144000" cy="1571636"/>
          </a:xfrm>
        </p:spPr>
        <p:txBody>
          <a:bodyPr/>
          <a:lstStyle/>
          <a:p>
            <a:r>
              <a:rPr lang="uk-UA" sz="6000" dirty="0" smtClean="0"/>
              <a:t>Життя та творчість </a:t>
            </a:r>
            <a:br>
              <a:rPr lang="uk-UA" sz="6000" dirty="0" smtClean="0"/>
            </a:br>
            <a:r>
              <a:rPr lang="uk-UA" sz="6000" dirty="0" smtClean="0"/>
              <a:t>Еміля Золі</a:t>
            </a:r>
            <a:endParaRPr lang="ru-RU" sz="6000" dirty="0"/>
          </a:p>
        </p:txBody>
      </p:sp>
      <p:pic>
        <p:nvPicPr>
          <p:cNvPr id="4" name="Рисунок 3" descr="69281644_a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85728"/>
            <a:ext cx="2428892" cy="320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открытая кни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5072074"/>
            <a:ext cx="6072230" cy="1605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10-042710700 129571218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59483">
            <a:off x="525263" y="202368"/>
            <a:ext cx="1801724" cy="282870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/>
              <a:t>    «</a:t>
            </a:r>
            <a:r>
              <a:rPr lang="ru-RU" b="1" dirty="0" err="1" smtClean="0"/>
              <a:t>Кар'єра</a:t>
            </a:r>
            <a:r>
              <a:rPr lang="ru-RU" b="1" dirty="0" smtClean="0"/>
              <a:t> </a:t>
            </a:r>
            <a:r>
              <a:rPr lang="ru-RU" b="1" dirty="0" err="1" smtClean="0"/>
              <a:t>Ругонів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103126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Золя </a:t>
            </a:r>
            <a:r>
              <a:rPr lang="ru-RU" sz="1400" dirty="0" err="1">
                <a:solidFill>
                  <a:srgbClr val="000000"/>
                </a:solidFill>
              </a:rPr>
              <a:t>зображує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невелике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провінційне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місто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Плассан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напередодні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й</a:t>
            </a:r>
            <a:r>
              <a:rPr lang="ru-RU" sz="1400" dirty="0">
                <a:solidFill>
                  <a:srgbClr val="000000"/>
                </a:solidFill>
              </a:rPr>
              <a:t> у момент державного перевороту в </a:t>
            </a:r>
            <a:r>
              <a:rPr lang="ru-RU" sz="1400" dirty="0" err="1">
                <a:solidFill>
                  <a:srgbClr val="000000"/>
                </a:solidFill>
              </a:rPr>
              <a:t>грудні</a:t>
            </a:r>
            <a:r>
              <a:rPr lang="ru-RU" sz="1400" dirty="0">
                <a:solidFill>
                  <a:srgbClr val="000000"/>
                </a:solidFill>
              </a:rPr>
              <a:t> 1851 р. За </a:t>
            </a:r>
            <a:r>
              <a:rPr lang="ru-RU" sz="1400" dirty="0" err="1">
                <a:solidFill>
                  <a:srgbClr val="000000"/>
                </a:solidFill>
              </a:rPr>
              <a:t>зовнішнім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спокоєм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повільністю</a:t>
            </a:r>
            <a:r>
              <a:rPr lang="ru-RU" sz="1400" dirty="0">
                <a:solidFill>
                  <a:srgbClr val="000000"/>
                </a:solidFill>
              </a:rPr>
              <a:t> буржуа таяться «</a:t>
            </a:r>
            <a:r>
              <a:rPr lang="ru-RU" sz="1400" dirty="0" err="1">
                <a:solidFill>
                  <a:srgbClr val="000000"/>
                </a:solidFill>
              </a:rPr>
              <a:t>зрадництво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підступні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вбивства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таємні</a:t>
            </a:r>
            <a:r>
              <a:rPr lang="ru-RU" sz="1400" dirty="0">
                <a:solidFill>
                  <a:srgbClr val="000000"/>
                </a:solidFill>
              </a:rPr>
              <a:t> перемоги </a:t>
            </a:r>
            <a:r>
              <a:rPr lang="ru-RU" sz="1400" dirty="0" err="1">
                <a:solidFill>
                  <a:srgbClr val="000000"/>
                </a:solidFill>
              </a:rPr>
              <a:t>й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таємні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поразки</a:t>
            </a:r>
            <a:r>
              <a:rPr lang="ru-RU" sz="1400" dirty="0">
                <a:solidFill>
                  <a:srgbClr val="000000"/>
                </a:solidFill>
              </a:rPr>
              <a:t>». Ненависть до </a:t>
            </a:r>
            <a:r>
              <a:rPr lang="ru-RU" sz="1400" dirty="0" err="1">
                <a:solidFill>
                  <a:srgbClr val="000000"/>
                </a:solidFill>
              </a:rPr>
              <a:t>Республіки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що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виникла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зі</a:t>
            </a:r>
            <a:r>
              <a:rPr lang="ru-RU" sz="1400" dirty="0">
                <a:solidFill>
                  <a:srgbClr val="000000"/>
                </a:solidFill>
              </a:rPr>
              <a:t> страху «за </a:t>
            </a:r>
            <a:r>
              <a:rPr lang="ru-RU" sz="1400" dirty="0" err="1">
                <a:solidFill>
                  <a:srgbClr val="000000"/>
                </a:solidFill>
              </a:rPr>
              <a:t>свій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гаманець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за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своє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безтурботне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егоїстичне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існування</a:t>
            </a:r>
            <a:r>
              <a:rPr lang="ru-RU" sz="1400" dirty="0">
                <a:solidFill>
                  <a:srgbClr val="000000"/>
                </a:solidFill>
              </a:rPr>
              <a:t>», </a:t>
            </a:r>
            <a:r>
              <a:rPr lang="ru-RU" sz="1400" dirty="0" err="1">
                <a:solidFill>
                  <a:srgbClr val="000000"/>
                </a:solidFill>
              </a:rPr>
              <a:t>об'єднує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рантьє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й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торговців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із</a:t>
            </a:r>
            <a:r>
              <a:rPr lang="ru-RU" sz="1400" dirty="0">
                <a:solidFill>
                  <a:srgbClr val="000000"/>
                </a:solidFill>
              </a:rPr>
              <a:t> дворянами </a:t>
            </a:r>
            <a:r>
              <a:rPr lang="ru-RU" sz="1400" dirty="0" err="1">
                <a:solidFill>
                  <a:srgbClr val="000000"/>
                </a:solidFill>
              </a:rPr>
              <a:t>й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духівництвом</a:t>
            </a:r>
            <a:r>
              <a:rPr lang="ru-RU" sz="1400" dirty="0">
                <a:solidFill>
                  <a:srgbClr val="000000"/>
                </a:solidFill>
              </a:rPr>
              <a:t>. У </a:t>
            </a:r>
            <a:r>
              <a:rPr lang="ru-RU" sz="1400" dirty="0" err="1">
                <a:solidFill>
                  <a:srgbClr val="000000"/>
                </a:solidFill>
              </a:rPr>
              <a:t>цих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умовах</a:t>
            </a:r>
            <a:r>
              <a:rPr lang="ru-RU" sz="1400" dirty="0">
                <a:solidFill>
                  <a:srgbClr val="000000"/>
                </a:solidFill>
              </a:rPr>
              <a:t> «година </a:t>
            </a:r>
            <a:r>
              <a:rPr lang="ru-RU" sz="1400" dirty="0" err="1">
                <a:solidFill>
                  <a:srgbClr val="000000"/>
                </a:solidFill>
              </a:rPr>
              <a:t>Ругона</a:t>
            </a:r>
            <a:r>
              <a:rPr lang="ru-RU" sz="1400" dirty="0">
                <a:solidFill>
                  <a:srgbClr val="000000"/>
                </a:solidFill>
              </a:rPr>
              <a:t>» настала. </a:t>
            </a:r>
            <a:r>
              <a:rPr lang="ru-RU" sz="1400" dirty="0" err="1">
                <a:solidFill>
                  <a:srgbClr val="000000"/>
                </a:solidFill>
              </a:rPr>
              <a:t>Боягузтво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підлість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П'єра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Ругона</a:t>
            </a:r>
            <a:r>
              <a:rPr lang="ru-RU" sz="1400" dirty="0">
                <a:solidFill>
                  <a:srgbClr val="000000"/>
                </a:solidFill>
              </a:rPr>
              <a:t> та </a:t>
            </a:r>
            <a:r>
              <a:rPr lang="ru-RU" sz="1400" dirty="0" err="1">
                <a:solidFill>
                  <a:srgbClr val="000000"/>
                </a:solidFill>
              </a:rPr>
              <a:t>йому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подібних</a:t>
            </a:r>
            <a:r>
              <a:rPr lang="ru-RU" sz="1400" dirty="0">
                <a:solidFill>
                  <a:srgbClr val="000000"/>
                </a:solidFill>
              </a:rPr>
              <a:t> дозволили </a:t>
            </a:r>
            <a:r>
              <a:rPr lang="ru-RU" sz="1400" dirty="0" err="1">
                <a:solidFill>
                  <a:srgbClr val="000000"/>
                </a:solidFill>
              </a:rPr>
              <a:t>утвердитися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режимові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Другої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імперії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що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її</a:t>
            </a:r>
            <a:r>
              <a:rPr lang="ru-RU" sz="1400" dirty="0">
                <a:solidFill>
                  <a:srgbClr val="000000"/>
                </a:solidFill>
              </a:rPr>
              <a:t> Е. Золя </a:t>
            </a:r>
            <a:r>
              <a:rPr lang="ru-RU" sz="1400" dirty="0" err="1">
                <a:solidFill>
                  <a:srgbClr val="000000"/>
                </a:solidFill>
              </a:rPr>
              <a:t>називає</a:t>
            </a:r>
            <a:r>
              <a:rPr lang="ru-RU" sz="1400" dirty="0">
                <a:solidFill>
                  <a:srgbClr val="000000"/>
                </a:solidFill>
              </a:rPr>
              <a:t> «</a:t>
            </a:r>
            <a:r>
              <a:rPr lang="ru-RU" sz="1400" dirty="0" err="1">
                <a:solidFill>
                  <a:srgbClr val="000000"/>
                </a:solidFill>
              </a:rPr>
              <a:t>епохою</a:t>
            </a:r>
            <a:r>
              <a:rPr lang="ru-RU" sz="1400" dirty="0">
                <a:solidFill>
                  <a:srgbClr val="000000"/>
                </a:solidFill>
              </a:rPr>
              <a:t> безумства та </a:t>
            </a:r>
            <a:r>
              <a:rPr lang="ru-RU" sz="1400" dirty="0" err="1">
                <a:solidFill>
                  <a:srgbClr val="000000"/>
                </a:solidFill>
              </a:rPr>
              <a:t>ганьби</a:t>
            </a:r>
            <a:r>
              <a:rPr lang="ru-RU" sz="1400" dirty="0">
                <a:solidFill>
                  <a:srgbClr val="000000"/>
                </a:solidFill>
              </a:rPr>
              <a:t>» у </a:t>
            </a:r>
            <a:r>
              <a:rPr lang="ru-RU" sz="1400" dirty="0" err="1">
                <a:solidFill>
                  <a:srgbClr val="000000"/>
                </a:solidFill>
              </a:rPr>
              <a:t>Франції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  <a:r>
              <a:rPr lang="ru-RU" sz="1400" dirty="0">
                <a:solidFill>
                  <a:srgbClr val="000000"/>
                </a:solidFill>
              </a:rPr>
              <a:t> у </a:t>
            </a:r>
            <a:r>
              <a:rPr lang="ru-RU" sz="1400" dirty="0" err="1">
                <a:solidFill>
                  <a:srgbClr val="000000"/>
                </a:solidFill>
              </a:rPr>
              <a:t>ньому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йдеться</a:t>
            </a:r>
            <a:r>
              <a:rPr lang="ru-RU" sz="1400" dirty="0">
                <a:solidFill>
                  <a:srgbClr val="000000"/>
                </a:solidFill>
              </a:rPr>
              <a:t> про </a:t>
            </a:r>
            <a:r>
              <a:rPr lang="ru-RU" sz="1400" dirty="0" err="1">
                <a:solidFill>
                  <a:srgbClr val="000000"/>
                </a:solidFill>
              </a:rPr>
              <a:t>походження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сім'ї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Ругон-Маккарів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про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народження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II </a:t>
            </a:r>
            <a:r>
              <a:rPr lang="ru-RU" sz="1400" dirty="0" err="1">
                <a:solidFill>
                  <a:srgbClr val="000000"/>
                </a:solidFill>
              </a:rPr>
              <a:t>Імперії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err="1">
                <a:solidFill>
                  <a:srgbClr val="000000"/>
                </a:solidFill>
              </a:rPr>
              <a:t>Фундаторкою</a:t>
            </a:r>
            <a:r>
              <a:rPr lang="ru-RU" sz="1400" dirty="0">
                <a:solidFill>
                  <a:srgbClr val="000000"/>
                </a:solidFill>
              </a:rPr>
              <a:t> роду стала </a:t>
            </a:r>
            <a:r>
              <a:rPr lang="ru-RU" sz="1400" dirty="0" err="1">
                <a:solidFill>
                  <a:srgbClr val="000000"/>
                </a:solidFill>
              </a:rPr>
              <a:t>Аделаїда</a:t>
            </a:r>
            <a:r>
              <a:rPr lang="ru-RU" sz="1400" dirty="0">
                <a:solidFill>
                  <a:srgbClr val="000000"/>
                </a:solidFill>
              </a:rPr>
              <a:t> Фук, </a:t>
            </a:r>
            <a:r>
              <a:rPr lang="ru-RU" sz="1400" dirty="0" err="1">
                <a:solidFill>
                  <a:srgbClr val="000000"/>
                </a:solidFill>
              </a:rPr>
              <a:t>єдина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донька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багатих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міщан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Плассана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err="1">
                <a:solidFill>
                  <a:srgbClr val="000000"/>
                </a:solidFill>
              </a:rPr>
              <a:t>Від</a:t>
            </a:r>
            <a:r>
              <a:rPr lang="ru-RU" sz="1400" dirty="0">
                <a:solidFill>
                  <a:srgbClr val="000000"/>
                </a:solidFill>
              </a:rPr>
              <a:t> батька, </a:t>
            </a:r>
            <a:r>
              <a:rPr lang="ru-RU" sz="1400" dirty="0" err="1">
                <a:solidFill>
                  <a:srgbClr val="000000"/>
                </a:solidFill>
              </a:rPr>
              <a:t>що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вмер</a:t>
            </a:r>
            <a:r>
              <a:rPr lang="ru-RU" sz="1400" dirty="0">
                <a:solidFill>
                  <a:srgbClr val="000000"/>
                </a:solidFill>
              </a:rPr>
              <a:t> у </a:t>
            </a:r>
            <a:r>
              <a:rPr lang="ru-RU" sz="1400" dirty="0" err="1">
                <a:solidFill>
                  <a:srgbClr val="000000"/>
                </a:solidFill>
              </a:rPr>
              <a:t>божевільні</a:t>
            </a:r>
            <a:r>
              <a:rPr lang="ru-RU" sz="1400" dirty="0">
                <a:solidFill>
                  <a:srgbClr val="000000"/>
                </a:solidFill>
              </a:rPr>
              <a:t>, вона </a:t>
            </a:r>
            <a:r>
              <a:rPr lang="ru-RU" sz="1400" dirty="0" err="1">
                <a:solidFill>
                  <a:srgbClr val="000000"/>
                </a:solidFill>
              </a:rPr>
              <a:t>успадкувала</a:t>
            </a:r>
            <a:r>
              <a:rPr lang="ru-RU" sz="1400" dirty="0">
                <a:solidFill>
                  <a:srgbClr val="000000"/>
                </a:solidFill>
              </a:rPr>
              <a:t> «</a:t>
            </a:r>
            <a:r>
              <a:rPr lang="ru-RU" sz="1400" dirty="0" err="1">
                <a:solidFill>
                  <a:srgbClr val="000000"/>
                </a:solidFill>
              </a:rPr>
              <a:t>відсутність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урівноваженості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якийсь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розлад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розумової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діяльності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й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серця</a:t>
            </a:r>
            <a:r>
              <a:rPr lang="ru-RU" sz="1400" dirty="0">
                <a:solidFill>
                  <a:srgbClr val="000000"/>
                </a:solidFill>
              </a:rPr>
              <a:t>», </a:t>
            </a:r>
            <a:r>
              <a:rPr lang="ru-RU" sz="1400" dirty="0" err="1">
                <a:solidFill>
                  <a:srgbClr val="000000"/>
                </a:solidFill>
              </a:rPr>
              <a:t>що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змушували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її</a:t>
            </a:r>
            <a:r>
              <a:rPr lang="ru-RU" sz="1400" dirty="0">
                <a:solidFill>
                  <a:srgbClr val="000000"/>
                </a:solidFill>
              </a:rPr>
              <a:t> «</a:t>
            </a:r>
            <a:r>
              <a:rPr lang="ru-RU" sz="1400" dirty="0" err="1">
                <a:solidFill>
                  <a:srgbClr val="000000"/>
                </a:solidFill>
              </a:rPr>
              <a:t>жити</a:t>
            </a:r>
            <a:r>
              <a:rPr lang="ru-RU" sz="1400" dirty="0">
                <a:solidFill>
                  <a:srgbClr val="000000"/>
                </a:solidFill>
              </a:rPr>
              <a:t> не </a:t>
            </a:r>
            <a:r>
              <a:rPr lang="ru-RU" sz="1400" dirty="0" err="1">
                <a:solidFill>
                  <a:srgbClr val="000000"/>
                </a:solidFill>
              </a:rPr>
              <a:t>звичайним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життям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не</a:t>
            </a:r>
            <a:r>
              <a:rPr lang="ru-RU" sz="1400" dirty="0">
                <a:solidFill>
                  <a:srgbClr val="000000"/>
                </a:solidFill>
              </a:rPr>
              <a:t> так, як </a:t>
            </a:r>
            <a:r>
              <a:rPr lang="ru-RU" sz="1400" dirty="0" err="1">
                <a:solidFill>
                  <a:srgbClr val="000000"/>
                </a:solidFill>
              </a:rPr>
              <a:t>всі</a:t>
            </a:r>
            <a:r>
              <a:rPr lang="ru-RU" sz="1400" dirty="0">
                <a:solidFill>
                  <a:srgbClr val="000000"/>
                </a:solidFill>
              </a:rPr>
              <a:t>». </a:t>
            </a:r>
            <a:r>
              <a:rPr lang="ru-RU" sz="1400" dirty="0" err="1">
                <a:solidFill>
                  <a:srgbClr val="000000"/>
                </a:solidFill>
              </a:rPr>
              <a:t>Аделаїда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виходить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заміж</a:t>
            </a:r>
            <a:r>
              <a:rPr lang="ru-RU" sz="1400" dirty="0">
                <a:solidFill>
                  <a:srgbClr val="000000"/>
                </a:solidFill>
              </a:rPr>
              <a:t> за селянина </a:t>
            </a:r>
            <a:r>
              <a:rPr lang="ru-RU" sz="1400" dirty="0" err="1">
                <a:solidFill>
                  <a:srgbClr val="000000"/>
                </a:solidFill>
              </a:rPr>
              <a:t>Ругона</a:t>
            </a:r>
            <a:r>
              <a:rPr lang="ru-RU" sz="1400" dirty="0">
                <a:solidFill>
                  <a:srgbClr val="000000"/>
                </a:solidFill>
              </a:rPr>
              <a:t>, а </a:t>
            </a:r>
            <a:r>
              <a:rPr lang="ru-RU" sz="1400" dirty="0" err="1">
                <a:solidFill>
                  <a:srgbClr val="000000"/>
                </a:solidFill>
              </a:rPr>
              <a:t>після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його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раптової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смерті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стає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коханкою</a:t>
            </a:r>
            <a:r>
              <a:rPr lang="ru-RU" sz="1400" dirty="0">
                <a:solidFill>
                  <a:srgbClr val="000000"/>
                </a:solidFill>
              </a:rPr>
              <a:t> контрабандиста на </a:t>
            </a:r>
            <a:r>
              <a:rPr lang="ru-RU" sz="1400" dirty="0" err="1">
                <a:solidFill>
                  <a:srgbClr val="000000"/>
                </a:solidFill>
              </a:rPr>
              <a:t>прізвисько</a:t>
            </a:r>
            <a:r>
              <a:rPr lang="ru-RU" sz="1400" dirty="0">
                <a:solidFill>
                  <a:srgbClr val="000000"/>
                </a:solidFill>
              </a:rPr>
              <a:t> «</a:t>
            </a:r>
            <a:r>
              <a:rPr lang="ru-RU" sz="1400" dirty="0" err="1">
                <a:solidFill>
                  <a:srgbClr val="000000"/>
                </a:solidFill>
              </a:rPr>
              <a:t>Маккар-бродяга</a:t>
            </a:r>
            <a:r>
              <a:rPr lang="ru-RU" sz="1400" dirty="0">
                <a:solidFill>
                  <a:srgbClr val="000000"/>
                </a:solidFill>
              </a:rPr>
              <a:t>», убитого через </a:t>
            </a:r>
            <a:r>
              <a:rPr lang="ru-RU" sz="1400" dirty="0" err="1">
                <a:solidFill>
                  <a:srgbClr val="000000"/>
                </a:solidFill>
              </a:rPr>
              <a:t>п'ятнадцять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років</a:t>
            </a:r>
            <a:r>
              <a:rPr lang="ru-RU" sz="1400" dirty="0">
                <a:solidFill>
                  <a:srgbClr val="000000"/>
                </a:solidFill>
              </a:rPr>
              <a:t> стражником на </a:t>
            </a:r>
            <a:r>
              <a:rPr lang="ru-RU" sz="1400" dirty="0" err="1">
                <a:solidFill>
                  <a:srgbClr val="000000"/>
                </a:solidFill>
              </a:rPr>
              <a:t>кордоні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  <a:r>
              <a:rPr lang="ru-RU" sz="1400" dirty="0" smtClean="0">
                <a:solidFill>
                  <a:srgbClr val="000000"/>
                </a:solidFill>
              </a:rPr>
              <a:t/>
            </a:r>
            <a:br>
              <a:rPr lang="ru-RU" sz="1400" dirty="0" smtClean="0">
                <a:solidFill>
                  <a:srgbClr val="000000"/>
                </a:solidFill>
              </a:rPr>
            </a:br>
            <a:r>
              <a:rPr lang="ru-RU" sz="1400" dirty="0" smtClean="0">
                <a:solidFill>
                  <a:srgbClr val="000000"/>
                </a:solidFill>
              </a:rPr>
              <a:t/>
            </a:r>
            <a:br>
              <a:rPr lang="ru-RU" sz="1400" dirty="0" smtClean="0">
                <a:solidFill>
                  <a:srgbClr val="000000"/>
                </a:solidFill>
              </a:rPr>
            </a:br>
            <a:r>
              <a:rPr lang="ru-RU" sz="1400" dirty="0" err="1">
                <a:solidFill>
                  <a:srgbClr val="000000"/>
                </a:solidFill>
              </a:rPr>
              <a:t>Від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шлюбу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з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Ругоном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пішло</a:t>
            </a:r>
            <a:r>
              <a:rPr lang="ru-RU" sz="1400" dirty="0">
                <a:solidFill>
                  <a:srgbClr val="000000"/>
                </a:solidFill>
              </a:rPr>
              <a:t> потомство </a:t>
            </a:r>
            <a:r>
              <a:rPr lang="ru-RU" sz="1400" dirty="0" err="1">
                <a:solidFill>
                  <a:srgbClr val="000000"/>
                </a:solidFill>
              </a:rPr>
              <a:t>врівноважене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солідне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процвітаюче</a:t>
            </a:r>
            <a:r>
              <a:rPr lang="ru-RU" sz="1400" dirty="0">
                <a:solidFill>
                  <a:srgbClr val="000000"/>
                </a:solidFill>
              </a:rPr>
              <a:t> в справах (</a:t>
            </a:r>
            <a:r>
              <a:rPr lang="ru-RU" sz="1400" dirty="0" err="1">
                <a:solidFill>
                  <a:srgbClr val="000000"/>
                </a:solidFill>
              </a:rPr>
              <a:t>син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П'єр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його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діти</a:t>
            </a:r>
            <a:r>
              <a:rPr lang="ru-RU" sz="1400" dirty="0">
                <a:solidFill>
                  <a:srgbClr val="000000"/>
                </a:solidFill>
              </a:rPr>
              <a:t>: Ежен, </a:t>
            </a:r>
            <a:r>
              <a:rPr lang="ru-RU" sz="1400" dirty="0" err="1">
                <a:solidFill>
                  <a:srgbClr val="000000"/>
                </a:solidFill>
              </a:rPr>
              <a:t>Аристид</a:t>
            </a:r>
            <a:r>
              <a:rPr lang="ru-RU" sz="1400" dirty="0">
                <a:solidFill>
                  <a:srgbClr val="000000"/>
                </a:solidFill>
              </a:rPr>
              <a:t>, Паскаль, Марта, </a:t>
            </a:r>
            <a:r>
              <a:rPr lang="ru-RU" sz="1400" dirty="0" err="1">
                <a:solidFill>
                  <a:srgbClr val="000000"/>
                </a:solidFill>
              </a:rPr>
              <a:t>Сідонія</a:t>
            </a:r>
            <a:r>
              <a:rPr lang="ru-RU" sz="1400" dirty="0">
                <a:solidFill>
                  <a:srgbClr val="000000"/>
                </a:solidFill>
              </a:rPr>
              <a:t>). </a:t>
            </a:r>
            <a:r>
              <a:rPr lang="ru-RU" sz="1400" dirty="0" err="1">
                <a:solidFill>
                  <a:srgbClr val="000000"/>
                </a:solidFill>
              </a:rPr>
              <a:t>Діти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Маккара</a:t>
            </a:r>
            <a:r>
              <a:rPr lang="ru-RU" sz="1400" dirty="0">
                <a:solidFill>
                  <a:srgbClr val="000000"/>
                </a:solidFill>
              </a:rPr>
              <a:t> (</a:t>
            </a:r>
            <a:r>
              <a:rPr lang="ru-RU" sz="1400" dirty="0" err="1">
                <a:solidFill>
                  <a:srgbClr val="000000"/>
                </a:solidFill>
              </a:rPr>
              <a:t>Антуан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й</a:t>
            </a:r>
            <a:r>
              <a:rPr lang="ru-RU" sz="1400" dirty="0">
                <a:solidFill>
                  <a:srgbClr val="000000"/>
                </a:solidFill>
              </a:rPr>
              <a:t> Урсула), </a:t>
            </a:r>
            <a:r>
              <a:rPr lang="ru-RU" sz="1400" dirty="0" err="1">
                <a:solidFill>
                  <a:srgbClr val="000000"/>
                </a:solidFill>
              </a:rPr>
              <a:t>психічно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нестійкі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й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обтяжені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спадкоємним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алкоголізмом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утворили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сімейну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галузі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err="1">
                <a:solidFill>
                  <a:srgbClr val="000000"/>
                </a:solidFill>
              </a:rPr>
              <a:t>Маккарів</a:t>
            </a:r>
            <a:r>
              <a:rPr lang="ru-RU" sz="1400" dirty="0">
                <a:solidFill>
                  <a:srgbClr val="000000"/>
                </a:solidFill>
              </a:rPr>
              <a:t>, для </a:t>
            </a:r>
            <a:r>
              <a:rPr lang="ru-RU" sz="1400" dirty="0" err="1">
                <a:solidFill>
                  <a:srgbClr val="000000"/>
                </a:solidFill>
              </a:rPr>
              <a:t>якої</a:t>
            </a:r>
            <a:r>
              <a:rPr lang="ru-RU" sz="1400" dirty="0">
                <a:solidFill>
                  <a:srgbClr val="000000"/>
                </a:solidFill>
              </a:rPr>
              <a:t> характерна </a:t>
            </a:r>
            <a:r>
              <a:rPr lang="ru-RU" sz="1400" dirty="0" err="1">
                <a:solidFill>
                  <a:srgbClr val="000000"/>
                </a:solidFill>
              </a:rPr>
              <a:t>поступова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деградація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й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виродження</a:t>
            </a:r>
            <a:r>
              <a:rPr lang="ru-RU" sz="1400" dirty="0">
                <a:solidFill>
                  <a:srgbClr val="000000"/>
                </a:solidFill>
              </a:rPr>
              <a:t>. У кожному </a:t>
            </a:r>
            <a:r>
              <a:rPr lang="ru-RU" sz="1400" dirty="0" err="1">
                <a:solidFill>
                  <a:srgbClr val="000000"/>
                </a:solidFill>
              </a:rPr>
              <a:t>із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представників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обох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ліній</a:t>
            </a:r>
            <a:r>
              <a:rPr lang="ru-RU" sz="1400" dirty="0">
                <a:solidFill>
                  <a:srgbClr val="000000"/>
                </a:solidFill>
              </a:rPr>
              <a:t> складно </a:t>
            </a:r>
            <a:r>
              <a:rPr lang="ru-RU" sz="1400" dirty="0" err="1">
                <a:solidFill>
                  <a:srgbClr val="000000"/>
                </a:solidFill>
              </a:rPr>
              <a:t>переплелися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біологічні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й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психічні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особливості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їхніх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батьків</a:t>
            </a:r>
            <a:r>
              <a:rPr lang="ru-RU" sz="1400" dirty="0">
                <a:solidFill>
                  <a:srgbClr val="000000"/>
                </a:solidFill>
              </a:rPr>
              <a:t>. </a:t>
            </a:r>
          </a:p>
        </p:txBody>
      </p:sp>
      <p:pic>
        <p:nvPicPr>
          <p:cNvPr id="6" name="Рисунок 5" descr="чернильница с перо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428604"/>
            <a:ext cx="1876602" cy="2574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3844679_Manet_Edouard__Portrait_of_Emile_Zo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500042"/>
            <a:ext cx="674867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85776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</a:rPr>
              <a:t>Еміль Золя</a:t>
            </a:r>
          </a:p>
          <a:p>
            <a:pPr algn="ctr"/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</a:rPr>
              <a:t>1840-1902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6334780"/>
            <a:ext cx="4929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dirty="0" smtClean="0">
                <a:solidFill>
                  <a:srgbClr val="000000"/>
                </a:solidFill>
              </a:rPr>
              <a:t>Презентацію підготувала учениця 10-А класу </a:t>
            </a:r>
            <a:r>
              <a:rPr lang="uk-UA" sz="1400" dirty="0" err="1" smtClean="0">
                <a:solidFill>
                  <a:srgbClr val="000000"/>
                </a:solidFill>
              </a:rPr>
              <a:t>Новоселецька</a:t>
            </a:r>
            <a:r>
              <a:rPr lang="uk-UA" sz="1400" dirty="0" smtClean="0">
                <a:solidFill>
                  <a:srgbClr val="000000"/>
                </a:solidFill>
              </a:rPr>
              <a:t> Тетяна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Дата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народження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hlinkClick r:id="rId2" tooltip="2 квітня"/>
              </a:rPr>
              <a:t>2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hlinkClick r:id="rId2" tooltip="2 квітня"/>
              </a:rPr>
              <a:t>квітня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hlinkClick r:id="rId3" tooltip="1840"/>
              </a:rPr>
              <a:t>1840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Місце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народження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hlinkClick r:id="rId4" tooltip="Париж"/>
              </a:rPr>
              <a:t>Париж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Дата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смерті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hlinkClick r:id="rId5" tooltip="29 вересня"/>
              </a:rPr>
              <a:t>29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hlinkClick r:id="rId5" tooltip="29 вересня"/>
              </a:rPr>
              <a:t>вересня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hlinkClick r:id="rId6" tooltip="1902"/>
              </a:rPr>
              <a:t>1902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 (62 роки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Місце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смерті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hlinkClick r:id="rId4" tooltip="Париж"/>
              </a:rPr>
              <a:t>Париж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Рід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діяльності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</a:rPr>
              <a:t>французький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</a:rPr>
              <a:t>романіст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, критик та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</a:rPr>
              <a:t>політичний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</a:rPr>
              <a:t>активіст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Короткі відомості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d451eb6951824db3bbbe70153b13face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80" y="1428736"/>
            <a:ext cx="2928958" cy="3819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Дитинство та юність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1311347-Émile_Zola_enf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86124"/>
            <a:ext cx="2145721" cy="3026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0034" y="1428736"/>
            <a:ext cx="835824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Біографія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Золя —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насамперед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безупинна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титанічна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робота,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якій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віддане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все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. Е. Золя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народився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2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квітня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1840 р. у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Парижі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сім'ї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інженера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дитячі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юнацькі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роки минули в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Провансі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у невеликому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містечку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Екс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згодом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під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назвою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Плассана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стане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місцем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дії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багатьох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романів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Рання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смерть батька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матеріальні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нестатки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змусили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сім'ю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переїхати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в 1858 р. у Париж. Для Золя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потяглися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роки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злиднів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. У 1862 р.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вступає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на службу в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солідне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паризьке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видавництво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Ашетт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»,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дозволяє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йому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думати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більше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хліб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насущний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весь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вільний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час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віддавати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літературним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заняттям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жадібно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читає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уважно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стежить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книжковими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новинками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рецензує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у газетах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журналах,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знайомиться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відомими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письменниками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а головне —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багато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пише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сам, 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пробуючи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сили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поезії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прозі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18-1213751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357430"/>
            <a:ext cx="2953530" cy="3537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наступні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роки Золя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продовжив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свою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кар'єру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журналіста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та написав два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романи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«Тереза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Ракен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» (1867) та «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Медлін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Фера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» (1868). Проект Золя,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спочатку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включав 10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романів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поступово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розширювався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охопив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20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томів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Щастя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Ругонів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», перший роман у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серії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з'явився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серійній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формі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в 1870 р.,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але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перерваний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вибухом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[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Франко-прусської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війни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] в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липні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зрештою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надрукований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жовтні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1871 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446100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1071546"/>
            <a:ext cx="303589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1500174"/>
            <a:ext cx="50006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1870 р. Золя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одружився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Габріеллою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Олександріною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Меле, яка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була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супутником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майже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п'ять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першій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половині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70-х Золя часто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зустрічався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hlinkClick r:id="rId3" tooltip="Моне Клод"/>
              </a:rPr>
              <a:t>Клодом Моне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 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hlinkClick r:id="rId4" tooltip="Альфонс Доде"/>
              </a:rPr>
              <a:t>Альфонсом Доде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та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hlinkClick r:id="rId5" tooltip="Тургенєв Іван Сергійович"/>
              </a:rPr>
              <a:t>Іваном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hlinkClick r:id="rId5" tooltip="Тургенєв Іван Сергійович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hlinkClick r:id="rId5" tooltip="Тургенєв Іван Сергійович"/>
              </a:rPr>
              <a:t>Тургенєвим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як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засновник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найзнаменитіший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член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натуралістичного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руху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Золя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опублікував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декілька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трактатів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мистецьку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тему.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err="1" smtClean="0">
                <a:solidFill>
                  <a:schemeClr val="accent1">
                    <a:lumMod val="75000"/>
                  </a:schemeClr>
                </a:solidFill>
              </a:rPr>
              <a:t>Творчість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5286380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У 1864 р. Золя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видає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першу книгу «Казки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Нінон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»,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об'єднала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оповідання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різних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років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. Вона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відкриває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собою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ранній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період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творчості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письменника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(1864-1868),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відзначений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безсумнівним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впливом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романтизму. У романах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Сповідь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Клода» (1865),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Заповіт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померлої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» (1866),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Марсельські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таємниці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» (1867)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знаходимо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традиційне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протиставлення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мрії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дійсності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історію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піднесеної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любові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ідеального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героя. Золя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використовує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стилістичні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прийоми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нагадують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сторінки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творів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Гюго, Санд, Сю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Нова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літературна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школа.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Письменника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все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більше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цікавить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живе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життя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невигаданими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сюжетами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конфліктами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Він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мріє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про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створення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нового типу роману,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цілком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відповідатиме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часу, а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—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реалізм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точніше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кажучи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позитивізм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». У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своїх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пошуках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Золя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спирається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праці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вчених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із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природничих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наук (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теорія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походження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видів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Дарвіна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«Трактат про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спадковість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» Люка,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Вступ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експериментальної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медицини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» Бернара),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роботи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філософа-позитивіста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історика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літератури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І.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Тена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творчість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художників-імпресіоністів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сучасну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йому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літературу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насамперед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на роман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братів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Гонкурів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Жерміні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Ласерте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».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Натуралістична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теорія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формується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в Золя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протягом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багатьох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років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вона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постійно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уточнюється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доповнюється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знаходить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своє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вираження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передмові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до роману «Тереза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Ракен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» (1867),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нарису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Розходження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між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Бальзаком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мною» (1868-1869),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збірниках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статей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мені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ненависно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» (1866),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Експериментальний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роман» (1880),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Романісти-натуралісти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» (1881),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Натуралізм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театрі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» (1881).</a:t>
            </a:r>
            <a:r>
              <a:rPr lang="ru-RU" sz="1400" dirty="0"/>
              <a:t> 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d4b28735-9af3-40b3-b9d6-12f4d6ae5ca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428736"/>
            <a:ext cx="2786082" cy="385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У 1868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виходить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світ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другий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натуралістичний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роман «Мадлен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Фера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»,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остаточно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закріпив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славу Золя як одного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провідних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художників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Франції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Однак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усе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написане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ним за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чотири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роки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було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лише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підготовкою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головної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справи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життя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—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серії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Ругон-Маккари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», над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якою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Золя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працює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1868 до 1893 року. Вона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склала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другий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період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творчості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 У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цей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час остаточно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складаються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політичні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естетичні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погляди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письменника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 Як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переконаний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республіканець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демократ, Золя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співробітничає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опозиційній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пресі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друкує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статті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викривають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реакційний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режим Наполеона III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французьку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вояччину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Проте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він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прийняв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Паризьку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Комуну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хоча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став на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захист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розстрілюваних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версальцями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робітників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У1872 р. у Флобера Золя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знайомиться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І.С.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Тургенєвим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за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участю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якого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незабаром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стає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постійним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співробітником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журналу «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Вісник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Європи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». У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цьому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виданні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1875 до 1880 року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були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опубліковані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64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кореспонденції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Золя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загальною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назвою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Паризькі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листи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», у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яких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він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виклав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свої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погляди на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літературу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мистецтво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У 80-х роках в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процесі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роботи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над «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Ругон-Маккарами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письменник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за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словами, все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частіше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натикається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соціалізм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».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Соціальні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конфлікти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епохи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майбутнє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людства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шляхи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перебудови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суспільства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на засадах добра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справедливості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—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ці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проблеми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займуть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провідне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місце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творах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Золя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останнього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періоду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творчості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(1894-1902). У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цей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час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він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створює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цикл «Три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міста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»,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включає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романи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Лурд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» (1894), «Рим» (1896), «Париж» (1898).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zola_200801271241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85728"/>
            <a:ext cx="3000396" cy="192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Участь у політичному житті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zol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857364"/>
            <a:ext cx="2520071" cy="4277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071802" y="1857364"/>
            <a:ext cx="56436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Політика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, до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якої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раніше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Золя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ставився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упередженням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стає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в 90-ті роки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невід'ємною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частиною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його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творчості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. 1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січня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1898 р. Золя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публікує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відкритий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лист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президентові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Французької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республіки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Феліксу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Фору «Я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звинувачую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», у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якому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безстрашно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піднімає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свій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голос на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захист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«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правди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й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справедливості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». У судовому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процесі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слідував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за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цим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виступом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, Золя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був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визнаний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винним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образі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влади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й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засуджений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до року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в'язниці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й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великого грошового штрафу;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його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позбавили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ордена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Почесного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легіону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;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продажні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журналісти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обливали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ім'я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письменника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брудом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сторінках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газет; фанатична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юрба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жбурляла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камені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вікна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його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будинку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й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вимагала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фізичної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розправи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. Золя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змушений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був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спішно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покинути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Францію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й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під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чужим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прізвищем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оселитися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Англії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. В очах же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передової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Європи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він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став символом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письменника-громадянина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пиеьменника-борця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. В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Англії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Золя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приступає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роботи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над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тетралогією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«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Чотири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Євангелія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» («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Плідність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», 1898; «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Праця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», 1901; «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Істина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», 1902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;)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>
                <a:solidFill>
                  <a:schemeClr val="bg1">
                    <a:lumMod val="10000"/>
                  </a:schemeClr>
                </a:solidFill>
              </a:rPr>
              <a:t>Смерть</a:t>
            </a:r>
            <a:endParaRPr lang="ru-RU" sz="8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928802"/>
            <a:ext cx="50006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Його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ім'я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всесвітньо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відоме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, у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його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особі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вітають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не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тільки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великого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письменника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але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й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мислителя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вказав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людству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дорогу до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прогресу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й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волі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. 29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вересня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1902 р. Золя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знайшли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мертвим у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його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паризькій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квартирі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Офіційна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версія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—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отруєння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чадним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газом через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несправність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димоходу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Однак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сьогодні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обставини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загибелі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письменника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залишаються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кінця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не </a:t>
            </a:r>
            <a:r>
              <a:rPr lang="ru-RU" sz="2000" dirty="0" err="1" smtClean="0">
                <a:solidFill>
                  <a:schemeClr val="bg1">
                    <a:lumMod val="10000"/>
                  </a:schemeClr>
                </a:solidFill>
              </a:rPr>
              <a:t>проясненими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…</a:t>
            </a:r>
            <a:endParaRPr lang="ru-RU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" name="Рисунок 4" descr="9c249891c9f1f8f51875edce5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143116"/>
            <a:ext cx="2587533" cy="32495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7643834" y="4429132"/>
            <a:ext cx="1000134" cy="100013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rgbClr val="FADAB5"/>
      </a:dk1>
      <a:lt1>
        <a:srgbClr val="F7C890"/>
      </a:lt1>
      <a:dk2>
        <a:srgbClr val="FADAB5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</TotalTime>
  <Words>940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Життя та творчість  Еміля Золі</vt:lpstr>
      <vt:lpstr>Короткі відомості</vt:lpstr>
      <vt:lpstr>Дитинство та юність</vt:lpstr>
      <vt:lpstr>Слайд 4</vt:lpstr>
      <vt:lpstr>Слайд 5</vt:lpstr>
      <vt:lpstr>Творчість </vt:lpstr>
      <vt:lpstr>Слайд 7</vt:lpstr>
      <vt:lpstr>Участь у політичному житті</vt:lpstr>
      <vt:lpstr>Смерть</vt:lpstr>
      <vt:lpstr>    «Кар'єра Ругонів»</vt:lpstr>
      <vt:lpstr>Слайд 11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Життя та творчість  Еміля Золі</dc:title>
  <dc:creator>User</dc:creator>
  <cp:lastModifiedBy>User</cp:lastModifiedBy>
  <cp:revision>5</cp:revision>
  <dcterms:created xsi:type="dcterms:W3CDTF">2013-04-07T20:20:51Z</dcterms:created>
  <dcterms:modified xsi:type="dcterms:W3CDTF">2013-04-07T21:00:59Z</dcterms:modified>
</cp:coreProperties>
</file>