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0"/>
  </p:notesMasterIdLst>
  <p:sldIdLst>
    <p:sldId id="256" r:id="rId2"/>
    <p:sldId id="257" r:id="rId3"/>
    <p:sldId id="261" r:id="rId4"/>
    <p:sldId id="258" r:id="rId5"/>
    <p:sldId id="263" r:id="rId6"/>
    <p:sldId id="259" r:id="rId7"/>
    <p:sldId id="260" r:id="rId8"/>
    <p:sldId id="262" r:id="rId9"/>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9" autoAdjust="0"/>
    <p:restoredTop sz="94641"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FCE630-2F35-435F-A94F-5A25C78FD074}" type="datetimeFigureOut">
              <a:rPr lang="uk-UA" smtClean="0"/>
              <a:pPr/>
              <a:t>07.03.2013</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077286-949C-43B8-9C3E-6658976F9393}" type="slidenum">
              <a:rPr lang="uk-UA" smtClean="0"/>
              <a:pPr/>
              <a:t>‹#›</a:t>
            </a:fld>
            <a:endParaRPr lang="uk-UA"/>
          </a:p>
        </p:txBody>
      </p:sp>
    </p:spTree>
    <p:extLst>
      <p:ext uri="{BB962C8B-B14F-4D97-AF65-F5344CB8AC3E}">
        <p14:creationId xmlns:p14="http://schemas.microsoft.com/office/powerpoint/2010/main" xmlns="" val="381970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5B077286-949C-43B8-9C3E-6658976F9393}" type="slidenum">
              <a:rPr lang="uk-UA" smtClean="0"/>
              <a:pPr/>
              <a:t>1</a:t>
            </a:fld>
            <a:endParaRPr lang="uk-UA"/>
          </a:p>
        </p:txBody>
      </p:sp>
    </p:spTree>
    <p:extLst>
      <p:ext uri="{BB962C8B-B14F-4D97-AF65-F5344CB8AC3E}">
        <p14:creationId xmlns:p14="http://schemas.microsoft.com/office/powerpoint/2010/main" xmlns="" val="3550252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46830DD8-D8B5-4C1E-B86D-DFC58388C921}" type="datetimeFigureOut">
              <a:rPr lang="uk-UA" smtClean="0"/>
              <a:pPr/>
              <a:t>07.03.2013</a:t>
            </a:fld>
            <a:endParaRPr lang="uk-UA"/>
          </a:p>
        </p:txBody>
      </p:sp>
      <p:sp>
        <p:nvSpPr>
          <p:cNvPr id="19" name="Нижний колонтитул 18"/>
          <p:cNvSpPr>
            <a:spLocks noGrp="1"/>
          </p:cNvSpPr>
          <p:nvPr>
            <p:ph type="ftr" sz="quarter" idx="11"/>
          </p:nvPr>
        </p:nvSpPr>
        <p:spPr/>
        <p:txBody>
          <a:bodyPr/>
          <a:lstStyle/>
          <a:p>
            <a:endParaRPr lang="uk-UA"/>
          </a:p>
        </p:txBody>
      </p:sp>
      <p:sp>
        <p:nvSpPr>
          <p:cNvPr id="27" name="Номер слайда 26"/>
          <p:cNvSpPr>
            <a:spLocks noGrp="1"/>
          </p:cNvSpPr>
          <p:nvPr>
            <p:ph type="sldNum" sz="quarter" idx="12"/>
          </p:nvPr>
        </p:nvSpPr>
        <p:spPr/>
        <p:txBody>
          <a:bodyPr/>
          <a:lstStyle/>
          <a:p>
            <a:fld id="{37EF432A-43CD-436F-A136-CBD84F774388}"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6830DD8-D8B5-4C1E-B86D-DFC58388C921}" type="datetimeFigureOut">
              <a:rPr lang="uk-UA" smtClean="0"/>
              <a:pPr/>
              <a:t>07.03.2013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7EF432A-43CD-436F-A136-CBD84F774388}"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6830DD8-D8B5-4C1E-B86D-DFC58388C921}" type="datetimeFigureOut">
              <a:rPr lang="uk-UA" smtClean="0"/>
              <a:pPr/>
              <a:t>07.03.2013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7EF432A-43CD-436F-A136-CBD84F774388}"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6830DD8-D8B5-4C1E-B86D-DFC58388C921}" type="datetimeFigureOut">
              <a:rPr lang="uk-UA" smtClean="0"/>
              <a:pPr/>
              <a:t>07.03.2013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7EF432A-43CD-436F-A136-CBD84F774388}"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46830DD8-D8B5-4C1E-B86D-DFC58388C921}" type="datetimeFigureOut">
              <a:rPr lang="uk-UA" smtClean="0"/>
              <a:pPr/>
              <a:t>07.03.2013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7EF432A-43CD-436F-A136-CBD84F774388}"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6830DD8-D8B5-4C1E-B86D-DFC58388C921}" type="datetimeFigureOut">
              <a:rPr lang="uk-UA" smtClean="0"/>
              <a:pPr/>
              <a:t>07.03.2013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7EF432A-43CD-436F-A136-CBD84F774388}"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46830DD8-D8B5-4C1E-B86D-DFC58388C921}" type="datetimeFigureOut">
              <a:rPr lang="uk-UA" smtClean="0"/>
              <a:pPr/>
              <a:t>07.03.2013</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37EF432A-43CD-436F-A136-CBD84F774388}"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46830DD8-D8B5-4C1E-B86D-DFC58388C921}" type="datetimeFigureOut">
              <a:rPr lang="uk-UA" smtClean="0"/>
              <a:pPr/>
              <a:t>07.03.2013</a:t>
            </a:fld>
            <a:endParaRPr lang="uk-UA"/>
          </a:p>
        </p:txBody>
      </p:sp>
      <p:sp>
        <p:nvSpPr>
          <p:cNvPr id="8" name="Номер слайда 7"/>
          <p:cNvSpPr>
            <a:spLocks noGrp="1"/>
          </p:cNvSpPr>
          <p:nvPr>
            <p:ph type="sldNum" sz="quarter" idx="11"/>
          </p:nvPr>
        </p:nvSpPr>
        <p:spPr/>
        <p:txBody>
          <a:bodyPr/>
          <a:lstStyle/>
          <a:p>
            <a:fld id="{37EF432A-43CD-436F-A136-CBD84F774388}" type="slidenum">
              <a:rPr lang="uk-UA" smtClean="0"/>
              <a:pPr/>
              <a:t>‹#›</a:t>
            </a:fld>
            <a:endParaRPr lang="uk-UA"/>
          </a:p>
        </p:txBody>
      </p:sp>
      <p:sp>
        <p:nvSpPr>
          <p:cNvPr id="9" name="Нижний колонтитул 8"/>
          <p:cNvSpPr>
            <a:spLocks noGrp="1"/>
          </p:cNvSpPr>
          <p:nvPr>
            <p:ph type="ftr" sz="quarter" idx="12"/>
          </p:nvPr>
        </p:nvSpPr>
        <p:spPr/>
        <p:txBody>
          <a:bodyPr/>
          <a:lstStyle/>
          <a:p>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6830DD8-D8B5-4C1E-B86D-DFC58388C921}" type="datetimeFigureOut">
              <a:rPr lang="uk-UA" smtClean="0"/>
              <a:pPr/>
              <a:t>07.03.2013</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37EF432A-43CD-436F-A136-CBD84F774388}"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6830DD8-D8B5-4C1E-B86D-DFC58388C921}" type="datetimeFigureOut">
              <a:rPr lang="uk-UA" smtClean="0"/>
              <a:pPr/>
              <a:t>07.03.2013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a:xfrm>
            <a:off x="8156448" y="6422064"/>
            <a:ext cx="762000" cy="365125"/>
          </a:xfrm>
        </p:spPr>
        <p:txBody>
          <a:bodyPr/>
          <a:lstStyle/>
          <a:p>
            <a:fld id="{37EF432A-43CD-436F-A136-CBD84F774388}"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46830DD8-D8B5-4C1E-B86D-DFC58388C921}" type="datetimeFigureOut">
              <a:rPr lang="uk-UA" smtClean="0"/>
              <a:pPr/>
              <a:t>07.03.2013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7EF432A-43CD-436F-A136-CBD84F774388}" type="slidenum">
              <a:rPr lang="uk-UA" smtClean="0"/>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46830DD8-D8B5-4C1E-B86D-DFC58388C921}" type="datetimeFigureOut">
              <a:rPr lang="uk-UA" smtClean="0"/>
              <a:pPr/>
              <a:t>07.03.2013</a:t>
            </a:fld>
            <a:endParaRPr lang="uk-UA"/>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uk-UA"/>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37EF432A-43CD-436F-A136-CBD84F774388}" type="slidenum">
              <a:rPr lang="uk-UA" smtClean="0"/>
              <a:pPr/>
              <a:t>‹#›</a:t>
            </a:fld>
            <a:endParaRPr lang="uk-UA"/>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uk.wikipedia.org/wiki/%D0%94%D0%BE%D0%BD_%D0%9A%D1%96%D1%85%D0%BE%D1%82" TargetMode="Externa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8" Type="http://schemas.openxmlformats.org/officeDocument/2006/relationships/hyperlink" Target="http://uk.wikipedia.org/wiki/%D0%9C%D0%B0%D0%B4%D1%80%D0%B8%D0%B4" TargetMode="External"/><Relationship Id="rId3" Type="http://schemas.openxmlformats.org/officeDocument/2006/relationships/hyperlink" Target="http://uk.wikipedia.org/wiki/%D0%9F%D0%BE%D1%80%D1%82%D1%83%D0%B3%D0%B0%D0%BB%D1%96%D1%8F" TargetMode="External"/><Relationship Id="rId7" Type="http://schemas.openxmlformats.org/officeDocument/2006/relationships/hyperlink" Target="http://uk.wikipedia.org/wiki/%D0%9B%D1%96%D1%81%D0%B0%D0%B1%D0%BE%D0%BD" TargetMode="External"/><Relationship Id="rId2" Type="http://schemas.openxmlformats.org/officeDocument/2006/relationships/hyperlink" Target="http://uk.wikipedia.org/wiki/1581" TargetMode="External"/><Relationship Id="rId1" Type="http://schemas.openxmlformats.org/officeDocument/2006/relationships/slideLayout" Target="../slideLayouts/slideLayout2.xml"/><Relationship Id="rId6" Type="http://schemas.openxmlformats.org/officeDocument/2006/relationships/hyperlink" Target="http://uk.wikipedia.org/wiki/%D0%9E%D1%80%D0%B0%D0%BD" TargetMode="External"/><Relationship Id="rId5" Type="http://schemas.openxmlformats.org/officeDocument/2006/relationships/hyperlink" Target="http://uk.wikipedia.org/wiki/%D0%90%D0%BB%D0%B6%D0%B8%D1%80" TargetMode="External"/><Relationship Id="rId4" Type="http://schemas.openxmlformats.org/officeDocument/2006/relationships/hyperlink" Target="http://uk.wikipedia.org/wiki/%D0%A4%D1%96%D0%BB%D1%96%D0%BF_II_%D0%93%D0%B0%D0%B1%D1%81%D0%B1%D1%83%D1%80%D0%B3"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40024" y="908720"/>
            <a:ext cx="6400800" cy="1752600"/>
          </a:xfrm>
        </p:spPr>
        <p:txBody>
          <a:bodyPr/>
          <a:lstStyle/>
          <a:p>
            <a:pPr algn="l"/>
            <a:r>
              <a:rPr lang="ru-RU" sz="1400" dirty="0" smtClean="0"/>
              <a:t>                                ( 29 </a:t>
            </a:r>
            <a:r>
              <a:rPr lang="ru-RU" sz="1400" dirty="0" err="1" smtClean="0"/>
              <a:t>вересня</a:t>
            </a:r>
            <a:r>
              <a:rPr lang="ru-RU" sz="1400" dirty="0" smtClean="0"/>
              <a:t> 1547 р. - </a:t>
            </a:r>
            <a:r>
              <a:rPr lang="uk-UA" sz="1400" dirty="0" smtClean="0"/>
              <a:t>23 квітня 1616 р)</a:t>
            </a:r>
          </a:p>
          <a:p>
            <a:pPr algn="l"/>
            <a:endParaRPr lang="uk-UA" sz="1400" dirty="0"/>
          </a:p>
          <a:p>
            <a:pPr algn="l"/>
            <a:endParaRPr lang="uk-UA" sz="1400" dirty="0" smtClean="0"/>
          </a:p>
          <a:p>
            <a:pPr algn="l"/>
            <a:r>
              <a:rPr lang="uk-UA" sz="1400" dirty="0"/>
              <a:t> </a:t>
            </a:r>
            <a:r>
              <a:rPr lang="uk-UA" sz="1400" dirty="0" smtClean="0"/>
              <a:t>                         </a:t>
            </a:r>
            <a:endParaRPr lang="uk-UA" sz="1400" dirty="0"/>
          </a:p>
        </p:txBody>
      </p:sp>
      <p:sp>
        <p:nvSpPr>
          <p:cNvPr id="4" name="Подзаголовок 2"/>
          <p:cNvSpPr txBox="1">
            <a:spLocks/>
          </p:cNvSpPr>
          <p:nvPr/>
        </p:nvSpPr>
        <p:spPr>
          <a:xfrm>
            <a:off x="1340024" y="260648"/>
            <a:ext cx="6400800" cy="1905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vi-VN" b="1" smtClean="0"/>
              <a:t>Міґе́ль де Серва́нтес Сааве́дра</a:t>
            </a:r>
            <a:endParaRPr lang="uk-UA" dirty="0"/>
          </a:p>
        </p:txBody>
      </p:sp>
      <p:pic>
        <p:nvPicPr>
          <p:cNvPr id="1026" name="Picture 2" descr="C:\Users\Orest\Desktop\imag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20640733">
            <a:off x="190704" y="1491027"/>
            <a:ext cx="2619375" cy="1752600"/>
          </a:xfrm>
          <a:prstGeom prst="rect">
            <a:avLst/>
          </a:prstGeom>
          <a:noFill/>
          <a:extLst>
            <a:ext uri="{909E8E84-426E-40DD-AFC4-6F175D3DCCD1}">
              <a14:hiddenFill xmlns:a14="http://schemas.microsoft.com/office/drawing/2010/main" xmlns="">
                <a:solidFill>
                  <a:srgbClr val="FFFFFF"/>
                </a:solidFill>
              </a14:hiddenFill>
            </a:ext>
          </a:extLst>
        </p:spPr>
      </p:pic>
      <p:pic>
        <p:nvPicPr>
          <p:cNvPr id="1027" name="Picture 3" descr="C:\Users\Orest\Desktop\index.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195736" y="3565287"/>
            <a:ext cx="1952625" cy="2343150"/>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C:\Users\Orest\Desktop\index2.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rot="751461">
            <a:off x="6469063" y="4127500"/>
            <a:ext cx="1924050" cy="2381250"/>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C:\Users\Orest\Desktop\images.jp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5145088" y="2682875"/>
            <a:ext cx="1181100" cy="1524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956199884"/>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heel(1)">
                                      <p:cBhvr>
                                        <p:cTn id="7" dur="2000"/>
                                        <p:tgtEl>
                                          <p:spTgt spid="1026"/>
                                        </p:tgtEl>
                                      </p:cBhvr>
                                    </p:animEffect>
                                  </p:childTnLst>
                                </p:cTn>
                              </p:par>
                              <p:par>
                                <p:cTn id="8" presetID="21" presetClass="entr" presetSubtype="1" fill="hold" nodeType="withEffect">
                                  <p:stCondLst>
                                    <p:cond delay="0"/>
                                  </p:stCondLst>
                                  <p:childTnLst>
                                    <p:set>
                                      <p:cBhvr>
                                        <p:cTn id="9" dur="1" fill="hold">
                                          <p:stCondLst>
                                            <p:cond delay="0"/>
                                          </p:stCondLst>
                                        </p:cTn>
                                        <p:tgtEl>
                                          <p:spTgt spid="1027"/>
                                        </p:tgtEl>
                                        <p:attrNameLst>
                                          <p:attrName>style.visibility</p:attrName>
                                        </p:attrNameLst>
                                      </p:cBhvr>
                                      <p:to>
                                        <p:strVal val="visible"/>
                                      </p:to>
                                    </p:set>
                                    <p:animEffect transition="in" filter="wheel(1)">
                                      <p:cBhvr>
                                        <p:cTn id="10" dur="2000"/>
                                        <p:tgtEl>
                                          <p:spTgt spid="1027"/>
                                        </p:tgtEl>
                                      </p:cBhvr>
                                    </p:animEffect>
                                  </p:childTnLst>
                                </p:cTn>
                              </p:par>
                              <p:par>
                                <p:cTn id="11" presetID="21" presetClass="entr" presetSubtype="1" fill="hold" nodeType="withEffect">
                                  <p:stCondLst>
                                    <p:cond delay="0"/>
                                  </p:stCondLst>
                                  <p:childTnLst>
                                    <p:set>
                                      <p:cBhvr>
                                        <p:cTn id="12" dur="1" fill="hold">
                                          <p:stCondLst>
                                            <p:cond delay="0"/>
                                          </p:stCondLst>
                                        </p:cTn>
                                        <p:tgtEl>
                                          <p:spTgt spid="1030"/>
                                        </p:tgtEl>
                                        <p:attrNameLst>
                                          <p:attrName>style.visibility</p:attrName>
                                        </p:attrNameLst>
                                      </p:cBhvr>
                                      <p:to>
                                        <p:strVal val="visible"/>
                                      </p:to>
                                    </p:set>
                                    <p:animEffect transition="in" filter="wheel(1)">
                                      <p:cBhvr>
                                        <p:cTn id="13" dur="2000"/>
                                        <p:tgtEl>
                                          <p:spTgt spid="1030"/>
                                        </p:tgtEl>
                                      </p:cBhvr>
                                    </p:animEffect>
                                  </p:childTnLst>
                                </p:cTn>
                              </p:par>
                              <p:par>
                                <p:cTn id="14" presetID="21" presetClass="entr" presetSubtype="1" fill="hold" nodeType="withEffect">
                                  <p:stCondLst>
                                    <p:cond delay="0"/>
                                  </p:stCondLst>
                                  <p:childTnLst>
                                    <p:set>
                                      <p:cBhvr>
                                        <p:cTn id="15" dur="1" fill="hold">
                                          <p:stCondLst>
                                            <p:cond delay="0"/>
                                          </p:stCondLst>
                                        </p:cTn>
                                        <p:tgtEl>
                                          <p:spTgt spid="1028"/>
                                        </p:tgtEl>
                                        <p:attrNameLst>
                                          <p:attrName>style.visibility</p:attrName>
                                        </p:attrNameLst>
                                      </p:cBhvr>
                                      <p:to>
                                        <p:strVal val="visible"/>
                                      </p:to>
                                    </p:set>
                                    <p:animEffect transition="in" filter="wheel(1)">
                                      <p:cBhvr>
                                        <p:cTn id="16" dur="2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1600" y="404664"/>
            <a:ext cx="7395592" cy="4104456"/>
          </a:xfrm>
        </p:spPr>
        <p:txBody>
          <a:bodyPr>
            <a:noAutofit/>
          </a:bodyPr>
          <a:lstStyle/>
          <a:p>
            <a:r>
              <a:rPr lang="uk-UA" sz="1800" dirty="0" smtClean="0"/>
              <a:t>І</a:t>
            </a:r>
            <a:r>
              <a:rPr lang="uk-UA" sz="1800" dirty="0"/>
              <a:t>. Дитячі роки письменника. (Народився Мігель Сервантес 29 вересня 1547 р. в містечку </a:t>
            </a:r>
            <a:r>
              <a:rPr lang="uk-UA" sz="1800" dirty="0" err="1"/>
              <a:t>Алькала-де-Енарес</a:t>
            </a:r>
            <a:r>
              <a:rPr lang="uk-UA" sz="1800" dirty="0"/>
              <a:t> у родині збіднілого дворянина (гідальго), лікаря за професією. Письменник був четвертою дитиною в сім'ї, в якій, крім нього було ще три хлопчики та три дівчинки. Батько його належав до старовинного, але на час народження Мігеля занепалого дворянського роду, мати також була зі збіднілої дворянської сім'ї. Нужда змушувала сім'ю </a:t>
            </a:r>
            <a:r>
              <a:rPr lang="uk-UA" sz="1800" dirty="0" err="1"/>
              <a:t>Родріго</a:t>
            </a:r>
            <a:r>
              <a:rPr lang="uk-UA" sz="1800" dirty="0"/>
              <a:t> Сервантеса в пошуках заробітків, переїжджаючи з місця на місце, об'їхати чимало іспанських міст і сел. Так уже в дитинстві Мігель ознайомився з істинним життям. Освіту Сервантес здобував спочатку в </a:t>
            </a:r>
            <a:r>
              <a:rPr lang="uk-UA" sz="1800" dirty="0" err="1"/>
              <a:t>Вальядоліді</a:t>
            </a:r>
            <a:r>
              <a:rPr lang="uk-UA" sz="1800" dirty="0"/>
              <a:t> в єзуїтській колегії, потім в Севільській єзуїтській школі та в Мадриді</a:t>
            </a:r>
            <a:r>
              <a:rPr lang="uk-UA" sz="1800" dirty="0" smtClean="0"/>
              <a:t>.)</a:t>
            </a:r>
          </a:p>
          <a:p>
            <a:r>
              <a:rPr lang="uk-UA" sz="1800" dirty="0" smtClean="0"/>
              <a:t> </a:t>
            </a:r>
            <a:r>
              <a:rPr lang="uk-UA" sz="1800" dirty="0"/>
              <a:t>ІІ. Роки служби у мадридського кардинала </a:t>
            </a:r>
            <a:r>
              <a:rPr lang="uk-UA" sz="1800" dirty="0" err="1"/>
              <a:t>Аквавіви</a:t>
            </a:r>
            <a:r>
              <a:rPr lang="uk-UA" sz="1800" dirty="0"/>
              <a:t>. (Наприкінці 60-х років </a:t>
            </a:r>
            <a:r>
              <a:rPr lang="en-US" sz="1800" dirty="0"/>
              <a:t>XV</a:t>
            </a:r>
            <a:r>
              <a:rPr lang="uk-UA" sz="1800" dirty="0"/>
              <a:t>І ст. сім'я Сервантеса украй розорилася, і Мігелю та його брату </a:t>
            </a:r>
            <a:r>
              <a:rPr lang="uk-UA" sz="1800" dirty="0" err="1"/>
              <a:t>Родриго</a:t>
            </a:r>
            <a:r>
              <a:rPr lang="uk-UA" sz="1800" dirty="0"/>
              <a:t> довелося самим заробляти собі на хліб. Мігель вступив на службу до надзвичайного посла Папи </a:t>
            </a:r>
            <a:r>
              <a:rPr lang="uk-UA" sz="1800" dirty="0" err="1"/>
              <a:t>Пія</a:t>
            </a:r>
            <a:r>
              <a:rPr lang="uk-UA" sz="1800" dirty="0"/>
              <a:t> П'ятого, кардинала </a:t>
            </a:r>
            <a:r>
              <a:rPr lang="uk-UA" sz="1800" dirty="0" err="1"/>
              <a:t>Аквавіви</a:t>
            </a:r>
            <a:r>
              <a:rPr lang="uk-UA" sz="1800" dirty="0"/>
              <a:t>. Разом із ним Сервантес 1569 р. залишив Мадрид і відбув до Риму. Там він мав змогу вивчати італійську мову, знайомитися з культурою італійського Відродження</a:t>
            </a:r>
            <a:r>
              <a:rPr lang="uk-UA" sz="1800" dirty="0" smtClean="0"/>
              <a:t>.)</a:t>
            </a:r>
          </a:p>
        </p:txBody>
      </p:sp>
      <p:pic>
        <p:nvPicPr>
          <p:cNvPr id="2051" name="Picture 3" descr="C:\Users\Orest\Desktop\imag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20595328">
            <a:off x="524217" y="4193954"/>
            <a:ext cx="2571750" cy="17716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8976338"/>
      </p:ext>
    </p:extLst>
  </p:cSld>
  <p:clrMapOvr>
    <a:masterClrMapping/>
  </p:clrMapOvr>
  <mc:AlternateContent xmlns:mc="http://schemas.openxmlformats.org/markup-compatibility/2006">
    <mc:Choice xmlns:p14="http://schemas.microsoft.com/office/powerpoint/2010/main" xmlns="" Requires="p14">
      <p:transition spd="slow" p14:dur="2500">
        <p:checker dir="vert"/>
      </p:transition>
    </mc:Choice>
    <mc:Fallback>
      <p:transition spd="slow">
        <p:checker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fade">
                                      <p:cBhvr>
                                        <p:cTn id="7" dur="1000"/>
                                        <p:tgtEl>
                                          <p:spTgt spid="2051"/>
                                        </p:tgtEl>
                                      </p:cBhvr>
                                    </p:animEffect>
                                    <p:anim calcmode="lin" valueType="num">
                                      <p:cBhvr>
                                        <p:cTn id="8" dur="1000" fill="hold"/>
                                        <p:tgtEl>
                                          <p:spTgt spid="2051"/>
                                        </p:tgtEl>
                                        <p:attrNameLst>
                                          <p:attrName>ppt_x</p:attrName>
                                        </p:attrNameLst>
                                      </p:cBhvr>
                                      <p:tavLst>
                                        <p:tav tm="0">
                                          <p:val>
                                            <p:strVal val="#ppt_x"/>
                                          </p:val>
                                        </p:tav>
                                        <p:tav tm="100000">
                                          <p:val>
                                            <p:strVal val="#ppt_x"/>
                                          </p:val>
                                        </p:tav>
                                      </p:tavLst>
                                    </p:anim>
                                    <p:anim calcmode="lin" valueType="num">
                                      <p:cBhvr>
                                        <p:cTn id="9" dur="1000" fill="hold"/>
                                        <p:tgtEl>
                                          <p:spTgt spid="205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7467600" cy="5793507"/>
          </a:xfrm>
        </p:spPr>
        <p:txBody>
          <a:bodyPr>
            <a:normAutofit fontScale="55000" lnSpcReduction="20000"/>
          </a:bodyPr>
          <a:lstStyle/>
          <a:p>
            <a:r>
              <a:rPr lang="uk-UA" sz="3200" dirty="0"/>
              <a:t> ІІІ. Солдат іспанської гвардії. (1571 р. Сервантес вступив до іспанської гвардії, яка на той час знаходилась в Італії. Під час служби в гвардії він бере участь в знаменитій морській битві з турецьким флотом під </a:t>
            </a:r>
            <a:r>
              <a:rPr lang="uk-UA" sz="3200" dirty="0" err="1"/>
              <a:t>Лепанто</a:t>
            </a:r>
            <a:r>
              <a:rPr lang="uk-UA" sz="3200" dirty="0"/>
              <a:t> (1571 р.), в якій був поранений в груди та ліву руку (в результаті поранення рука залишилася нерухомою). Після лікування Сервантес повертається на службу і бере участь в морській битві при </a:t>
            </a:r>
            <a:r>
              <a:rPr lang="uk-UA" sz="3200" dirty="0" err="1"/>
              <a:t>Наварині</a:t>
            </a:r>
            <a:r>
              <a:rPr lang="uk-UA" sz="3200" dirty="0"/>
              <a:t> (1572), потім у складі експедиційного корпусу відбуває до Північної Африки для укріплення фортець. 1573 року полк Сервантеса було повернено до Італії для відбуття гарнізонної служби спочатку на Сардинії, а потім у Неаполі. 20 вересня 1575 року Мігель Сервантес разом із братом на галері "Сонце" відбув із Неаполя до Іспанії</a:t>
            </a:r>
            <a:r>
              <a:rPr lang="uk-UA" sz="3200" dirty="0" smtClean="0"/>
              <a:t>.)</a:t>
            </a:r>
            <a:r>
              <a:rPr lang="uk-UA" sz="3200" dirty="0"/>
              <a:t>  </a:t>
            </a:r>
            <a:endParaRPr lang="en-US" sz="3200" dirty="0" smtClean="0"/>
          </a:p>
          <a:p>
            <a:r>
              <a:rPr lang="uk-UA" sz="3200" dirty="0" smtClean="0"/>
              <a:t>І</a:t>
            </a:r>
            <a:r>
              <a:rPr lang="en-US" sz="3200" dirty="0"/>
              <a:t>V. </a:t>
            </a:r>
            <a:r>
              <a:rPr lang="uk-UA" sz="3200" dirty="0"/>
              <a:t>Алжирський бранець. (У відкритому морі галеру "Сонце" захопили пірати. Сервантес мав при собі листа на ім'я короля Філіпа ІІ, в якому відзначалися хоробрість і мужність Мігеля Сервантеса. Цей лист породив перебільшене уявлення про їхнє багатство та знатність походження. І як наслідок цього - непомірно високий розмір викупу в п'ятсот золотих ескудо та суворі умови утримання (з залізним кільцем на шиї та в ланцюгах) з метою зробити полоненого більш поступливим. П'ять років довелось чекати Мігелю, доки його сім'я ціною повного розорення змогла зібрати необхідну суму для викупу. 19 вересня 1580 року Сервантеса було звільнено.)</a:t>
            </a:r>
          </a:p>
          <a:p>
            <a:endParaRPr lang="uk-UA" dirty="0"/>
          </a:p>
        </p:txBody>
      </p:sp>
      <p:pic>
        <p:nvPicPr>
          <p:cNvPr id="4" name="Picture 2" descr="C:\Users\Orest\Desktop\imag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393616">
            <a:off x="5661789" y="2146607"/>
            <a:ext cx="2000250" cy="2286000"/>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5" descr="E:\Новая папка\Battle_of_Lepanto_1571.jpg"/>
          <p:cNvPicPr>
            <a:picLocks noChangeAspect="1" noChangeArrowheads="1"/>
          </p:cNvPicPr>
          <p:nvPr/>
        </p:nvPicPr>
        <p:blipFill>
          <a:blip r:embed="rId3" cstate="print"/>
          <a:srcRect/>
          <a:stretch>
            <a:fillRect/>
          </a:stretch>
        </p:blipFill>
        <p:spPr bwMode="auto">
          <a:xfrm rot="19477865">
            <a:off x="611560" y="3068960"/>
            <a:ext cx="4665131" cy="2502649"/>
          </a:xfrm>
          <a:prstGeom prst="rect">
            <a:avLst/>
          </a:prstGeom>
          <a:noFill/>
        </p:spPr>
      </p:pic>
    </p:spTree>
    <p:extLst>
      <p:ext uri="{BB962C8B-B14F-4D97-AF65-F5344CB8AC3E}">
        <p14:creationId xmlns:p14="http://schemas.microsoft.com/office/powerpoint/2010/main" xmlns="" val="4044976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3568" y="89248"/>
            <a:ext cx="7467600" cy="6768752"/>
          </a:xfrm>
        </p:spPr>
        <p:txBody>
          <a:bodyPr>
            <a:normAutofit lnSpcReduction="10000"/>
          </a:bodyPr>
          <a:lstStyle/>
          <a:p>
            <a:r>
              <a:rPr lang="uk-UA" sz="1400" dirty="0"/>
              <a:t>   </a:t>
            </a:r>
            <a:r>
              <a:rPr lang="uk-UA" sz="2000" dirty="0"/>
              <a:t>   </a:t>
            </a:r>
            <a:r>
              <a:rPr lang="en-US" sz="2000" dirty="0"/>
              <a:t>V. </a:t>
            </a:r>
            <a:r>
              <a:rPr lang="uk-UA" sz="2000" dirty="0"/>
              <a:t>На батьківщині після полону. (Батьківщина зустріла Сервантеса непривітно. З перших кроків він переконався, що на батьківщині він, заслужений ветеран, нікому не потрібний, окрім своїх рідних. Сім'я його на той час вкрай зубожіла. Почалися пошуки місця служби. Спочатку Сервантес - комісар по заготівлях для "Непереможної Армади", потім збирач податків. У цей час побачили світ перші літературні твори Сервантеса - роман "Галатея", драми "</a:t>
            </a:r>
            <a:r>
              <a:rPr lang="uk-UA" sz="2000" dirty="0" err="1"/>
              <a:t>Нумансія</a:t>
            </a:r>
            <a:r>
              <a:rPr lang="uk-UA" sz="2000" dirty="0"/>
              <a:t>", "Алжирська вдача", "Морська битва".)</a:t>
            </a:r>
            <a:br>
              <a:rPr lang="uk-UA" sz="2000" dirty="0"/>
            </a:br>
            <a:r>
              <a:rPr lang="uk-UA" sz="2000" dirty="0"/>
              <a:t>      </a:t>
            </a:r>
            <a:r>
              <a:rPr lang="en-US" sz="2000" dirty="0"/>
              <a:t>V</a:t>
            </a:r>
            <a:r>
              <a:rPr lang="uk-UA" sz="2000" dirty="0"/>
              <a:t>І. Головна книга Мігеля Сервантеса. (Головний твір свого життя Сервантес почав писати 1603 р. у в'язниці, куди потрапив за несправедливим звинуваченням у казнокрадстві. І хоча помилка була очевидною, Сервантес не поспішав подати прохання про перегляд справи. Вперше у нього з'явилася нагода спокійно попрацювати над романом. Задуманий він був як пародія на лицарські романи низької художньої якості, якими на той час зачитувалася Іспанія. Роман "Дон Кіхот" викликав нечуваний інтерес у читачів. Через десять років після виходу в світ першої частини роману Сервантес написав другий том "Дон Кіхота", який з'явився у продажу 1615 року).</a:t>
            </a:r>
            <a:r>
              <a:rPr lang="uk-UA" sz="1600" dirty="0"/>
              <a:t/>
            </a:r>
            <a:br>
              <a:rPr lang="uk-UA" sz="1600" dirty="0"/>
            </a:br>
            <a:r>
              <a:rPr lang="uk-UA" sz="1600" dirty="0"/>
              <a:t>    </a:t>
            </a:r>
            <a:r>
              <a:rPr lang="uk-UA" sz="1600" dirty="0" smtClean="0"/>
              <a:t> </a:t>
            </a:r>
            <a:r>
              <a:rPr lang="uk-UA" sz="1600" dirty="0"/>
              <a:t/>
            </a:r>
            <a:br>
              <a:rPr lang="uk-UA" sz="1600" dirty="0"/>
            </a:br>
            <a:endParaRPr lang="uk-UA" sz="1600" dirty="0"/>
          </a:p>
        </p:txBody>
      </p:sp>
      <p:pic>
        <p:nvPicPr>
          <p:cNvPr id="2050" name="Picture 2" descr="C:\Users\Orest\Desktop\2imag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21186837">
            <a:off x="6158730" y="2663044"/>
            <a:ext cx="1790700" cy="25527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57270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anim calcmode="lin" valueType="num">
                                      <p:cBhvr>
                                        <p:cTn id="8" dur="2000" fill="hold"/>
                                        <p:tgtEl>
                                          <p:spTgt spid="2050"/>
                                        </p:tgtEl>
                                        <p:attrNameLst>
                                          <p:attrName>ppt_w</p:attrName>
                                        </p:attrNameLst>
                                      </p:cBhvr>
                                      <p:tavLst>
                                        <p:tav tm="0" fmla="#ppt_w*sin(2.5*pi*$)">
                                          <p:val>
                                            <p:fltVal val="0"/>
                                          </p:val>
                                        </p:tav>
                                        <p:tav tm="100000">
                                          <p:val>
                                            <p:fltVal val="1"/>
                                          </p:val>
                                        </p:tav>
                                      </p:tavLst>
                                    </p:anim>
                                    <p:anim calcmode="lin" valueType="num">
                                      <p:cBhvr>
                                        <p:cTn id="9" dur="2000" fill="hold"/>
                                        <p:tgtEl>
                                          <p:spTgt spid="205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332656"/>
            <a:ext cx="7467600" cy="6126163"/>
          </a:xfrm>
        </p:spPr>
        <p:txBody>
          <a:bodyPr>
            <a:normAutofit fontScale="55000" lnSpcReduction="20000"/>
          </a:bodyPr>
          <a:lstStyle/>
          <a:p>
            <a:r>
              <a:rPr lang="uk-UA" sz="3200" dirty="0" smtClean="0"/>
              <a:t>  </a:t>
            </a:r>
            <a:r>
              <a:rPr lang="en-US" sz="3200" dirty="0" smtClean="0"/>
              <a:t>V</a:t>
            </a:r>
            <a:r>
              <a:rPr lang="uk-UA" sz="3600" dirty="0" smtClean="0"/>
              <a:t>ІІ. Останні роки життя письменника. (Після виходу у світ "Дон Кіхота" ім'я Сервантеса стало відомим усій Іспанії. Та слава не дала письменнику матеріального достатку. Мало що змінилося й у ставленні до нього офіційної Іспанії та її літературних кіл: для них він, як і раніше, був персоною </a:t>
            </a:r>
            <a:r>
              <a:rPr lang="uk-UA" sz="3600" dirty="0" err="1" smtClean="0"/>
              <a:t>нон-грата</a:t>
            </a:r>
            <a:r>
              <a:rPr lang="uk-UA" sz="3600" dirty="0" smtClean="0"/>
              <a:t>. В останні роки життя Сервантес багато працював над літературними творами. У цей час були написані "Повчальні новели", другий за своїм літературним значенням твір Сервантеса, який заслужив на похвалу навіть літературних недругів письменника, не кажучи вже про його шанувальників. Твір було перекладено англійською, французькою, італійською, голландською мовами. До цього творчого періоду належать і збірка "Вісім комедій і вісім інтермедій", поема "Подорож до Парнасу", яка була важливою не тільки в автобіографічному плані, але й </a:t>
            </a:r>
            <a:r>
              <a:rPr lang="uk-UA" sz="3600" dirty="0" smtClean="0"/>
              <a:t>розкрила </a:t>
            </a:r>
            <a:r>
              <a:rPr lang="uk-UA" sz="3600" dirty="0" smtClean="0"/>
              <a:t>великий поетичний дар автора, а також "Мандри </a:t>
            </a:r>
            <a:r>
              <a:rPr lang="uk-UA" sz="3600" dirty="0" err="1" smtClean="0"/>
              <a:t>Персилеса</a:t>
            </a:r>
            <a:r>
              <a:rPr lang="uk-UA" sz="3600" dirty="0" smtClean="0"/>
              <a:t> й </a:t>
            </a:r>
            <a:r>
              <a:rPr lang="uk-UA" sz="3600" dirty="0" err="1" smtClean="0"/>
              <a:t>Сіхізмунда</a:t>
            </a:r>
            <a:r>
              <a:rPr lang="uk-UA" sz="3600" dirty="0" smtClean="0"/>
              <a:t>". Помер Сервантес 23 квітня 1616 року)</a:t>
            </a:r>
            <a:endParaRPr lang="uk-UA" sz="3600" dirty="0"/>
          </a:p>
        </p:txBody>
      </p:sp>
      <p:pic>
        <p:nvPicPr>
          <p:cNvPr id="5" name="Picture 2" descr="E:\Новая папка\Cervates_jauregui.jpg"/>
          <p:cNvPicPr>
            <a:picLocks noChangeAspect="1" noChangeArrowheads="1"/>
          </p:cNvPicPr>
          <p:nvPr/>
        </p:nvPicPr>
        <p:blipFill>
          <a:blip r:embed="rId2" cstate="print"/>
          <a:srcRect/>
          <a:stretch>
            <a:fillRect/>
          </a:stretch>
        </p:blipFill>
        <p:spPr bwMode="auto">
          <a:xfrm>
            <a:off x="4211960" y="2276872"/>
            <a:ext cx="2537844" cy="3437260"/>
          </a:xfrm>
          <a:prstGeom prst="rect">
            <a:avLst/>
          </a:prstGeom>
          <a:noFill/>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9552" y="394692"/>
            <a:ext cx="7344816" cy="5016758"/>
          </a:xfrm>
          <a:prstGeom prst="rect">
            <a:avLst/>
          </a:prstGeom>
        </p:spPr>
        <p:txBody>
          <a:bodyPr wrap="square">
            <a:spAutoFit/>
          </a:bodyPr>
          <a:lstStyle/>
          <a:p>
            <a:r>
              <a:rPr lang="uk-UA" sz="1600" b="1" dirty="0"/>
              <a:t>Твори</a:t>
            </a:r>
          </a:p>
          <a:p>
            <a:r>
              <a:rPr lang="en-US" sz="1600" i="1" dirty="0"/>
              <a:t>La Galatea</a:t>
            </a:r>
            <a:r>
              <a:rPr lang="en-US" sz="1600" dirty="0"/>
              <a:t> (</a:t>
            </a:r>
            <a:r>
              <a:rPr lang="uk-UA" sz="1600" dirty="0"/>
              <a:t>Галатея)</a:t>
            </a:r>
          </a:p>
          <a:p>
            <a:r>
              <a:rPr lang="en-US" sz="1600" i="1" dirty="0"/>
              <a:t>El </a:t>
            </a:r>
            <a:r>
              <a:rPr lang="en-US" sz="1600" i="1" dirty="0" err="1"/>
              <a:t>Ingenioso</a:t>
            </a:r>
            <a:r>
              <a:rPr lang="en-US" sz="1600" i="1" dirty="0"/>
              <a:t> Hidalgo Don </a:t>
            </a:r>
            <a:r>
              <a:rPr lang="en-US" sz="1600" i="1" dirty="0" err="1"/>
              <a:t>Quijote</a:t>
            </a:r>
            <a:r>
              <a:rPr lang="en-US" sz="1600" i="1" dirty="0"/>
              <a:t> de la Mancha</a:t>
            </a:r>
            <a:r>
              <a:rPr lang="en-US" sz="1600" dirty="0"/>
              <a:t> (1605): </a:t>
            </a:r>
            <a:r>
              <a:rPr lang="uk-UA" sz="1600" dirty="0"/>
              <a:t>Перший том </a:t>
            </a:r>
            <a:r>
              <a:rPr lang="uk-UA" sz="1600" dirty="0">
                <a:hlinkClick r:id="rId2" tooltip="Дон Кіхот"/>
              </a:rPr>
              <a:t>Дон Кіхота</a:t>
            </a:r>
            <a:endParaRPr lang="uk-UA" sz="1600" dirty="0"/>
          </a:p>
          <a:p>
            <a:r>
              <a:rPr lang="en-US" sz="1600" i="1" dirty="0" err="1"/>
              <a:t>Novelas</a:t>
            </a:r>
            <a:r>
              <a:rPr lang="en-US" sz="1600" i="1" dirty="0"/>
              <a:t> </a:t>
            </a:r>
            <a:r>
              <a:rPr lang="en-US" sz="1600" i="1" dirty="0" err="1"/>
              <a:t>Ejemplares</a:t>
            </a:r>
            <a:r>
              <a:rPr lang="en-US" sz="1600" dirty="0"/>
              <a:t> (1613): «</a:t>
            </a:r>
            <a:r>
              <a:rPr lang="uk-UA" sz="1600" dirty="0"/>
              <a:t>Повчальні новели» збірка з 12 новел: </a:t>
            </a:r>
            <a:endParaRPr lang="uk-UA" sz="1600" dirty="0" smtClean="0"/>
          </a:p>
          <a:p>
            <a:r>
              <a:rPr lang="en-US" sz="1600" i="1" dirty="0" smtClean="0"/>
              <a:t>La </a:t>
            </a:r>
            <a:r>
              <a:rPr lang="en-US" sz="1600" i="1" dirty="0" err="1"/>
              <a:t>Gitanilla</a:t>
            </a:r>
            <a:r>
              <a:rPr lang="en-US" sz="1600" dirty="0"/>
              <a:t> (</a:t>
            </a:r>
            <a:r>
              <a:rPr lang="uk-UA" sz="1600" i="1" dirty="0" smtClean="0"/>
              <a:t>Циганка</a:t>
            </a:r>
            <a:r>
              <a:rPr lang="uk-UA" sz="1600" dirty="0" smtClean="0"/>
              <a:t>)</a:t>
            </a:r>
          </a:p>
          <a:p>
            <a:r>
              <a:rPr lang="en-US" sz="1600" i="1" dirty="0" smtClean="0"/>
              <a:t>El </a:t>
            </a:r>
            <a:r>
              <a:rPr lang="en-US" sz="1600" i="1" dirty="0" err="1"/>
              <a:t>Amante</a:t>
            </a:r>
            <a:r>
              <a:rPr lang="en-US" sz="1600" i="1" dirty="0"/>
              <a:t> Liberal</a:t>
            </a:r>
            <a:r>
              <a:rPr lang="en-US" sz="1600" dirty="0"/>
              <a:t> (</a:t>
            </a:r>
            <a:r>
              <a:rPr lang="uk-UA" sz="1600" i="1" dirty="0"/>
              <a:t>Щедрий </a:t>
            </a:r>
            <a:r>
              <a:rPr lang="uk-UA" sz="1600" i="1" dirty="0" smtClean="0"/>
              <a:t>коханець</a:t>
            </a:r>
            <a:r>
              <a:rPr lang="uk-UA" sz="1600" dirty="0" smtClean="0"/>
              <a:t>)</a:t>
            </a:r>
          </a:p>
          <a:p>
            <a:r>
              <a:rPr lang="en-US" sz="1600" i="1" dirty="0" err="1" smtClean="0"/>
              <a:t>Rinconete</a:t>
            </a:r>
            <a:r>
              <a:rPr lang="en-US" sz="1600" i="1" dirty="0" smtClean="0"/>
              <a:t> </a:t>
            </a:r>
            <a:r>
              <a:rPr lang="en-US" sz="1600" i="1" dirty="0"/>
              <a:t>y </a:t>
            </a:r>
            <a:r>
              <a:rPr lang="en-US" sz="1600" i="1" dirty="0" err="1"/>
              <a:t>Cortadillo</a:t>
            </a:r>
            <a:r>
              <a:rPr lang="en-US" sz="1600" dirty="0"/>
              <a:t> (</a:t>
            </a:r>
            <a:r>
              <a:rPr lang="uk-UA" sz="1600" i="1" dirty="0" err="1"/>
              <a:t>Рінконете</a:t>
            </a:r>
            <a:r>
              <a:rPr lang="uk-UA" sz="1600" i="1" dirty="0"/>
              <a:t> і </a:t>
            </a:r>
            <a:r>
              <a:rPr lang="uk-UA" sz="1600" i="1" dirty="0" err="1" smtClean="0"/>
              <a:t>Кортадільйо</a:t>
            </a:r>
            <a:r>
              <a:rPr lang="uk-UA" sz="1600" dirty="0" smtClean="0"/>
              <a:t>)</a:t>
            </a:r>
          </a:p>
          <a:p>
            <a:r>
              <a:rPr lang="en-US" sz="1600" i="1" dirty="0" smtClean="0"/>
              <a:t>La </a:t>
            </a:r>
            <a:r>
              <a:rPr lang="en-US" sz="1600" i="1" dirty="0"/>
              <a:t>Española </a:t>
            </a:r>
            <a:r>
              <a:rPr lang="en-US" sz="1600" i="1" dirty="0" err="1"/>
              <a:t>Inglesa</a:t>
            </a:r>
            <a:r>
              <a:rPr lang="en-US" sz="1600" dirty="0"/>
              <a:t> (</a:t>
            </a:r>
            <a:r>
              <a:rPr lang="uk-UA" sz="1600" i="1" dirty="0"/>
              <a:t>Англійська </a:t>
            </a:r>
            <a:r>
              <a:rPr lang="uk-UA" sz="1600" i="1" dirty="0" smtClean="0"/>
              <a:t>іспанка</a:t>
            </a:r>
            <a:r>
              <a:rPr lang="uk-UA" sz="1600" dirty="0" smtClean="0"/>
              <a:t>)</a:t>
            </a:r>
          </a:p>
          <a:p>
            <a:r>
              <a:rPr lang="en-US" sz="1600" i="1" dirty="0" smtClean="0"/>
              <a:t>El </a:t>
            </a:r>
            <a:r>
              <a:rPr lang="en-US" sz="1600" i="1" dirty="0" err="1"/>
              <a:t>Licenciado</a:t>
            </a:r>
            <a:r>
              <a:rPr lang="en-US" sz="1600" i="1" dirty="0"/>
              <a:t> </a:t>
            </a:r>
            <a:r>
              <a:rPr lang="en-US" sz="1600" i="1" dirty="0" err="1"/>
              <a:t>Vidriera</a:t>
            </a:r>
            <a:r>
              <a:rPr lang="en-US" sz="1600" dirty="0"/>
              <a:t> (</a:t>
            </a:r>
            <a:r>
              <a:rPr lang="uk-UA" sz="1600" i="1" dirty="0"/>
              <a:t>Ліценціат </a:t>
            </a:r>
            <a:r>
              <a:rPr lang="uk-UA" sz="1600" i="1" dirty="0" err="1" smtClean="0"/>
              <a:t>Відрієра</a:t>
            </a:r>
            <a:r>
              <a:rPr lang="uk-UA" sz="1600" dirty="0" smtClean="0"/>
              <a:t>)</a:t>
            </a:r>
          </a:p>
          <a:p>
            <a:r>
              <a:rPr lang="en-US" sz="1600" i="1" dirty="0" smtClean="0"/>
              <a:t>La </a:t>
            </a:r>
            <a:r>
              <a:rPr lang="en-US" sz="1600" i="1" dirty="0" err="1" smtClean="0"/>
              <a:t>Fuerza</a:t>
            </a:r>
            <a:r>
              <a:rPr lang="en-US" sz="1600" i="1" dirty="0" smtClean="0"/>
              <a:t> </a:t>
            </a:r>
            <a:r>
              <a:rPr lang="en-US" sz="1600" i="1" dirty="0"/>
              <a:t>de la Sangre</a:t>
            </a:r>
            <a:r>
              <a:rPr lang="en-US" sz="1600" dirty="0"/>
              <a:t> (</a:t>
            </a:r>
            <a:r>
              <a:rPr lang="uk-UA" sz="1600" i="1" dirty="0"/>
              <a:t>Сила </a:t>
            </a:r>
            <a:r>
              <a:rPr lang="uk-UA" sz="1600" i="1" dirty="0" smtClean="0"/>
              <a:t>крові</a:t>
            </a:r>
            <a:r>
              <a:rPr lang="uk-UA" sz="1600" dirty="0" smtClean="0"/>
              <a:t>)</a:t>
            </a:r>
            <a:endParaRPr lang="en-US" sz="1600" dirty="0" smtClean="0"/>
          </a:p>
          <a:p>
            <a:r>
              <a:rPr lang="en-US" sz="1600" i="1" dirty="0" smtClean="0"/>
              <a:t>El </a:t>
            </a:r>
            <a:r>
              <a:rPr lang="en-US" sz="1600" i="1" dirty="0" err="1"/>
              <a:t>Celoso</a:t>
            </a:r>
            <a:r>
              <a:rPr lang="en-US" sz="1600" i="1" dirty="0"/>
              <a:t> </a:t>
            </a:r>
            <a:r>
              <a:rPr lang="en-US" sz="1600" i="1" dirty="0" err="1"/>
              <a:t>Extremeño</a:t>
            </a:r>
            <a:r>
              <a:rPr lang="en-US" sz="1600" dirty="0"/>
              <a:t> (</a:t>
            </a:r>
            <a:r>
              <a:rPr lang="uk-UA" sz="1600" i="1" dirty="0"/>
              <a:t>Ревнивець з </a:t>
            </a:r>
            <a:r>
              <a:rPr lang="uk-UA" sz="1600" i="1" dirty="0" err="1" smtClean="0"/>
              <a:t>Естремадури</a:t>
            </a:r>
            <a:r>
              <a:rPr lang="uk-UA" sz="1600" dirty="0" smtClean="0"/>
              <a:t>)</a:t>
            </a:r>
            <a:endParaRPr lang="en-US" sz="1600" dirty="0" smtClean="0"/>
          </a:p>
          <a:p>
            <a:r>
              <a:rPr lang="en-US" sz="1600" i="1" dirty="0" smtClean="0"/>
              <a:t>La </a:t>
            </a:r>
            <a:r>
              <a:rPr lang="en-US" sz="1600" i="1" dirty="0" err="1"/>
              <a:t>Ilustre</a:t>
            </a:r>
            <a:r>
              <a:rPr lang="en-US" sz="1600" i="1" dirty="0"/>
              <a:t> </a:t>
            </a:r>
            <a:r>
              <a:rPr lang="en-US" sz="1600" i="1" dirty="0" err="1"/>
              <a:t>Fregona</a:t>
            </a:r>
            <a:r>
              <a:rPr lang="en-US" sz="1600" dirty="0"/>
              <a:t> (</a:t>
            </a:r>
            <a:r>
              <a:rPr lang="uk-UA" sz="1600" i="1" dirty="0"/>
              <a:t>Поважна </a:t>
            </a:r>
            <a:r>
              <a:rPr lang="uk-UA" sz="1600" i="1" dirty="0" smtClean="0"/>
              <a:t>покоївка</a:t>
            </a:r>
            <a:r>
              <a:rPr lang="uk-UA" sz="1600" dirty="0" smtClean="0"/>
              <a:t>)</a:t>
            </a:r>
            <a:endParaRPr lang="en-US" sz="1600" dirty="0" smtClean="0"/>
          </a:p>
          <a:p>
            <a:r>
              <a:rPr lang="en-US" sz="1600" i="1" dirty="0" err="1" smtClean="0"/>
              <a:t>Novela</a:t>
            </a:r>
            <a:r>
              <a:rPr lang="en-US" sz="1600" i="1" dirty="0" smtClean="0"/>
              <a:t> </a:t>
            </a:r>
            <a:r>
              <a:rPr lang="en-US" sz="1600" i="1" dirty="0"/>
              <a:t>de </a:t>
            </a:r>
            <a:r>
              <a:rPr lang="en-US" sz="1600" i="1" dirty="0" err="1"/>
              <a:t>las</a:t>
            </a:r>
            <a:r>
              <a:rPr lang="en-US" sz="1600" i="1" dirty="0"/>
              <a:t> Dos </a:t>
            </a:r>
            <a:r>
              <a:rPr lang="en-US" sz="1600" i="1" dirty="0" err="1"/>
              <a:t>Doncellas</a:t>
            </a:r>
            <a:r>
              <a:rPr lang="en-US" sz="1600" dirty="0"/>
              <a:t> (</a:t>
            </a:r>
            <a:r>
              <a:rPr lang="uk-UA" sz="1600" i="1" dirty="0"/>
              <a:t>Новела про двох </a:t>
            </a:r>
            <a:r>
              <a:rPr lang="uk-UA" sz="1600" i="1" dirty="0" smtClean="0"/>
              <a:t>дів</a:t>
            </a:r>
            <a:r>
              <a:rPr lang="uk-UA" sz="1600" dirty="0" smtClean="0"/>
              <a:t>)</a:t>
            </a:r>
            <a:endParaRPr lang="en-US" sz="1600" dirty="0" smtClean="0"/>
          </a:p>
          <a:p>
            <a:r>
              <a:rPr lang="en-US" sz="1600" i="1" dirty="0" err="1" smtClean="0"/>
              <a:t>Novela</a:t>
            </a:r>
            <a:r>
              <a:rPr lang="en-US" sz="1600" i="1" dirty="0" smtClean="0"/>
              <a:t> </a:t>
            </a:r>
            <a:r>
              <a:rPr lang="en-US" sz="1600" i="1" dirty="0"/>
              <a:t>de la </a:t>
            </a:r>
            <a:r>
              <a:rPr lang="en-US" sz="1600" i="1" dirty="0" err="1"/>
              <a:t>Señora</a:t>
            </a:r>
            <a:r>
              <a:rPr lang="en-US" sz="1600" i="1" dirty="0"/>
              <a:t> Cornelia</a:t>
            </a:r>
            <a:r>
              <a:rPr lang="en-US" sz="1600" dirty="0"/>
              <a:t> (</a:t>
            </a:r>
            <a:r>
              <a:rPr lang="uk-UA" sz="1600" i="1" dirty="0"/>
              <a:t>Новела про пані </a:t>
            </a:r>
            <a:r>
              <a:rPr lang="uk-UA" sz="1600" i="1" dirty="0" smtClean="0"/>
              <a:t>Корнелію</a:t>
            </a:r>
            <a:r>
              <a:rPr lang="uk-UA" sz="1600" dirty="0" smtClean="0"/>
              <a:t>)</a:t>
            </a:r>
            <a:endParaRPr lang="en-US" sz="1600" dirty="0" smtClean="0"/>
          </a:p>
          <a:p>
            <a:r>
              <a:rPr lang="en-US" sz="1600" i="1" dirty="0" err="1" smtClean="0"/>
              <a:t>Novela</a:t>
            </a:r>
            <a:r>
              <a:rPr lang="en-US" sz="1600" i="1" dirty="0" smtClean="0"/>
              <a:t> </a:t>
            </a:r>
            <a:r>
              <a:rPr lang="en-US" sz="1600" i="1" dirty="0"/>
              <a:t>del </a:t>
            </a:r>
            <a:r>
              <a:rPr lang="en-US" sz="1600" i="1" dirty="0" err="1"/>
              <a:t>Casamiento</a:t>
            </a:r>
            <a:r>
              <a:rPr lang="en-US" sz="1600" i="1" dirty="0"/>
              <a:t> </a:t>
            </a:r>
            <a:r>
              <a:rPr lang="en-US" sz="1600" i="1" dirty="0" err="1"/>
              <a:t>Engañoso</a:t>
            </a:r>
            <a:r>
              <a:rPr lang="en-US" sz="1600" dirty="0"/>
              <a:t> (</a:t>
            </a:r>
            <a:r>
              <a:rPr lang="uk-UA" sz="1600" i="1" dirty="0"/>
              <a:t>Новела про виграшний </a:t>
            </a:r>
            <a:r>
              <a:rPr lang="uk-UA" sz="1600" i="1" dirty="0" smtClean="0"/>
              <a:t>шлюб</a:t>
            </a:r>
            <a:r>
              <a:rPr lang="uk-UA" sz="1600" dirty="0" smtClean="0"/>
              <a:t>)</a:t>
            </a:r>
            <a:endParaRPr lang="en-US" sz="1600" dirty="0" smtClean="0"/>
          </a:p>
          <a:p>
            <a:r>
              <a:rPr lang="en-US" sz="1600" i="1" dirty="0" smtClean="0"/>
              <a:t>El </a:t>
            </a:r>
            <a:r>
              <a:rPr lang="en-US" sz="1600" i="1" dirty="0" err="1"/>
              <a:t>Coloquio</a:t>
            </a:r>
            <a:r>
              <a:rPr lang="en-US" sz="1600" i="1" dirty="0"/>
              <a:t> de los </a:t>
            </a:r>
            <a:r>
              <a:rPr lang="en-US" sz="1600" i="1" dirty="0" err="1"/>
              <a:t>Perros</a:t>
            </a:r>
            <a:r>
              <a:rPr lang="en-US" sz="1600" dirty="0"/>
              <a:t> (</a:t>
            </a:r>
            <a:r>
              <a:rPr lang="uk-UA" sz="1600" i="1" dirty="0"/>
              <a:t>Діалог собак</a:t>
            </a:r>
            <a:r>
              <a:rPr lang="uk-UA" sz="1600" dirty="0"/>
              <a:t>)</a:t>
            </a:r>
          </a:p>
          <a:p>
            <a:r>
              <a:rPr lang="en-US" sz="1600" i="1" dirty="0" err="1"/>
              <a:t>Segunda</a:t>
            </a:r>
            <a:r>
              <a:rPr lang="en-US" sz="1600" i="1" dirty="0"/>
              <a:t> Parte del </a:t>
            </a:r>
            <a:r>
              <a:rPr lang="en-US" sz="1600" i="1" dirty="0" err="1"/>
              <a:t>Ingenioso</a:t>
            </a:r>
            <a:r>
              <a:rPr lang="en-US" sz="1600" i="1" dirty="0"/>
              <a:t> Hidalgo Don </a:t>
            </a:r>
            <a:r>
              <a:rPr lang="en-US" sz="1600" i="1" dirty="0" err="1"/>
              <a:t>Quijote</a:t>
            </a:r>
            <a:r>
              <a:rPr lang="en-US" sz="1600" i="1" dirty="0"/>
              <a:t> de la Mancha</a:t>
            </a:r>
            <a:r>
              <a:rPr lang="en-US" sz="1600" dirty="0"/>
              <a:t> (1615): </a:t>
            </a:r>
            <a:r>
              <a:rPr lang="uk-UA" sz="1600" dirty="0"/>
              <a:t>Друга частина роману </a:t>
            </a:r>
            <a:r>
              <a:rPr lang="uk-UA" sz="1600" dirty="0">
                <a:hlinkClick r:id="rId2" tooltip="Дон Кіхот"/>
              </a:rPr>
              <a:t>Дон Кіхот</a:t>
            </a:r>
            <a:r>
              <a:rPr lang="uk-UA" sz="1600" dirty="0"/>
              <a:t>.</a:t>
            </a:r>
          </a:p>
          <a:p>
            <a:r>
              <a:rPr lang="en-US" sz="1600" i="1" dirty="0"/>
              <a:t>Los </a:t>
            </a:r>
            <a:r>
              <a:rPr lang="en-US" sz="1600" i="1" dirty="0" err="1"/>
              <a:t>Trabajos</a:t>
            </a:r>
            <a:r>
              <a:rPr lang="en-US" sz="1600" i="1" dirty="0"/>
              <a:t> de </a:t>
            </a:r>
            <a:r>
              <a:rPr lang="en-US" sz="1600" i="1" dirty="0" err="1"/>
              <a:t>Persiles</a:t>
            </a:r>
            <a:r>
              <a:rPr lang="en-US" sz="1600" i="1" dirty="0"/>
              <a:t> y </a:t>
            </a:r>
            <a:r>
              <a:rPr lang="en-US" sz="1600" i="1" dirty="0" err="1"/>
              <a:t>Sigismunda</a:t>
            </a:r>
            <a:r>
              <a:rPr lang="en-US" sz="1600" dirty="0"/>
              <a:t> (1617): </a:t>
            </a:r>
            <a:r>
              <a:rPr lang="uk-UA" sz="1600" i="1" dirty="0" err="1"/>
              <a:t>Персилес</a:t>
            </a:r>
            <a:r>
              <a:rPr lang="uk-UA" sz="1600" i="1" dirty="0"/>
              <a:t> і Сигізмунда</a:t>
            </a:r>
            <a:r>
              <a:rPr lang="uk-UA" sz="1600" dirty="0"/>
              <a:t>.</a:t>
            </a:r>
          </a:p>
        </p:txBody>
      </p:sp>
      <p:pic>
        <p:nvPicPr>
          <p:cNvPr id="1026" name="Picture 2" descr="C:\Users\Orest\Desktop\Cervant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957276">
            <a:off x="6889835" y="1694437"/>
            <a:ext cx="1589434" cy="2417265"/>
          </a:xfrm>
          <a:prstGeom prst="rect">
            <a:avLst/>
          </a:prstGeom>
          <a:noFill/>
          <a:extLst>
            <a:ext uri="{909E8E84-426E-40DD-AFC4-6F175D3DCCD1}">
              <a14:hiddenFill xmlns:a14="http://schemas.microsoft.com/office/drawing/2010/main" xmlns="">
                <a:solidFill>
                  <a:srgbClr val="FFFFFF"/>
                </a:solidFill>
              </a14:hiddenFill>
            </a:ext>
          </a:extLst>
        </p:spPr>
      </p:pic>
      <p:pic>
        <p:nvPicPr>
          <p:cNvPr id="1027" name="Picture 3" descr="C:\Users\Orest\Desktop\400px-Віктор_Замирайло_обкладинка_Дон-Кіхота.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rot="906843">
            <a:off x="4069254" y="1988672"/>
            <a:ext cx="1219200" cy="1828800"/>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C:\Users\Orest\Desktop\images.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rot="20859357">
            <a:off x="971600" y="2744640"/>
            <a:ext cx="1905000" cy="2400300"/>
          </a:xfrm>
          <a:prstGeom prst="rect">
            <a:avLst/>
          </a:prstGeom>
          <a:noFill/>
          <a:extLst>
            <a:ext uri="{909E8E84-426E-40DD-AFC4-6F175D3DCCD1}">
              <a14:hiddenFill xmlns:a14="http://schemas.microsoft.com/office/drawing/2010/main" xmlns="">
                <a:solidFill>
                  <a:srgbClr val="FFFFFF"/>
                </a:solidFill>
              </a14:hiddenFill>
            </a:ext>
          </a:extLst>
        </p:spPr>
      </p:pic>
      <p:pic>
        <p:nvPicPr>
          <p:cNvPr id="6" name="Picture 5" descr="E:\Новая папка\1235892416_migel-de-servantes-saavedra-don-kikhot-327x295.jpg"/>
          <p:cNvPicPr>
            <a:picLocks noChangeAspect="1" noChangeArrowheads="1"/>
          </p:cNvPicPr>
          <p:nvPr/>
        </p:nvPicPr>
        <p:blipFill>
          <a:blip r:embed="rId6" cstate="print"/>
          <a:srcRect/>
          <a:stretch>
            <a:fillRect/>
          </a:stretch>
        </p:blipFill>
        <p:spPr bwMode="auto">
          <a:xfrm>
            <a:off x="4355976" y="4203030"/>
            <a:ext cx="2496716" cy="2252389"/>
          </a:xfrm>
          <a:prstGeom prst="rect">
            <a:avLst/>
          </a:prstGeom>
          <a:noFill/>
        </p:spPr>
      </p:pic>
    </p:spTree>
    <p:extLst>
      <p:ext uri="{BB962C8B-B14F-4D97-AF65-F5344CB8AC3E}">
        <p14:creationId xmlns:p14="http://schemas.microsoft.com/office/powerpoint/2010/main" xmlns="" val="3135186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 calcmode="lin" valueType="num">
                                      <p:cBhvr>
                                        <p:cTn id="7" dur="1000" fill="hold"/>
                                        <p:tgtEl>
                                          <p:spTgt spid="1027"/>
                                        </p:tgtEl>
                                        <p:attrNameLst>
                                          <p:attrName>ppt_w</p:attrName>
                                        </p:attrNameLst>
                                      </p:cBhvr>
                                      <p:tavLst>
                                        <p:tav tm="0">
                                          <p:val>
                                            <p:fltVal val="0"/>
                                          </p:val>
                                        </p:tav>
                                        <p:tav tm="100000">
                                          <p:val>
                                            <p:strVal val="#ppt_w"/>
                                          </p:val>
                                        </p:tav>
                                      </p:tavLst>
                                    </p:anim>
                                    <p:anim calcmode="lin" valueType="num">
                                      <p:cBhvr>
                                        <p:cTn id="8" dur="1000" fill="hold"/>
                                        <p:tgtEl>
                                          <p:spTgt spid="1027"/>
                                        </p:tgtEl>
                                        <p:attrNameLst>
                                          <p:attrName>ppt_h</p:attrName>
                                        </p:attrNameLst>
                                      </p:cBhvr>
                                      <p:tavLst>
                                        <p:tav tm="0">
                                          <p:val>
                                            <p:fltVal val="0"/>
                                          </p:val>
                                        </p:tav>
                                        <p:tav tm="100000">
                                          <p:val>
                                            <p:strVal val="#ppt_h"/>
                                          </p:val>
                                        </p:tav>
                                      </p:tavLst>
                                    </p:anim>
                                    <p:anim calcmode="lin" valueType="num">
                                      <p:cBhvr>
                                        <p:cTn id="9" dur="1000" fill="hold"/>
                                        <p:tgtEl>
                                          <p:spTgt spid="1027"/>
                                        </p:tgtEl>
                                        <p:attrNameLst>
                                          <p:attrName>style.rotation</p:attrName>
                                        </p:attrNameLst>
                                      </p:cBhvr>
                                      <p:tavLst>
                                        <p:tav tm="0">
                                          <p:val>
                                            <p:fltVal val="90"/>
                                          </p:val>
                                        </p:tav>
                                        <p:tav tm="100000">
                                          <p:val>
                                            <p:fltVal val="0"/>
                                          </p:val>
                                        </p:tav>
                                      </p:tavLst>
                                    </p:anim>
                                    <p:animEffect transition="in" filter="fade">
                                      <p:cBhvr>
                                        <p:cTn id="10" dur="1000"/>
                                        <p:tgtEl>
                                          <p:spTgt spid="1027"/>
                                        </p:tgtEl>
                                      </p:cBhvr>
                                    </p:animEffect>
                                  </p:childTnLst>
                                </p:cTn>
                              </p:par>
                              <p:par>
                                <p:cTn id="11" presetID="31" presetClass="entr" presetSubtype="0"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p:cTn id="13" dur="1000" fill="hold"/>
                                        <p:tgtEl>
                                          <p:spTgt spid="1026"/>
                                        </p:tgtEl>
                                        <p:attrNameLst>
                                          <p:attrName>ppt_w</p:attrName>
                                        </p:attrNameLst>
                                      </p:cBhvr>
                                      <p:tavLst>
                                        <p:tav tm="0">
                                          <p:val>
                                            <p:fltVal val="0"/>
                                          </p:val>
                                        </p:tav>
                                        <p:tav tm="100000">
                                          <p:val>
                                            <p:strVal val="#ppt_w"/>
                                          </p:val>
                                        </p:tav>
                                      </p:tavLst>
                                    </p:anim>
                                    <p:anim calcmode="lin" valueType="num">
                                      <p:cBhvr>
                                        <p:cTn id="14" dur="1000" fill="hold"/>
                                        <p:tgtEl>
                                          <p:spTgt spid="1026"/>
                                        </p:tgtEl>
                                        <p:attrNameLst>
                                          <p:attrName>ppt_h</p:attrName>
                                        </p:attrNameLst>
                                      </p:cBhvr>
                                      <p:tavLst>
                                        <p:tav tm="0">
                                          <p:val>
                                            <p:fltVal val="0"/>
                                          </p:val>
                                        </p:tav>
                                        <p:tav tm="100000">
                                          <p:val>
                                            <p:strVal val="#ppt_h"/>
                                          </p:val>
                                        </p:tav>
                                      </p:tavLst>
                                    </p:anim>
                                    <p:anim calcmode="lin" valueType="num">
                                      <p:cBhvr>
                                        <p:cTn id="15" dur="1000" fill="hold"/>
                                        <p:tgtEl>
                                          <p:spTgt spid="1026"/>
                                        </p:tgtEl>
                                        <p:attrNameLst>
                                          <p:attrName>style.rotation</p:attrName>
                                        </p:attrNameLst>
                                      </p:cBhvr>
                                      <p:tavLst>
                                        <p:tav tm="0">
                                          <p:val>
                                            <p:fltVal val="90"/>
                                          </p:val>
                                        </p:tav>
                                        <p:tav tm="100000">
                                          <p:val>
                                            <p:fltVal val="0"/>
                                          </p:val>
                                        </p:tav>
                                      </p:tavLst>
                                    </p:anim>
                                    <p:animEffect transition="in" filter="fade">
                                      <p:cBhvr>
                                        <p:cTn id="16" dur="1000"/>
                                        <p:tgtEl>
                                          <p:spTgt spid="1026"/>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028"/>
                                        </p:tgtEl>
                                        <p:attrNameLst>
                                          <p:attrName>style.visibility</p:attrName>
                                        </p:attrNameLst>
                                      </p:cBhvr>
                                      <p:to>
                                        <p:strVal val="visible"/>
                                      </p:to>
                                    </p:set>
                                    <p:animEffect transition="in" filter="barn(inVertical)">
                                      <p:cBhvr>
                                        <p:cTn id="21" dur="500"/>
                                        <p:tgtEl>
                                          <p:spTgt spid="1028"/>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500" fill="hold"/>
                                        <p:tgtEl>
                                          <p:spTgt spid="6"/>
                                        </p:tgtEl>
                                        <p:attrNameLst>
                                          <p:attrName>ppt_x</p:attrName>
                                        </p:attrNameLst>
                                      </p:cBhvr>
                                      <p:tavLst>
                                        <p:tav tm="0">
                                          <p:val>
                                            <p:strVal val="#ppt_x"/>
                                          </p:val>
                                        </p:tav>
                                        <p:tav tm="100000">
                                          <p:val>
                                            <p:strVal val="#ppt_x"/>
                                          </p:val>
                                        </p:tav>
                                      </p:tavLst>
                                    </p:anim>
                                    <p:anim calcmode="lin" valueType="num">
                                      <p:cBhvr additive="base">
                                        <p:cTn id="2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3568" y="476672"/>
            <a:ext cx="7467600" cy="4525963"/>
          </a:xfrm>
        </p:spPr>
        <p:txBody>
          <a:bodyPr>
            <a:normAutofit/>
          </a:bodyPr>
          <a:lstStyle/>
          <a:p>
            <a:r>
              <a:rPr lang="uk-UA" sz="2000" b="1" dirty="0"/>
              <a:t>Повернення до Іспанії</a:t>
            </a:r>
          </a:p>
          <a:p>
            <a:r>
              <a:rPr lang="uk-UA" sz="2000" dirty="0"/>
              <a:t>У травні </a:t>
            </a:r>
            <a:r>
              <a:rPr lang="uk-UA" sz="2000" dirty="0">
                <a:hlinkClick r:id="rId2" tooltip="1581"/>
              </a:rPr>
              <a:t>1581 року</a:t>
            </a:r>
            <a:r>
              <a:rPr lang="uk-UA" sz="2000" dirty="0"/>
              <a:t> Сервантес переїхав до </a:t>
            </a:r>
            <a:r>
              <a:rPr lang="uk-UA" sz="2000" dirty="0">
                <a:hlinkClick r:id="rId3" tooltip="Португалія"/>
              </a:rPr>
              <a:t>Португалії</a:t>
            </a:r>
            <a:r>
              <a:rPr lang="uk-UA" sz="2000" dirty="0"/>
              <a:t>, де в той час знаходився двір </a:t>
            </a:r>
            <a:r>
              <a:rPr lang="uk-UA" sz="2000" dirty="0">
                <a:hlinkClick r:id="rId4" tooltip="Філіп II Габсбург"/>
              </a:rPr>
              <a:t>Філіпа ІІ</a:t>
            </a:r>
            <a:r>
              <a:rPr lang="uk-UA" sz="2000" dirty="0"/>
              <a:t>, з метою знайти щось, з чим переробити своє життя і заплатити борги, які отримала його сім'я з метою викупу Сервантеса з </a:t>
            </a:r>
            <a:r>
              <a:rPr lang="uk-UA" sz="2000" dirty="0">
                <a:hlinkClick r:id="rId5" tooltip="Алжир"/>
              </a:rPr>
              <a:t>Алжира</a:t>
            </a:r>
            <a:r>
              <a:rPr lang="uk-UA" sz="2000" dirty="0"/>
              <a:t>. Йому довірили секретне завдання в </a:t>
            </a:r>
            <a:r>
              <a:rPr lang="uk-UA" sz="2000" dirty="0">
                <a:hlinkClick r:id="rId6" tooltip="Оран"/>
              </a:rPr>
              <a:t>Орані</a:t>
            </a:r>
            <a:r>
              <a:rPr lang="uk-UA" sz="2000" dirty="0"/>
              <a:t>, через те, що він мав багато знань про культуру і звичаї північної Африки. За цю роботу він отримав 50 ескудо. Сервантес повернувся до </a:t>
            </a:r>
            <a:r>
              <a:rPr lang="uk-UA" sz="2000" dirty="0">
                <a:hlinkClick r:id="rId7" tooltip="Лісабон"/>
              </a:rPr>
              <a:t>Лісабона</a:t>
            </a:r>
            <a:r>
              <a:rPr lang="uk-UA" sz="2000" dirty="0"/>
              <a:t>, а наприкінці року повернувся до </a:t>
            </a:r>
            <a:r>
              <a:rPr lang="uk-UA" sz="2000" dirty="0">
                <a:hlinkClick r:id="rId8" tooltip="Мадрид"/>
              </a:rPr>
              <a:t>Мадриду</a:t>
            </a:r>
            <a:r>
              <a:rPr lang="uk-UA" sz="2000" dirty="0"/>
              <a:t>.</a:t>
            </a:r>
          </a:p>
          <a:p>
            <a:endParaRPr lang="uk-UA" dirty="0"/>
          </a:p>
        </p:txBody>
      </p:sp>
    </p:spTree>
    <p:extLst>
      <p:ext uri="{BB962C8B-B14F-4D97-AF65-F5344CB8AC3E}">
        <p14:creationId xmlns:p14="http://schemas.microsoft.com/office/powerpoint/2010/main" xmlns="" val="41372345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476672"/>
            <a:ext cx="7467600" cy="4525963"/>
          </a:xfrm>
        </p:spPr>
        <p:txBody>
          <a:bodyPr/>
          <a:lstStyle/>
          <a:p>
            <a:endParaRPr lang="uk-UA" dirty="0" smtClean="0"/>
          </a:p>
          <a:p>
            <a:endParaRPr lang="uk-UA" dirty="0"/>
          </a:p>
          <a:p>
            <a:endParaRPr lang="uk-UA" dirty="0" smtClean="0"/>
          </a:p>
          <a:p>
            <a:r>
              <a:rPr lang="uk-UA" dirty="0" smtClean="0"/>
              <a:t>Виконав учень 8 ФМ-ХБ класу:</a:t>
            </a:r>
          </a:p>
          <a:p>
            <a:r>
              <a:rPr lang="uk-UA" dirty="0" smtClean="0"/>
              <a:t>                                 </a:t>
            </a:r>
            <a:r>
              <a:rPr lang="uk-UA" dirty="0" err="1" smtClean="0"/>
              <a:t>Верхола</a:t>
            </a:r>
            <a:r>
              <a:rPr lang="uk-UA" dirty="0" smtClean="0"/>
              <a:t> Орест</a:t>
            </a:r>
            <a:endParaRPr lang="uk-UA" dirty="0"/>
          </a:p>
        </p:txBody>
      </p:sp>
    </p:spTree>
    <p:extLst>
      <p:ext uri="{BB962C8B-B14F-4D97-AF65-F5344CB8AC3E}">
        <p14:creationId xmlns:p14="http://schemas.microsoft.com/office/powerpoint/2010/main" xmlns="" val="22420243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115</TotalTime>
  <Words>483</Words>
  <Application>Microsoft Office PowerPoint</Application>
  <PresentationFormat>Экран (4:3)</PresentationFormat>
  <Paragraphs>37</Paragraphs>
  <Slides>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Техническая</vt:lpstr>
      <vt:lpstr>Слайд 1</vt:lpstr>
      <vt:lpstr>Слайд 2</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Orest</dc:creator>
  <cp:lastModifiedBy>Admin</cp:lastModifiedBy>
  <cp:revision>11</cp:revision>
  <dcterms:created xsi:type="dcterms:W3CDTF">2013-03-06T18:51:41Z</dcterms:created>
  <dcterms:modified xsi:type="dcterms:W3CDTF">2013-03-07T09:07:10Z</dcterms:modified>
</cp:coreProperties>
</file>