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9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2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7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5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4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6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4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7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7284-0904-4773-9CF5-5C9E40CBB4EF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F2C8-9D63-4DB9-9D9E-71DB91265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2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5397"/>
            <a:ext cx="3987155" cy="534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836712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Донцов </a:t>
            </a:r>
            <a:endParaRPr lang="en-US" sz="7200" dirty="0" smtClean="0">
              <a:solidFill>
                <a:schemeClr val="bg1"/>
              </a:solidFill>
            </a:endParaRPr>
          </a:p>
          <a:p>
            <a:r>
              <a:rPr lang="ru-RU" sz="7200" dirty="0" err="1" smtClean="0">
                <a:solidFill>
                  <a:schemeClr val="bg1"/>
                </a:solidFill>
              </a:rPr>
              <a:t>Дмитро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Іванович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9046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>
                <a:solidFill>
                  <a:schemeClr val="bg1"/>
                </a:solidFill>
              </a:rPr>
              <a:t>Біографія</a:t>
            </a:r>
            <a:endParaRPr lang="ru-RU" sz="54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2800" dirty="0" smtClean="0">
                <a:solidFill>
                  <a:schemeClr val="bg1"/>
                </a:solidFill>
              </a:rPr>
              <a:t> 17 </a:t>
            </a:r>
            <a:r>
              <a:rPr lang="ru-RU" sz="2800" dirty="0" err="1" smtClean="0">
                <a:solidFill>
                  <a:schemeClr val="bg1"/>
                </a:solidFill>
              </a:rPr>
              <a:t>серпня</a:t>
            </a:r>
            <a:r>
              <a:rPr lang="ru-RU" sz="2800" dirty="0" smtClean="0">
                <a:solidFill>
                  <a:schemeClr val="bg1"/>
                </a:solidFill>
              </a:rPr>
              <a:t> (за </a:t>
            </a:r>
            <a:r>
              <a:rPr lang="ru-RU" sz="2800" dirty="0" err="1" smtClean="0">
                <a:solidFill>
                  <a:schemeClr val="bg1"/>
                </a:solidFill>
              </a:rPr>
              <a:t>іншими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даними</a:t>
            </a:r>
            <a:r>
              <a:rPr lang="ru-RU" sz="2800" dirty="0" smtClean="0">
                <a:solidFill>
                  <a:schemeClr val="bg1"/>
                </a:solidFill>
              </a:rPr>
              <a:t> 10 </a:t>
            </a:r>
            <a:r>
              <a:rPr lang="ru-RU" sz="2800" dirty="0" err="1" smtClean="0">
                <a:solidFill>
                  <a:schemeClr val="bg1"/>
                </a:solidFill>
              </a:rPr>
              <a:t>вересня</a:t>
            </a:r>
            <a:r>
              <a:rPr lang="ru-RU" sz="2800" dirty="0" smtClean="0">
                <a:solidFill>
                  <a:schemeClr val="bg1"/>
                </a:solidFill>
              </a:rPr>
              <a:t>) 1883.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У 1900, </a:t>
            </a:r>
            <a:r>
              <a:rPr lang="ru-RU" sz="2800" dirty="0" err="1" smtClean="0">
                <a:solidFill>
                  <a:schemeClr val="bg1"/>
                </a:solidFill>
              </a:rPr>
              <a:t>після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Мелітопольського</a:t>
            </a:r>
            <a:r>
              <a:rPr lang="ru-RU" sz="2800" dirty="0" smtClean="0">
                <a:solidFill>
                  <a:schemeClr val="bg1"/>
                </a:solidFill>
              </a:rPr>
              <a:t> реального училища, </a:t>
            </a:r>
            <a:r>
              <a:rPr lang="ru-RU" sz="2800" dirty="0" err="1" smtClean="0">
                <a:solidFill>
                  <a:schemeClr val="bg1"/>
                </a:solidFill>
              </a:rPr>
              <a:t>залишив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рідне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місто</a:t>
            </a:r>
            <a:r>
              <a:rPr lang="ru-RU" sz="2800" dirty="0" smtClean="0">
                <a:solidFill>
                  <a:schemeClr val="bg1"/>
                </a:solidFill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</a:rPr>
              <a:t>переїхав</a:t>
            </a:r>
            <a:r>
              <a:rPr lang="ru-RU" sz="2800" dirty="0" smtClean="0">
                <a:solidFill>
                  <a:schemeClr val="bg1"/>
                </a:solidFill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</a:rPr>
              <a:t>Царського</a:t>
            </a:r>
            <a:r>
              <a:rPr lang="ru-RU" sz="2800" dirty="0" smtClean="0">
                <a:solidFill>
                  <a:schemeClr val="bg1"/>
                </a:solidFill>
              </a:rPr>
              <a:t> Села </a:t>
            </a:r>
            <a:r>
              <a:rPr lang="ru-RU" sz="2800" dirty="0" err="1" smtClean="0">
                <a:solidFill>
                  <a:schemeClr val="bg1"/>
                </a:solidFill>
              </a:rPr>
              <a:t>біля</a:t>
            </a:r>
            <a:r>
              <a:rPr lang="ru-RU" sz="2800" dirty="0" smtClean="0">
                <a:solidFill>
                  <a:schemeClr val="bg1"/>
                </a:solidFill>
              </a:rPr>
              <a:t> Петербургу, де </a:t>
            </a:r>
            <a:r>
              <a:rPr lang="ru-RU" sz="2800" dirty="0" err="1" smtClean="0">
                <a:solidFill>
                  <a:schemeClr val="bg1"/>
                </a:solidFill>
              </a:rPr>
              <a:t>продовжив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освіту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юридичному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факультеті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Петербурзького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закінчив</a:t>
            </a:r>
            <a:r>
              <a:rPr lang="ru-RU" sz="2800" dirty="0" smtClean="0">
                <a:solidFill>
                  <a:schemeClr val="bg1"/>
                </a:solidFill>
              </a:rPr>
              <a:t> 1907.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96" y="116632"/>
            <a:ext cx="3129136" cy="411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6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458956"/>
            <a:ext cx="53285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Студентом почав </a:t>
            </a:r>
            <a:r>
              <a:rPr lang="ru-RU" sz="2000" dirty="0" err="1" smtClean="0">
                <a:solidFill>
                  <a:schemeClr val="bg1"/>
                </a:solidFill>
              </a:rPr>
              <a:t>інтенсивну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політичну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діяльність</a:t>
            </a:r>
            <a:r>
              <a:rPr lang="ru-RU" sz="2000" dirty="0" smtClean="0">
                <a:solidFill>
                  <a:schemeClr val="bg1"/>
                </a:solidFill>
              </a:rPr>
              <a:t> і 1905 вступив до </a:t>
            </a:r>
            <a:r>
              <a:rPr lang="ru-RU" sz="2000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соціал-демократичної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робітничої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партії</a:t>
            </a:r>
            <a:r>
              <a:rPr lang="ru-RU" sz="2000" dirty="0" smtClean="0">
                <a:solidFill>
                  <a:schemeClr val="bg1"/>
                </a:solidFill>
              </a:rPr>
              <a:t> (УСДРП).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двічі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арештовували</a:t>
            </a:r>
            <a:r>
              <a:rPr lang="ru-RU" sz="2000" dirty="0" smtClean="0">
                <a:solidFill>
                  <a:schemeClr val="bg1"/>
                </a:solidFill>
              </a:rPr>
              <a:t>: 1905 у </a:t>
            </a:r>
            <a:r>
              <a:rPr lang="ru-RU" sz="2000" dirty="0" err="1" smtClean="0">
                <a:solidFill>
                  <a:schemeClr val="bg1"/>
                </a:solidFill>
              </a:rPr>
              <a:t>Петербурзі</a:t>
            </a:r>
            <a:r>
              <a:rPr lang="ru-RU" sz="2000" dirty="0" smtClean="0">
                <a:solidFill>
                  <a:schemeClr val="bg1"/>
                </a:solidFill>
              </a:rPr>
              <a:t> та 1908 у </a:t>
            </a:r>
            <a:r>
              <a:rPr lang="ru-RU" sz="2000" dirty="0" err="1" smtClean="0">
                <a:solidFill>
                  <a:schemeClr val="bg1"/>
                </a:solidFill>
              </a:rPr>
              <a:t>Києві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</a:rPr>
              <a:t> другого </a:t>
            </a:r>
            <a:r>
              <a:rPr lang="ru-RU" sz="2000" dirty="0" err="1" smtClean="0">
                <a:solidFill>
                  <a:schemeClr val="bg1"/>
                </a:solidFill>
              </a:rPr>
              <a:t>арешту</a:t>
            </a:r>
            <a:r>
              <a:rPr lang="ru-RU" sz="2000" dirty="0" smtClean="0">
                <a:solidFill>
                  <a:schemeClr val="bg1"/>
                </a:solidFill>
              </a:rPr>
              <a:t> й восьми </a:t>
            </a:r>
            <a:r>
              <a:rPr lang="ru-RU" sz="2000" dirty="0" err="1" smtClean="0">
                <a:solidFill>
                  <a:schemeClr val="bg1"/>
                </a:solidFill>
              </a:rPr>
              <a:t>місяців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ув'язнення</a:t>
            </a:r>
            <a:r>
              <a:rPr lang="ru-RU" sz="2000" dirty="0" smtClean="0">
                <a:solidFill>
                  <a:schemeClr val="bg1"/>
                </a:solidFill>
              </a:rPr>
              <a:t> заходами </a:t>
            </a:r>
            <a:r>
              <a:rPr lang="ru-RU" sz="2000" dirty="0" err="1" smtClean="0">
                <a:solidFill>
                  <a:schemeClr val="bg1"/>
                </a:solidFill>
              </a:rPr>
              <a:t>родичів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випускають</a:t>
            </a:r>
            <a:r>
              <a:rPr lang="ru-RU" sz="2000" dirty="0" smtClean="0">
                <a:solidFill>
                  <a:schemeClr val="bg1"/>
                </a:solidFill>
              </a:rPr>
              <a:t> на поруки, і того ж року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виїхав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Галичину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потім</a:t>
            </a:r>
            <a:r>
              <a:rPr lang="ru-RU" sz="2000" dirty="0" smtClean="0">
                <a:solidFill>
                  <a:schemeClr val="bg1"/>
                </a:solidFill>
              </a:rPr>
              <a:t> у Австро-</a:t>
            </a:r>
            <a:r>
              <a:rPr lang="ru-RU" sz="2000" dirty="0" err="1" smtClean="0">
                <a:solidFill>
                  <a:schemeClr val="bg1"/>
                </a:solidFill>
              </a:rPr>
              <a:t>Угорщину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У 1909–1911 роках </a:t>
            </a:r>
            <a:r>
              <a:rPr lang="ru-RU" sz="2000" dirty="0" err="1" smtClean="0">
                <a:solidFill>
                  <a:schemeClr val="bg1"/>
                </a:solidFill>
              </a:rPr>
              <a:t>навчався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Віденському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університеті</a:t>
            </a:r>
            <a:r>
              <a:rPr lang="ru-RU" sz="2000" dirty="0" smtClean="0">
                <a:solidFill>
                  <a:schemeClr val="bg1"/>
                </a:solidFill>
              </a:rPr>
              <a:t>, там же </a:t>
            </a:r>
            <a:r>
              <a:rPr lang="ru-RU" sz="2000" dirty="0" err="1" smtClean="0">
                <a:solidFill>
                  <a:schemeClr val="bg1"/>
                </a:solidFill>
              </a:rPr>
              <a:t>одружився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українською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студенткою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Марією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Бачинською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Провчившись</a:t>
            </a:r>
            <a:r>
              <a:rPr lang="ru-RU" sz="2000" dirty="0" smtClean="0">
                <a:solidFill>
                  <a:schemeClr val="bg1"/>
                </a:solidFill>
              </a:rPr>
              <a:t> 4 </a:t>
            </a:r>
            <a:r>
              <a:rPr lang="ru-RU" sz="2000" dirty="0" err="1" smtClean="0">
                <a:solidFill>
                  <a:schemeClr val="bg1"/>
                </a:solidFill>
              </a:rPr>
              <a:t>семестри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Відні</a:t>
            </a:r>
            <a:r>
              <a:rPr lang="ru-RU" sz="2000" dirty="0" smtClean="0">
                <a:solidFill>
                  <a:schemeClr val="bg1"/>
                </a:solidFill>
              </a:rPr>
              <a:t>, 1911 </a:t>
            </a:r>
            <a:r>
              <a:rPr lang="ru-RU" sz="2000" dirty="0" err="1" smtClean="0">
                <a:solidFill>
                  <a:schemeClr val="bg1"/>
                </a:solidFill>
              </a:rPr>
              <a:t>переїхав</a:t>
            </a:r>
            <a:r>
              <a:rPr lang="ru-RU" sz="2000" dirty="0" smtClean="0">
                <a:solidFill>
                  <a:schemeClr val="bg1"/>
                </a:solidFill>
              </a:rPr>
              <a:t> до Львова, де </a:t>
            </a:r>
            <a:r>
              <a:rPr lang="ru-RU" sz="2000" dirty="0" err="1" smtClean="0">
                <a:solidFill>
                  <a:schemeClr val="bg1"/>
                </a:solidFill>
              </a:rPr>
              <a:t>продовжив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навчання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1917 року одержав </a:t>
            </a:r>
            <a:r>
              <a:rPr lang="ru-RU" sz="2000" dirty="0" err="1" smtClean="0">
                <a:solidFill>
                  <a:schemeClr val="bg1"/>
                </a:solidFill>
              </a:rPr>
              <a:t>ступінь</a:t>
            </a:r>
            <a:r>
              <a:rPr lang="ru-RU" sz="2000" dirty="0" smtClean="0">
                <a:solidFill>
                  <a:schemeClr val="bg1"/>
                </a:solidFill>
              </a:rPr>
              <a:t> доктора </a:t>
            </a:r>
            <a:r>
              <a:rPr lang="ru-RU" sz="2000" dirty="0" err="1" smtClean="0">
                <a:solidFill>
                  <a:schemeClr val="bg1"/>
                </a:solidFill>
              </a:rPr>
              <a:t>юридичних</a:t>
            </a:r>
            <a:r>
              <a:rPr lang="ru-RU" sz="2000" dirty="0" smtClean="0">
                <a:solidFill>
                  <a:schemeClr val="bg1"/>
                </a:solidFill>
              </a:rPr>
              <a:t> наук.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17923" cy="254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2043704" cy="393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48965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1913 Донцов через </a:t>
            </a:r>
            <a:r>
              <a:rPr lang="ru-RU" sz="2000" dirty="0" err="1" smtClean="0">
                <a:solidFill>
                  <a:schemeClr val="bg1"/>
                </a:solidFill>
              </a:rPr>
              <a:t>конфлікт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національному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підґрунті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вийшов</a:t>
            </a:r>
            <a:r>
              <a:rPr lang="ru-RU" sz="2000" dirty="0" smtClean="0">
                <a:solidFill>
                  <a:schemeClr val="bg1"/>
                </a:solidFill>
              </a:rPr>
              <a:t> з УСДРП.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З 1914 проживав у </a:t>
            </a:r>
            <a:r>
              <a:rPr lang="ru-RU" sz="2000" dirty="0" err="1" smtClean="0">
                <a:solidFill>
                  <a:schemeClr val="bg1"/>
                </a:solidFill>
              </a:rPr>
              <a:t>Відні</a:t>
            </a:r>
            <a:r>
              <a:rPr lang="ru-RU" sz="2000" dirty="0" smtClean="0">
                <a:solidFill>
                  <a:schemeClr val="bg1"/>
                </a:solidFill>
              </a:rPr>
              <a:t> й </a:t>
            </a:r>
            <a:r>
              <a:rPr lang="ru-RU" sz="2000" dirty="0" err="1" smtClean="0">
                <a:solidFill>
                  <a:schemeClr val="bg1"/>
                </a:solidFill>
              </a:rPr>
              <a:t>Берліні</a:t>
            </a:r>
            <a:r>
              <a:rPr lang="ru-RU" sz="2000" dirty="0" smtClean="0">
                <a:solidFill>
                  <a:schemeClr val="bg1"/>
                </a:solidFill>
              </a:rPr>
              <a:t>, а з 1916 — у </a:t>
            </a:r>
            <a:r>
              <a:rPr lang="ru-RU" sz="2000" dirty="0" err="1" smtClean="0">
                <a:solidFill>
                  <a:schemeClr val="bg1"/>
                </a:solidFill>
              </a:rPr>
              <a:t>Швейцарії</a:t>
            </a:r>
            <a:r>
              <a:rPr lang="ru-RU" sz="2000" dirty="0" smtClean="0">
                <a:solidFill>
                  <a:schemeClr val="bg1"/>
                </a:solidFill>
              </a:rPr>
              <a:t>, активно </a:t>
            </a:r>
            <a:r>
              <a:rPr lang="ru-RU" sz="2000" dirty="0" err="1" smtClean="0">
                <a:solidFill>
                  <a:schemeClr val="bg1"/>
                </a:solidFill>
              </a:rPr>
              <a:t>включився</a:t>
            </a:r>
            <a:r>
              <a:rPr lang="ru-RU" sz="2000" dirty="0" smtClean="0">
                <a:solidFill>
                  <a:schemeClr val="bg1"/>
                </a:solidFill>
              </a:rPr>
              <a:t> у роботу Союзу </a:t>
            </a:r>
            <a:r>
              <a:rPr lang="ru-RU" sz="2000" dirty="0" err="1" smtClean="0">
                <a:solidFill>
                  <a:schemeClr val="bg1"/>
                </a:solidFill>
              </a:rPr>
              <a:t>Визволення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України</a:t>
            </a:r>
            <a:r>
              <a:rPr lang="ru-RU" sz="2000" dirty="0" smtClean="0">
                <a:solidFill>
                  <a:schemeClr val="bg1"/>
                </a:solidFill>
              </a:rPr>
              <a:t> (СВУ), </a:t>
            </a:r>
            <a:r>
              <a:rPr lang="ru-RU" sz="2000" dirty="0" err="1" smtClean="0">
                <a:solidFill>
                  <a:schemeClr val="bg1"/>
                </a:solidFill>
              </a:rPr>
              <a:t>заснованого</a:t>
            </a:r>
            <a:r>
              <a:rPr lang="ru-RU" sz="2000" dirty="0" smtClean="0">
                <a:solidFill>
                  <a:schemeClr val="bg1"/>
                </a:solidFill>
              </a:rPr>
              <a:t> 4 </a:t>
            </a:r>
            <a:r>
              <a:rPr lang="ru-RU" sz="2000" dirty="0" err="1" smtClean="0">
                <a:solidFill>
                  <a:schemeClr val="bg1"/>
                </a:solidFill>
              </a:rPr>
              <a:t>серпня</a:t>
            </a:r>
            <a:r>
              <a:rPr lang="ru-RU" sz="2000" dirty="0" smtClean="0">
                <a:solidFill>
                  <a:schemeClr val="bg1"/>
                </a:solidFill>
              </a:rPr>
              <a:t> 1914, </a:t>
            </a:r>
            <a:r>
              <a:rPr lang="ru-RU" sz="2000" dirty="0" err="1" smtClean="0">
                <a:solidFill>
                  <a:schemeClr val="bg1"/>
                </a:solidFill>
              </a:rPr>
              <a:t>згодом</a:t>
            </a:r>
            <a:r>
              <a:rPr lang="ru-RU" sz="2000" dirty="0" smtClean="0">
                <a:solidFill>
                  <a:schemeClr val="bg1"/>
                </a:solidFill>
              </a:rPr>
              <a:t> став першим головою СВУ.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На початку 1918 </a:t>
            </a:r>
            <a:r>
              <a:rPr lang="ru-RU" sz="2000" dirty="0" err="1" smtClean="0">
                <a:solidFill>
                  <a:schemeClr val="bg1"/>
                </a:solidFill>
              </a:rPr>
              <a:t>повернувся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Києва</a:t>
            </a:r>
            <a:r>
              <a:rPr lang="ru-RU" sz="2000" dirty="0" smtClean="0">
                <a:solidFill>
                  <a:schemeClr val="bg1"/>
                </a:solidFill>
              </a:rPr>
              <a:t>, де </a:t>
            </a:r>
            <a:r>
              <a:rPr lang="ru-RU" sz="2000" dirty="0" err="1" smtClean="0">
                <a:solidFill>
                  <a:schemeClr val="bg1"/>
                </a:solidFill>
              </a:rPr>
              <a:t>працював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гетьманських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урядових</a:t>
            </a:r>
            <a:r>
              <a:rPr lang="ru-RU" sz="2000" dirty="0" smtClean="0">
                <a:solidFill>
                  <a:schemeClr val="bg1"/>
                </a:solidFill>
              </a:rPr>
              <a:t> структурах, 24 </a:t>
            </a:r>
            <a:r>
              <a:rPr lang="ru-RU" sz="2000" dirty="0" err="1" smtClean="0">
                <a:solidFill>
                  <a:schemeClr val="bg1"/>
                </a:solidFill>
              </a:rPr>
              <a:t>травня</a:t>
            </a:r>
            <a:r>
              <a:rPr lang="ru-RU" sz="2000" dirty="0" smtClean="0">
                <a:solidFill>
                  <a:schemeClr val="bg1"/>
                </a:solidFill>
              </a:rPr>
              <a:t> наказом </a:t>
            </a:r>
            <a:r>
              <a:rPr lang="ru-RU" sz="2000" dirty="0" err="1" smtClean="0">
                <a:solidFill>
                  <a:schemeClr val="bg1"/>
                </a:solidFill>
              </a:rPr>
              <a:t>гетьмана</a:t>
            </a:r>
            <a:r>
              <a:rPr lang="ru-RU" sz="2000" dirty="0" smtClean="0">
                <a:solidFill>
                  <a:schemeClr val="bg1"/>
                </a:solidFill>
              </a:rPr>
              <a:t> став директором </a:t>
            </a:r>
            <a:r>
              <a:rPr lang="ru-RU" sz="2000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Телеграфічної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Агенції</a:t>
            </a:r>
            <a:r>
              <a:rPr lang="ru-RU" sz="2000" dirty="0" smtClean="0">
                <a:solidFill>
                  <a:schemeClr val="bg1"/>
                </a:solidFill>
              </a:rPr>
              <a:t> (УТА) при </a:t>
            </a:r>
            <a:r>
              <a:rPr lang="ru-RU" sz="2000" dirty="0" err="1" smtClean="0">
                <a:solidFill>
                  <a:schemeClr val="bg1"/>
                </a:solidFill>
              </a:rPr>
              <a:t>уряді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гетьмана</a:t>
            </a:r>
            <a:r>
              <a:rPr lang="ru-RU" sz="2000" dirty="0" smtClean="0">
                <a:solidFill>
                  <a:schemeClr val="bg1"/>
                </a:solidFill>
              </a:rPr>
              <a:t> Павла </a:t>
            </a:r>
            <a:r>
              <a:rPr lang="ru-RU" sz="2000" dirty="0" err="1" smtClean="0">
                <a:solidFill>
                  <a:schemeClr val="bg1"/>
                </a:solidFill>
              </a:rPr>
              <a:t>Скоропадського</a:t>
            </a:r>
            <a:r>
              <a:rPr lang="ru-RU" sz="2000" dirty="0" smtClean="0">
                <a:solidFill>
                  <a:schemeClr val="bg1"/>
                </a:solidFill>
              </a:rPr>
              <a:t> (Бюро </a:t>
            </a:r>
            <a:r>
              <a:rPr lang="ru-RU" sz="2000" dirty="0" err="1" smtClean="0">
                <a:solidFill>
                  <a:schemeClr val="bg1"/>
                </a:solidFill>
              </a:rPr>
              <a:t>преси</a:t>
            </a:r>
            <a:r>
              <a:rPr lang="ru-RU" sz="2000" dirty="0" smtClean="0">
                <a:solidFill>
                  <a:schemeClr val="bg1"/>
                </a:solidFill>
              </a:rPr>
              <a:t> при </a:t>
            </a:r>
            <a:r>
              <a:rPr lang="ru-RU" sz="2000" dirty="0" err="1" smtClean="0">
                <a:solidFill>
                  <a:schemeClr val="bg1"/>
                </a:solidFill>
              </a:rPr>
              <a:t>міністерстві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внутрішніх</a:t>
            </a:r>
            <a:r>
              <a:rPr lang="ru-RU" sz="2000" dirty="0" smtClean="0">
                <a:solidFill>
                  <a:schemeClr val="bg1"/>
                </a:solidFill>
              </a:rPr>
              <a:t> справ). Разом з </a:t>
            </a:r>
            <a:r>
              <a:rPr lang="ru-RU" sz="2000" dirty="0" err="1" smtClean="0">
                <a:solidFill>
                  <a:schemeClr val="bg1"/>
                </a:solidFill>
              </a:rPr>
              <a:t>Липинським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Шеметом</a:t>
            </a:r>
            <a:r>
              <a:rPr lang="ru-RU" sz="2000" dirty="0" smtClean="0">
                <a:solidFill>
                  <a:schemeClr val="bg1"/>
                </a:solidFill>
              </a:rPr>
              <a:t> створив </a:t>
            </a:r>
            <a:r>
              <a:rPr lang="ru-RU" sz="2000" dirty="0" err="1" smtClean="0">
                <a:solidFill>
                  <a:schemeClr val="bg1"/>
                </a:solidFill>
              </a:rPr>
              <a:t>Партію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хліборобів-демократів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812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05051"/>
            <a:ext cx="2328801" cy="305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51179"/>
            <a:ext cx="59046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bg1"/>
                </a:solidFill>
              </a:rPr>
              <a:t>Протягом</a:t>
            </a:r>
            <a:r>
              <a:rPr lang="ru-RU" sz="2000" dirty="0" smtClean="0">
                <a:solidFill>
                  <a:schemeClr val="bg1"/>
                </a:solidFill>
              </a:rPr>
              <a:t> 1919–1921 — шеф </a:t>
            </a:r>
            <a:r>
              <a:rPr lang="ru-RU" sz="2000" dirty="0" err="1" smtClean="0">
                <a:solidFill>
                  <a:schemeClr val="bg1"/>
                </a:solidFill>
              </a:rPr>
              <a:t>Українського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пресового</a:t>
            </a:r>
            <a:r>
              <a:rPr lang="ru-RU" sz="2000" dirty="0" smtClean="0">
                <a:solidFill>
                  <a:schemeClr val="bg1"/>
                </a:solidFill>
              </a:rPr>
              <a:t> бюро при </a:t>
            </a:r>
            <a:r>
              <a:rPr lang="ru-RU" sz="2000" dirty="0" err="1" smtClean="0">
                <a:solidFill>
                  <a:schemeClr val="bg1"/>
                </a:solidFill>
              </a:rPr>
              <a:t>посольстві</a:t>
            </a:r>
            <a:r>
              <a:rPr lang="ru-RU" sz="2000" dirty="0" smtClean="0">
                <a:solidFill>
                  <a:schemeClr val="bg1"/>
                </a:solidFill>
              </a:rPr>
              <a:t> УНР у </a:t>
            </a:r>
            <a:r>
              <a:rPr lang="ru-RU" sz="2000" dirty="0" err="1" smtClean="0">
                <a:solidFill>
                  <a:schemeClr val="bg1"/>
                </a:solidFill>
              </a:rPr>
              <a:t>Берні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Швейцарія</a:t>
            </a:r>
            <a:r>
              <a:rPr lang="ru-RU" sz="2000" dirty="0" smtClean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З 1922 — </a:t>
            </a:r>
            <a:r>
              <a:rPr lang="ru-RU" sz="2000" dirty="0" err="1" smtClean="0">
                <a:solidFill>
                  <a:schemeClr val="bg1"/>
                </a:solidFill>
              </a:rPr>
              <a:t>знову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Львові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редагував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журнали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Літературно-науковий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вістник</a:t>
            </a:r>
            <a:r>
              <a:rPr lang="ru-RU" sz="2000" dirty="0" smtClean="0">
                <a:solidFill>
                  <a:schemeClr val="bg1"/>
                </a:solidFill>
              </a:rPr>
              <a:t>», «</a:t>
            </a:r>
            <a:r>
              <a:rPr lang="ru-RU" sz="2000" dirty="0" err="1" smtClean="0">
                <a:solidFill>
                  <a:schemeClr val="bg1"/>
                </a:solidFill>
              </a:rPr>
              <a:t>Заграва</a:t>
            </a:r>
            <a:r>
              <a:rPr lang="ru-RU" sz="2000" dirty="0" smtClean="0">
                <a:solidFill>
                  <a:schemeClr val="bg1"/>
                </a:solidFill>
              </a:rPr>
              <a:t>», «</a:t>
            </a:r>
            <a:r>
              <a:rPr lang="ru-RU" sz="2000" dirty="0" err="1" smtClean="0">
                <a:solidFill>
                  <a:schemeClr val="bg1"/>
                </a:solidFill>
              </a:rPr>
              <a:t>Вістник</a:t>
            </a:r>
            <a:r>
              <a:rPr lang="ru-RU" sz="2000" dirty="0" smtClean="0">
                <a:solidFill>
                  <a:schemeClr val="bg1"/>
                </a:solidFill>
              </a:rPr>
              <a:t>», </a:t>
            </a:r>
            <a:r>
              <a:rPr lang="ru-RU" sz="2000" dirty="0" err="1" smtClean="0">
                <a:solidFill>
                  <a:schemeClr val="bg1"/>
                </a:solidFill>
              </a:rPr>
              <a:t>друкувався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німецькій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швейцарській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польській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періодиці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1926 написав свою </a:t>
            </a:r>
            <a:r>
              <a:rPr lang="ru-RU" sz="2000" dirty="0" err="1" smtClean="0">
                <a:solidFill>
                  <a:schemeClr val="bg1"/>
                </a:solidFill>
              </a:rPr>
              <a:t>провідну</a:t>
            </a:r>
            <a:r>
              <a:rPr lang="ru-RU" sz="2000" dirty="0" smtClean="0">
                <a:solidFill>
                  <a:schemeClr val="bg1"/>
                </a:solidFill>
              </a:rPr>
              <a:t> роботу «</a:t>
            </a:r>
            <a:r>
              <a:rPr lang="ru-RU" sz="2000" dirty="0" err="1" smtClean="0">
                <a:solidFill>
                  <a:schemeClr val="bg1"/>
                </a:solidFill>
              </a:rPr>
              <a:t>Націоналізм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bg1"/>
                </a:solidFill>
              </a:rPr>
              <a:t>Займався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публічною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діяльністю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виступаючи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заочним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опонентом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апологетів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ідеї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комунізму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роблячи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розляглі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доклади</a:t>
            </a:r>
            <a:r>
              <a:rPr lang="ru-RU" sz="2000" dirty="0" smtClean="0">
                <a:solidFill>
                  <a:schemeClr val="bg1"/>
                </a:solidFill>
              </a:rPr>
              <a:t> перед громадою. </a:t>
            </a:r>
            <a:r>
              <a:rPr lang="ru-RU" sz="2000" dirty="0" err="1" smtClean="0">
                <a:solidFill>
                  <a:schemeClr val="bg1"/>
                </a:solidFill>
              </a:rPr>
              <a:t>Жовтнем</a:t>
            </a:r>
            <a:r>
              <a:rPr lang="ru-RU" sz="2000" dirty="0" smtClean="0">
                <a:solidFill>
                  <a:schemeClr val="bg1"/>
                </a:solidFill>
              </a:rPr>
              <a:t> 1929 у </a:t>
            </a:r>
            <a:r>
              <a:rPr lang="ru-RU" sz="2000" dirty="0" err="1" smtClean="0">
                <a:solidFill>
                  <a:schemeClr val="bg1"/>
                </a:solidFill>
              </a:rPr>
              <a:t>Львові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виступив</a:t>
            </a:r>
            <a:r>
              <a:rPr lang="ru-RU" sz="2000" dirty="0" smtClean="0">
                <a:solidFill>
                  <a:schemeClr val="bg1"/>
                </a:solidFill>
              </a:rPr>
              <a:t> з критичною </a:t>
            </a:r>
            <a:r>
              <a:rPr lang="ru-RU" sz="2000" dirty="0" err="1" smtClean="0">
                <a:solidFill>
                  <a:schemeClr val="bg1"/>
                </a:solidFill>
              </a:rPr>
              <a:t>доповіддю</a:t>
            </a:r>
            <a:r>
              <a:rPr lang="ru-RU" sz="2000" dirty="0" smtClean="0">
                <a:solidFill>
                  <a:schemeClr val="bg1"/>
                </a:solidFill>
              </a:rPr>
              <a:t> про </a:t>
            </a:r>
            <a:r>
              <a:rPr lang="ru-RU" sz="2000" dirty="0" err="1" smtClean="0">
                <a:solidFill>
                  <a:schemeClr val="bg1"/>
                </a:solidFill>
              </a:rPr>
              <a:t>сутність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здійснюваної</a:t>
            </a:r>
            <a:r>
              <a:rPr lang="ru-RU" sz="2000" dirty="0" smtClean="0">
                <a:solidFill>
                  <a:schemeClr val="bg1"/>
                </a:solidFill>
              </a:rPr>
              <a:t> в УРСР </a:t>
            </a:r>
            <a:r>
              <a:rPr lang="ru-RU" sz="2000" dirty="0" err="1" smtClean="0">
                <a:solidFill>
                  <a:schemeClr val="bg1"/>
                </a:solidFill>
              </a:rPr>
              <a:t>політики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українізації</a:t>
            </a:r>
            <a:r>
              <a:rPr lang="ru-RU" sz="2000" dirty="0" smtClean="0">
                <a:solidFill>
                  <a:schemeClr val="bg1"/>
                </a:solidFill>
              </a:rPr>
              <a:t>; </a:t>
            </a:r>
            <a:r>
              <a:rPr lang="ru-RU" sz="2000" dirty="0" err="1" smtClean="0">
                <a:solidFill>
                  <a:schemeClr val="bg1"/>
                </a:solidFill>
              </a:rPr>
              <a:t>промова</a:t>
            </a:r>
            <a:r>
              <a:rPr lang="ru-RU" sz="2000" dirty="0" smtClean="0">
                <a:solidFill>
                  <a:schemeClr val="bg1"/>
                </a:solidFill>
              </a:rPr>
              <a:t> теоретика </a:t>
            </a:r>
            <a:r>
              <a:rPr lang="ru-RU" sz="2000" dirty="0" err="1" smtClean="0">
                <a:solidFill>
                  <a:schemeClr val="bg1"/>
                </a:solidFill>
              </a:rPr>
              <a:t>українського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націоналізму</a:t>
            </a:r>
            <a:r>
              <a:rPr lang="ru-RU" sz="2000" dirty="0" smtClean="0">
                <a:solidFill>
                  <a:schemeClr val="bg1"/>
                </a:solidFill>
              </a:rPr>
              <a:t> стала </a:t>
            </a:r>
            <a:r>
              <a:rPr lang="ru-RU" sz="2000" dirty="0" err="1" smtClean="0">
                <a:solidFill>
                  <a:schemeClr val="bg1"/>
                </a:solidFill>
              </a:rPr>
              <a:t>відвертою</a:t>
            </a:r>
            <a:r>
              <a:rPr lang="ru-RU" sz="2000" dirty="0" smtClean="0">
                <a:solidFill>
                  <a:schemeClr val="bg1"/>
                </a:solidFill>
              </a:rPr>
              <a:t> альтернативою </a:t>
            </a:r>
            <a:r>
              <a:rPr lang="ru-RU" sz="2000" dirty="0" err="1" smtClean="0">
                <a:solidFill>
                  <a:schemeClr val="bg1"/>
                </a:solidFill>
              </a:rPr>
              <a:t>промові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Скрипника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виголошеній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Львові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вереснем</a:t>
            </a:r>
            <a:r>
              <a:rPr lang="ru-RU" sz="2000" dirty="0" smtClean="0">
                <a:solidFill>
                  <a:schemeClr val="bg1"/>
                </a:solidFill>
              </a:rPr>
              <a:t> 1929.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751" y="1484784"/>
            <a:ext cx="1799708" cy="273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20" y="404664"/>
            <a:ext cx="2381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84" y="4325457"/>
            <a:ext cx="1731550" cy="251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3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 1939 </a:t>
            </a:r>
            <a:r>
              <a:rPr lang="ru-RU" sz="2400" dirty="0" err="1" smtClean="0">
                <a:solidFill>
                  <a:schemeClr val="bg1"/>
                </a:solidFill>
              </a:rPr>
              <a:t>емігрував</a:t>
            </a:r>
            <a:r>
              <a:rPr lang="ru-RU" sz="2400" dirty="0" smtClean="0">
                <a:solidFill>
                  <a:schemeClr val="bg1"/>
                </a:solidFill>
              </a:rPr>
              <a:t> за кордон (Бухарест, Прага, </a:t>
            </a:r>
            <a:r>
              <a:rPr lang="ru-RU" sz="2400" dirty="0" err="1" smtClean="0">
                <a:solidFill>
                  <a:schemeClr val="bg1"/>
                </a:solidFill>
              </a:rPr>
              <a:t>Німеччина</a:t>
            </a:r>
            <a:r>
              <a:rPr lang="ru-RU" sz="2400" dirty="0" smtClean="0">
                <a:solidFill>
                  <a:schemeClr val="bg1"/>
                </a:solidFill>
              </a:rPr>
              <a:t>, Париж, США, Канада), з 1947 до </a:t>
            </a:r>
            <a:r>
              <a:rPr lang="ru-RU" sz="2400" dirty="0" err="1" smtClean="0">
                <a:solidFill>
                  <a:schemeClr val="bg1"/>
                </a:solidFill>
              </a:rPr>
              <a:t>самої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смерті</a:t>
            </a:r>
            <a:r>
              <a:rPr lang="ru-RU" sz="2400" dirty="0" smtClean="0">
                <a:solidFill>
                  <a:schemeClr val="bg1"/>
                </a:solidFill>
              </a:rPr>
              <a:t> жив у </a:t>
            </a:r>
            <a:r>
              <a:rPr lang="ru-RU" sz="2400" dirty="0" err="1" smtClean="0">
                <a:solidFill>
                  <a:schemeClr val="bg1"/>
                </a:solidFill>
              </a:rPr>
              <a:t>Монреалі</a:t>
            </a:r>
            <a:r>
              <a:rPr lang="ru-RU" sz="2400" dirty="0" smtClean="0">
                <a:solidFill>
                  <a:schemeClr val="bg1"/>
                </a:solidFill>
              </a:rPr>
              <a:t> (Канада), там же у 1948-53 </a:t>
            </a:r>
            <a:r>
              <a:rPr lang="ru-RU" sz="2400" dirty="0" err="1" smtClean="0">
                <a:solidFill>
                  <a:schemeClr val="bg1"/>
                </a:solidFill>
              </a:rPr>
              <a:t>викладав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українську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літературу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місцевому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університеті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509120"/>
            <a:ext cx="4950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Помер 30 </a:t>
            </a:r>
            <a:r>
              <a:rPr lang="ru-RU" sz="2400" dirty="0" err="1" smtClean="0">
                <a:solidFill>
                  <a:schemeClr val="bg1"/>
                </a:solidFill>
              </a:rPr>
              <a:t>березня</a:t>
            </a:r>
            <a:r>
              <a:rPr lang="ru-RU" sz="2400" dirty="0" smtClean="0">
                <a:solidFill>
                  <a:schemeClr val="bg1"/>
                </a:solidFill>
              </a:rPr>
              <a:t> 1973 у </a:t>
            </a:r>
            <a:r>
              <a:rPr lang="ru-RU" sz="2400" dirty="0" err="1" smtClean="0">
                <a:solidFill>
                  <a:schemeClr val="bg1"/>
                </a:solidFill>
              </a:rPr>
              <a:t>Канаді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Похований</a:t>
            </a:r>
            <a:r>
              <a:rPr lang="ru-RU" sz="2400" dirty="0" smtClean="0">
                <a:solidFill>
                  <a:schemeClr val="bg1"/>
                </a:solidFill>
              </a:rPr>
              <a:t> у США на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українському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кладовищі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Саут</a:t>
            </a:r>
            <a:r>
              <a:rPr lang="ru-RU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err="1" smtClean="0">
                <a:solidFill>
                  <a:schemeClr val="bg1"/>
                </a:solidFill>
              </a:rPr>
              <a:t>Баунд</a:t>
            </a:r>
            <a:r>
              <a:rPr lang="ru-RU" sz="2400" dirty="0" smtClean="0">
                <a:solidFill>
                  <a:schemeClr val="bg1"/>
                </a:solidFill>
              </a:rPr>
              <a:t>-Брук.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4533"/>
            <a:ext cx="25622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399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2014-03-09T10:53:46Z</dcterms:created>
  <dcterms:modified xsi:type="dcterms:W3CDTF">2014-03-09T11:33:44Z</dcterms:modified>
</cp:coreProperties>
</file>