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76" r:id="rId12"/>
    <p:sldId id="277" r:id="rId13"/>
    <p:sldId id="271" r:id="rId14"/>
    <p:sldId id="273" r:id="rId15"/>
    <p:sldId id="270" r:id="rId16"/>
    <p:sldId id="275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81" autoAdjust="0"/>
    <p:restoredTop sz="94660"/>
  </p:normalViewPr>
  <p:slideViewPr>
    <p:cSldViewPr>
      <p:cViewPr varScale="1">
        <p:scale>
          <a:sx n="66" d="100"/>
          <a:sy n="66" d="100"/>
        </p:scale>
        <p:origin x="-72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6165-96F6-4EA1-B7D1-FAACCFA962AA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9A7563-21D1-45E2-B63E-EC5BF60E51B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6165-96F6-4EA1-B7D1-FAACCFA962AA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7563-21D1-45E2-B63E-EC5BF60E5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6165-96F6-4EA1-B7D1-FAACCFA962AA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7563-21D1-45E2-B63E-EC5BF60E5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146165-96F6-4EA1-B7D1-FAACCFA962AA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D9A7563-21D1-45E2-B63E-EC5BF60E51B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6165-96F6-4EA1-B7D1-FAACCFA962AA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7563-21D1-45E2-B63E-EC5BF60E51B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6165-96F6-4EA1-B7D1-FAACCFA962AA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7563-21D1-45E2-B63E-EC5BF60E51B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7563-21D1-45E2-B63E-EC5BF60E51B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6165-96F6-4EA1-B7D1-FAACCFA962AA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6165-96F6-4EA1-B7D1-FAACCFA962AA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7563-21D1-45E2-B63E-EC5BF60E51B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6165-96F6-4EA1-B7D1-FAACCFA962AA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7563-21D1-45E2-B63E-EC5BF60E5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146165-96F6-4EA1-B7D1-FAACCFA962AA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D9A7563-21D1-45E2-B63E-EC5BF60E51B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6165-96F6-4EA1-B7D1-FAACCFA962AA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9A7563-21D1-45E2-B63E-EC5BF60E51B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D146165-96F6-4EA1-B7D1-FAACCFA962AA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D9A7563-21D1-45E2-B63E-EC5BF60E51B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6/90/137/90137162_large_4602977_Kul_Latino_301020_49283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26" y="0"/>
            <a:ext cx="103272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5820" y="5949280"/>
            <a:ext cx="6444208" cy="1124744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Не плач через те, </a:t>
            </a:r>
            <a:r>
              <a:rPr lang="ru-RU" b="1" i="1" dirty="0" err="1">
                <a:solidFill>
                  <a:schemeClr val="tx1"/>
                </a:solidFill>
              </a:rPr>
              <a:t>що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це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закінчилося</a:t>
            </a:r>
            <a:r>
              <a:rPr lang="ru-RU" b="1" i="1" dirty="0">
                <a:solidFill>
                  <a:schemeClr val="tx1"/>
                </a:solidFill>
              </a:rPr>
              <a:t>. </a:t>
            </a:r>
            <a:r>
              <a:rPr lang="ru-RU" b="1" i="1" dirty="0" err="1">
                <a:solidFill>
                  <a:schemeClr val="tx1"/>
                </a:solidFill>
              </a:rPr>
              <a:t>Усміхнися</a:t>
            </a:r>
            <a:r>
              <a:rPr lang="ru-RU" b="1" i="1" dirty="0">
                <a:solidFill>
                  <a:schemeClr val="tx1"/>
                </a:solidFill>
              </a:rPr>
              <a:t>, </a:t>
            </a:r>
            <a:r>
              <a:rPr lang="ru-RU" b="1" i="1" dirty="0" err="1">
                <a:solidFill>
                  <a:schemeClr val="tx1"/>
                </a:solidFill>
              </a:rPr>
              <a:t>бо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це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було</a:t>
            </a:r>
            <a:r>
              <a:rPr lang="ru-RU" b="1" i="1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08677" y="0"/>
            <a:ext cx="4232934" cy="2376264"/>
          </a:xfrm>
        </p:spPr>
        <p:txBody>
          <a:bodyPr/>
          <a:lstStyle/>
          <a:p>
            <a:r>
              <a:rPr lang="vi-VN" dirty="0" smtClean="0">
                <a:solidFill>
                  <a:schemeClr val="tx1"/>
                </a:solidFill>
              </a:rPr>
              <a:t>Ґабрієль Ґарсія М</a:t>
            </a:r>
            <a:r>
              <a:rPr lang="ru-RU" dirty="0">
                <a:solidFill>
                  <a:schemeClr val="tx1"/>
                </a:solidFill>
              </a:rPr>
              <a:t>а</a:t>
            </a:r>
            <a:r>
              <a:rPr lang="vi-VN" dirty="0" smtClean="0">
                <a:solidFill>
                  <a:schemeClr val="tx1"/>
                </a:solidFill>
              </a:rPr>
              <a:t>ркес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67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5dom.ru/LoadedImages/2012/10/18/18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167" y="3573016"/>
            <a:ext cx="3842792" cy="384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110" y="188640"/>
            <a:ext cx="4951011" cy="6552728"/>
          </a:xfrm>
        </p:spPr>
        <p:txBody>
          <a:bodyPr>
            <a:normAutofit fontScale="92500" lnSpcReduction="20000"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Роман «Сто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самотності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» 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багатопланова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книга,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якій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прикладі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шести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поколінь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роду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Буендіа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простежується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історія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Латинської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Америки, 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також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відображена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історія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буржуазної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цивілізації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Але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це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й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історія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світової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літератури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античного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епосу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до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родинної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хроніки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прикладі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родини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Буендіа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Ґарсія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Маркес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досліджує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епоху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еволюції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людської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свідомості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Роман «Сто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самотності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» став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прощанням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із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Макондо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його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мешканцями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а тема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самотності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отримала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таке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блискуче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завершення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відійшла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другий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план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подальших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творах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Ґарсії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Маркеса.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167" y="-1323528"/>
            <a:ext cx="389890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9048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88" y="-2403648"/>
            <a:ext cx="9159577" cy="931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1424" y="17240"/>
            <a:ext cx="8568952" cy="684076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 1968 с</a:t>
            </a:r>
            <a:r>
              <a:rPr lang="uk-UA" dirty="0" smtClean="0">
                <a:solidFill>
                  <a:schemeClr val="bg1"/>
                </a:solidFill>
              </a:rPr>
              <a:t>віт побачив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Стариган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крилами</a:t>
            </a:r>
            <a:r>
              <a:rPr lang="ru-RU" dirty="0">
                <a:solidFill>
                  <a:schemeClr val="bg1"/>
                </a:solidFill>
              </a:rPr>
              <a:t>». У </a:t>
            </a:r>
            <a:r>
              <a:rPr lang="ru-RU" dirty="0" err="1">
                <a:solidFill>
                  <a:schemeClr val="bg1"/>
                </a:solidFill>
              </a:rPr>
              <a:t>новелі</a:t>
            </a:r>
            <a:r>
              <a:rPr lang="ru-RU" dirty="0">
                <a:solidFill>
                  <a:schemeClr val="bg1"/>
                </a:solidFill>
              </a:rPr>
              <a:t> Г. Маркеса "</a:t>
            </a:r>
            <a:r>
              <a:rPr lang="ru-RU" dirty="0" err="1">
                <a:solidFill>
                  <a:schemeClr val="bg1"/>
                </a:solidFill>
              </a:rPr>
              <a:t>Стариган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крилами</a:t>
            </a:r>
            <a:r>
              <a:rPr lang="ru-RU" dirty="0">
                <a:solidFill>
                  <a:schemeClr val="bg1"/>
                </a:solidFill>
              </a:rPr>
              <a:t>" говориться про ангела - старенького </a:t>
            </a:r>
            <a:r>
              <a:rPr lang="ru-RU" dirty="0" err="1">
                <a:solidFill>
                  <a:schemeClr val="bg1"/>
                </a:solidFill>
              </a:rPr>
              <a:t>діда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впав </a:t>
            </a:r>
            <a:r>
              <a:rPr lang="ru-RU" dirty="0" err="1">
                <a:solidFill>
                  <a:schemeClr val="bg1"/>
                </a:solidFill>
              </a:rPr>
              <a:t>обличчям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грязюку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борсається</a:t>
            </a:r>
            <a:r>
              <a:rPr lang="ru-RU" dirty="0">
                <a:solidFill>
                  <a:schemeClr val="bg1"/>
                </a:solidFill>
              </a:rPr>
              <a:t> там, але не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підвестися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бо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заважають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великі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крила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/>
              <a:t>“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одягнений</a:t>
            </a:r>
            <a:r>
              <a:rPr lang="ru-RU" dirty="0"/>
              <a:t>, як </a:t>
            </a:r>
            <a:r>
              <a:rPr lang="ru-RU" dirty="0" err="1"/>
              <a:t>жебрак</a:t>
            </a:r>
            <a:r>
              <a:rPr lang="ru-RU" dirty="0"/>
              <a:t>, череп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лисий, як </a:t>
            </a:r>
            <a:r>
              <a:rPr lang="ru-RU" dirty="0" err="1"/>
              <a:t>коліно</a:t>
            </a:r>
            <a:r>
              <a:rPr lang="ru-RU" dirty="0"/>
              <a:t>, рот </a:t>
            </a:r>
            <a:r>
              <a:rPr lang="ru-RU" dirty="0" err="1"/>
              <a:t>беззубий</a:t>
            </a:r>
            <a:r>
              <a:rPr lang="ru-RU" dirty="0"/>
              <a:t>, як у </a:t>
            </a:r>
            <a:r>
              <a:rPr lang="ru-RU" dirty="0" err="1"/>
              <a:t>старезного</a:t>
            </a:r>
            <a:r>
              <a:rPr lang="ru-RU" dirty="0"/>
              <a:t> </a:t>
            </a:r>
            <a:r>
              <a:rPr lang="ru-RU" dirty="0" err="1"/>
              <a:t>діда</a:t>
            </a:r>
            <a:r>
              <a:rPr lang="ru-RU" dirty="0"/>
              <a:t>,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пташині</a:t>
            </a:r>
            <a:r>
              <a:rPr lang="ru-RU" dirty="0"/>
              <a:t> </a:t>
            </a:r>
            <a:r>
              <a:rPr lang="ru-RU" dirty="0" err="1"/>
              <a:t>крила</a:t>
            </a:r>
            <a:r>
              <a:rPr lang="ru-RU" dirty="0"/>
              <a:t>, </a:t>
            </a:r>
            <a:r>
              <a:rPr lang="ru-RU" dirty="0" err="1"/>
              <a:t>обскубані</a:t>
            </a:r>
            <a:r>
              <a:rPr lang="ru-RU" dirty="0"/>
              <a:t> та </a:t>
            </a:r>
            <a:r>
              <a:rPr lang="ru-RU" dirty="0" err="1"/>
              <a:t>брудні</a:t>
            </a:r>
            <a:r>
              <a:rPr lang="ru-RU" dirty="0"/>
              <a:t>", "говорив </a:t>
            </a:r>
            <a:r>
              <a:rPr lang="ru-RU" dirty="0" err="1"/>
              <a:t>незрозумілою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".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не </a:t>
            </a:r>
            <a:r>
              <a:rPr lang="ru-RU" dirty="0" err="1"/>
              <a:t>відповідав</a:t>
            </a:r>
            <a:r>
              <a:rPr lang="ru-RU" dirty="0"/>
              <a:t> </a:t>
            </a:r>
            <a:r>
              <a:rPr lang="ru-RU" dirty="0" err="1"/>
              <a:t>людським</a:t>
            </a:r>
            <a:r>
              <a:rPr lang="ru-RU" dirty="0"/>
              <a:t> </a:t>
            </a:r>
            <a:r>
              <a:rPr lang="ru-RU" dirty="0" err="1"/>
              <a:t>уявленням</a:t>
            </a:r>
            <a:r>
              <a:rPr lang="ru-RU" dirty="0"/>
              <a:t> про </a:t>
            </a:r>
            <a:r>
              <a:rPr lang="ru-RU" dirty="0" err="1"/>
              <a:t>ангелів</a:t>
            </a:r>
            <a:r>
              <a:rPr lang="ru-RU" dirty="0"/>
              <a:t> </a:t>
            </a:r>
            <a:r>
              <a:rPr lang="ru-RU" dirty="0" err="1"/>
              <a:t>небесних</a:t>
            </a:r>
            <a:r>
              <a:rPr lang="ru-RU" dirty="0"/>
              <a:t>. Тому </a:t>
            </a:r>
            <a:r>
              <a:rPr lang="ru-RU" dirty="0" err="1"/>
              <a:t>жителі</a:t>
            </a:r>
            <a:r>
              <a:rPr lang="ru-RU" dirty="0"/>
              <a:t> так і </a:t>
            </a:r>
            <a:r>
              <a:rPr lang="ru-RU" dirty="0" err="1"/>
              <a:t>поставилися</a:t>
            </a:r>
            <a:r>
              <a:rPr lang="ru-RU" dirty="0"/>
              <a:t> до </a:t>
            </a:r>
            <a:r>
              <a:rPr lang="ru-RU" dirty="0" err="1"/>
              <a:t>старигана</a:t>
            </a:r>
            <a:r>
              <a:rPr lang="ru-RU" dirty="0"/>
              <a:t> з </a:t>
            </a:r>
            <a:r>
              <a:rPr lang="ru-RU" dirty="0" err="1"/>
              <a:t>крилами</a:t>
            </a:r>
            <a:r>
              <a:rPr lang="ru-RU" dirty="0"/>
              <a:t> - </a:t>
            </a:r>
            <a:r>
              <a:rPr lang="ru-RU" dirty="0" err="1"/>
              <a:t>тримали</a:t>
            </a:r>
            <a:r>
              <a:rPr lang="ru-RU" dirty="0"/>
              <a:t> в </a:t>
            </a:r>
            <a:r>
              <a:rPr lang="ru-RU" dirty="0" err="1"/>
              <a:t>курнику</a:t>
            </a:r>
            <a:r>
              <a:rPr lang="ru-RU" dirty="0"/>
              <a:t>, кидали </a:t>
            </a:r>
            <a:r>
              <a:rPr lang="ru-RU" dirty="0" err="1"/>
              <a:t>їжу</a:t>
            </a:r>
            <a:r>
              <a:rPr lang="ru-RU" dirty="0"/>
              <a:t>, як </a:t>
            </a:r>
            <a:r>
              <a:rPr lang="ru-RU" dirty="0" err="1"/>
              <a:t>тварині</a:t>
            </a:r>
            <a:r>
              <a:rPr lang="ru-RU" dirty="0"/>
              <a:t>, й </a:t>
            </a:r>
            <a:r>
              <a:rPr lang="ru-RU" dirty="0" err="1"/>
              <a:t>штрикали</a:t>
            </a:r>
            <a:r>
              <a:rPr lang="ru-RU" dirty="0"/>
              <a:t> та </a:t>
            </a:r>
            <a:r>
              <a:rPr lang="ru-RU" dirty="0" err="1"/>
              <a:t>штовхали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роздивитися</a:t>
            </a:r>
            <a:r>
              <a:rPr lang="ru-RU" dirty="0"/>
              <a:t>.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господарі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знайшли</a:t>
            </a:r>
            <a:r>
              <a:rPr lang="ru-RU" dirty="0"/>
              <a:t> ангела, стали </a:t>
            </a:r>
            <a:r>
              <a:rPr lang="ru-RU" dirty="0" err="1"/>
              <a:t>мати</a:t>
            </a:r>
            <a:r>
              <a:rPr lang="ru-RU" dirty="0"/>
              <a:t> з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й </a:t>
            </a:r>
            <a:r>
              <a:rPr lang="ru-RU" dirty="0" err="1"/>
              <a:t>неабияку</a:t>
            </a:r>
            <a:r>
              <a:rPr lang="ru-RU" dirty="0"/>
              <a:t> </a:t>
            </a:r>
            <a:r>
              <a:rPr lang="ru-RU" dirty="0" err="1"/>
              <a:t>вигоду</a:t>
            </a:r>
            <a:r>
              <a:rPr lang="ru-RU" dirty="0"/>
              <a:t> - обгородили </a:t>
            </a:r>
            <a:r>
              <a:rPr lang="ru-RU" dirty="0" err="1"/>
              <a:t>двір</a:t>
            </a:r>
            <a:r>
              <a:rPr lang="ru-RU" dirty="0"/>
              <a:t> </a:t>
            </a:r>
            <a:r>
              <a:rPr lang="ru-RU" dirty="0" err="1"/>
              <a:t>парканом</a:t>
            </a:r>
            <a:r>
              <a:rPr lang="ru-RU" dirty="0"/>
              <a:t> і пропускали </a:t>
            </a:r>
            <a:r>
              <a:rPr lang="ru-RU" dirty="0" err="1"/>
              <a:t>бажаючих</a:t>
            </a:r>
            <a:r>
              <a:rPr lang="ru-RU" dirty="0"/>
              <a:t> </a:t>
            </a:r>
            <a:r>
              <a:rPr lang="ru-RU" dirty="0" err="1"/>
              <a:t>подивитися</a:t>
            </a:r>
            <a:r>
              <a:rPr lang="ru-RU" dirty="0"/>
              <a:t> на диво за плату. Вони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розбагатіли</a:t>
            </a:r>
            <a:r>
              <a:rPr lang="ru-RU" dirty="0"/>
              <a:t>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1569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88640"/>
            <a:ext cx="5258508" cy="648072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У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цій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новелі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звичайне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буденне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переплітається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фантастичним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вигаданим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а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багато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картин -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символічні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містять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глибокий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підтекст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Люди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втратили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здатність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сприймати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диво, красу,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мрію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зосередилися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буденному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з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усього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хотіли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мати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користь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тому й не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сприйняли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старигана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крилами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як ангела,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небесне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</a:rPr>
              <a:t>послання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Образ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ангела -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це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втілення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прекрасного,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прагнення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високого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ідеалу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. На жаль, у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сучасному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світі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немає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місця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ангелів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. Люди не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здатні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сприйняти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високі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благородні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істини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вони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перебувають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полоні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байдужості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корисливості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розрахунку</a:t>
            </a:r>
            <a:endParaRPr lang="ru-RU" dirty="0"/>
          </a:p>
        </p:txBody>
      </p:sp>
      <p:pic>
        <p:nvPicPr>
          <p:cNvPr id="9218" name="Picture 2" descr="http://www.marquez-lib.ru/images/works/un-senor-muy-viejo-con-unas-alas-enorm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20688"/>
            <a:ext cx="3810000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0860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4032448" cy="57332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 1982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 Маркесу </a:t>
            </a:r>
            <a:r>
              <a:rPr lang="ru-RU" dirty="0" err="1" smtClean="0">
                <a:solidFill>
                  <a:schemeClr val="bg1"/>
                </a:solidFill>
              </a:rPr>
              <a:t>присуджено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Нобелівську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премію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 err="1" smtClean="0">
                <a:solidFill>
                  <a:schemeClr val="bg1"/>
                </a:solidFill>
              </a:rPr>
              <a:t>літератури</a:t>
            </a:r>
            <a:r>
              <a:rPr lang="ru-RU" dirty="0" smtClean="0">
                <a:solidFill>
                  <a:schemeClr val="bg1"/>
                </a:solidFill>
              </a:rPr>
              <a:t>: «за </a:t>
            </a:r>
            <a:r>
              <a:rPr lang="ru-RU" dirty="0" err="1" smtClean="0">
                <a:solidFill>
                  <a:schemeClr val="bg1"/>
                </a:solidFill>
              </a:rPr>
              <a:t>романи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оповідання</a:t>
            </a:r>
            <a:r>
              <a:rPr lang="ru-RU" dirty="0" smtClean="0">
                <a:solidFill>
                  <a:schemeClr val="bg1"/>
                </a:solidFill>
              </a:rPr>
              <a:t>, в </a:t>
            </a:r>
            <a:r>
              <a:rPr lang="ru-RU" dirty="0" err="1" smtClean="0">
                <a:solidFill>
                  <a:schemeClr val="bg1"/>
                </a:solidFill>
              </a:rPr>
              <a:t>яких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фантазія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реалізм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поєднані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світі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уяви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віддзеркалює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життя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конфлікти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цілого</a:t>
            </a:r>
            <a:r>
              <a:rPr lang="ru-RU" dirty="0" smtClean="0">
                <a:solidFill>
                  <a:schemeClr val="bg1"/>
                </a:solidFill>
              </a:rPr>
              <a:t> континенту».</a:t>
            </a:r>
          </a:p>
        </p:txBody>
      </p:sp>
      <p:pic>
        <p:nvPicPr>
          <p:cNvPr id="3074" name="Picture 2" descr="http://kulis.az/photosession/Qabriel%20Qarsiya%20Markes%20120711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1"/>
            <a:ext cx="4695727" cy="64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6493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 1989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письменника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виявили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ракову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пухлину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легенях</a:t>
            </a:r>
            <a:r>
              <a:rPr lang="ru-RU" dirty="0" smtClean="0">
                <a:solidFill>
                  <a:schemeClr val="bg1"/>
                </a:solidFill>
              </a:rPr>
              <a:t>, яка, </a:t>
            </a:r>
            <a:r>
              <a:rPr lang="ru-RU" dirty="0" err="1" smtClean="0">
                <a:solidFill>
                  <a:schemeClr val="bg1"/>
                </a:solidFill>
              </a:rPr>
              <a:t>ймовірно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розвинулась</a:t>
            </a:r>
            <a:r>
              <a:rPr lang="ru-RU" dirty="0" smtClean="0">
                <a:solidFill>
                  <a:schemeClr val="bg1"/>
                </a:solidFill>
              </a:rPr>
              <a:t> через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звичку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курити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</a:t>
            </a:r>
            <a:r>
              <a:rPr lang="ru-RU" dirty="0" smtClean="0">
                <a:solidFill>
                  <a:schemeClr val="bg1"/>
                </a:solidFill>
              </a:rPr>
              <a:t> час </a:t>
            </a:r>
            <a:r>
              <a:rPr lang="ru-RU" dirty="0" err="1" smtClean="0">
                <a:solidFill>
                  <a:schemeClr val="bg1"/>
                </a:solidFill>
              </a:rPr>
              <a:t>роботи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Після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операції</a:t>
            </a:r>
            <a:r>
              <a:rPr lang="ru-RU" dirty="0" smtClean="0">
                <a:solidFill>
                  <a:schemeClr val="bg1"/>
                </a:solidFill>
              </a:rPr>
              <a:t> 1992 року </a:t>
            </a:r>
            <a:r>
              <a:rPr lang="ru-RU" dirty="0" err="1" smtClean="0">
                <a:solidFill>
                  <a:schemeClr val="bg1"/>
                </a:solidFill>
              </a:rPr>
              <a:t>розвиток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пухлини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призупинився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Медичне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обстеження</a:t>
            </a:r>
            <a:r>
              <a:rPr lang="ru-RU" dirty="0" smtClean="0">
                <a:solidFill>
                  <a:schemeClr val="bg1"/>
                </a:solidFill>
              </a:rPr>
              <a:t> у 1999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виявило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нього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іншу</a:t>
            </a:r>
            <a:r>
              <a:rPr lang="ru-RU" dirty="0" smtClean="0">
                <a:solidFill>
                  <a:schemeClr val="bg1"/>
                </a:solidFill>
              </a:rPr>
              <a:t> форму раку — </a:t>
            </a:r>
            <a:r>
              <a:rPr lang="ru-RU" dirty="0" err="1" smtClean="0">
                <a:solidFill>
                  <a:schemeClr val="bg1"/>
                </a:solidFill>
              </a:rPr>
              <a:t>лімфому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Йому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довелося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двічі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оперуватися</a:t>
            </a:r>
            <a:r>
              <a:rPr lang="ru-RU" dirty="0" smtClean="0">
                <a:solidFill>
                  <a:schemeClr val="bg1"/>
                </a:solidFill>
              </a:rPr>
              <a:t> в США і </a:t>
            </a:r>
            <a:r>
              <a:rPr lang="ru-RU" dirty="0" err="1" smtClean="0">
                <a:solidFill>
                  <a:schemeClr val="bg1"/>
                </a:solidFill>
              </a:rPr>
              <a:t>Мексиці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100" name="Picture 4" descr="http://www.cubadebate.cu/wp-content/gallery/gabriel-garcia-marquez/gabriel-garcia-marquez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99" y="2780928"/>
            <a:ext cx="5971825" cy="398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3453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0" y="188640"/>
            <a:ext cx="5226496" cy="6669360"/>
          </a:xfrm>
        </p:spPr>
        <p:txBody>
          <a:bodyPr>
            <a:normAutofit lnSpcReduction="10000"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</a:rPr>
              <a:t>Поживши у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Боготі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Мехіко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Барселоні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Парижі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, Нью-Йорку,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помандрувавши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світом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Ґарсія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Маркес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повернувся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місто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своєї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юності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— Картахену, де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живе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й по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сьогодні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Щоденно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із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дев'ятої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ранку до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третьої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години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дня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він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працює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над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автобіографією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—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своєрідним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синтезом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журналістики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художньої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прози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. </a:t>
            </a:r>
            <a:endParaRPr lang="en-US" b="0" i="0" dirty="0" smtClean="0">
              <a:solidFill>
                <a:srgbClr val="000000"/>
              </a:solidFill>
              <a:effectLst/>
            </a:endParaRPr>
          </a:p>
          <a:p>
            <a:r>
              <a:rPr lang="ru-RU" dirty="0">
                <a:solidFill>
                  <a:schemeClr val="bg1"/>
                </a:solidFill>
              </a:rPr>
              <a:t>2002 року </a:t>
            </a:r>
            <a:r>
              <a:rPr lang="ru-RU" dirty="0" err="1">
                <a:solidFill>
                  <a:schemeClr val="bg1"/>
                </a:solidFill>
              </a:rPr>
              <a:t>вийшла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друком</a:t>
            </a:r>
            <a:r>
              <a:rPr lang="ru-RU" dirty="0">
                <a:solidFill>
                  <a:schemeClr val="bg1"/>
                </a:solidFill>
              </a:rPr>
              <a:t> перша книга з </a:t>
            </a:r>
            <a:r>
              <a:rPr lang="ru-RU" dirty="0" err="1">
                <a:solidFill>
                  <a:schemeClr val="bg1"/>
                </a:solidFill>
              </a:rPr>
              <a:t>запланованої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біографічної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трилогії</a:t>
            </a:r>
            <a:r>
              <a:rPr lang="ru-RU" dirty="0">
                <a:solidFill>
                  <a:schemeClr val="bg1"/>
                </a:solidFill>
              </a:rPr>
              <a:t> — «</a:t>
            </a:r>
            <a:r>
              <a:rPr lang="ru-RU" dirty="0" err="1">
                <a:solidFill>
                  <a:schemeClr val="bg1"/>
                </a:solidFill>
              </a:rPr>
              <a:t>Жити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щоб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розповісти</a:t>
            </a:r>
            <a:r>
              <a:rPr lang="ru-RU" dirty="0">
                <a:solidFill>
                  <a:schemeClr val="bg1"/>
                </a:solidFill>
              </a:rPr>
              <a:t> про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»,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стала </a:t>
            </a:r>
            <a:r>
              <a:rPr lang="ru-RU" dirty="0" err="1">
                <a:solidFill>
                  <a:schemeClr val="bg1"/>
                </a:solidFill>
              </a:rPr>
              <a:t>бестселером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іспаномовному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світі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66" y="620688"/>
            <a:ext cx="3810000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9018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2664296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solidFill>
                  <a:srgbClr val="000000"/>
                </a:solidFill>
                <a:latin typeface="Arial"/>
              </a:rPr>
              <a:t>Ґарсія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Маркес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зізнався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що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вона буде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тритомною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: у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першому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він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розповість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про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життя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своїх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предків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другий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складатиметься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із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самостійних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оповідей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пов'язаних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із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окремими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фактами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його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життя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а в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третьому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томі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він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розповість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про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його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зустрічі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розмови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знаменитостями.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http://olvasoterem.com/wp-content/uploads/2011/11/Marquez-Fidel-Cast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52572"/>
            <a:ext cx="5898232" cy="448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3497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8892480" cy="30243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 err="1" smtClean="0">
                <a:solidFill>
                  <a:schemeClr val="bg1"/>
                </a:solidFill>
              </a:rPr>
              <a:t>серпні</a:t>
            </a:r>
            <a:r>
              <a:rPr lang="ru-RU" dirty="0" smtClean="0">
                <a:solidFill>
                  <a:schemeClr val="bg1"/>
                </a:solidFill>
              </a:rPr>
              <a:t> 2004 року Маркес продав права на </a:t>
            </a:r>
            <a:r>
              <a:rPr lang="ru-RU" dirty="0" err="1" smtClean="0">
                <a:solidFill>
                  <a:schemeClr val="bg1"/>
                </a:solidFill>
              </a:rPr>
              <a:t>екранізацію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свого</a:t>
            </a:r>
            <a:r>
              <a:rPr lang="ru-RU" dirty="0" smtClean="0">
                <a:solidFill>
                  <a:schemeClr val="bg1"/>
                </a:solidFill>
              </a:rPr>
              <a:t> роману «</a:t>
            </a:r>
            <a:r>
              <a:rPr lang="ru-RU" dirty="0" err="1" smtClean="0">
                <a:solidFill>
                  <a:schemeClr val="bg1"/>
                </a:solidFill>
              </a:rPr>
              <a:t>Кохання</a:t>
            </a:r>
            <a:r>
              <a:rPr lang="ru-RU" dirty="0" smtClean="0">
                <a:solidFill>
                  <a:schemeClr val="bg1"/>
                </a:solidFill>
              </a:rPr>
              <a:t> в час </a:t>
            </a:r>
            <a:r>
              <a:rPr lang="ru-RU" dirty="0" err="1" smtClean="0">
                <a:solidFill>
                  <a:schemeClr val="bg1"/>
                </a:solidFill>
              </a:rPr>
              <a:t>холери</a:t>
            </a:r>
            <a:r>
              <a:rPr lang="ru-RU" dirty="0" smtClean="0">
                <a:solidFill>
                  <a:schemeClr val="bg1"/>
                </a:solidFill>
              </a:rPr>
              <a:t>» </a:t>
            </a:r>
            <a:r>
              <a:rPr lang="ru-RU" dirty="0" err="1" smtClean="0">
                <a:solidFill>
                  <a:schemeClr val="bg1"/>
                </a:solidFill>
              </a:rPr>
              <a:t>голівудській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кінокомпанії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en-US" dirty="0" smtClean="0">
                <a:solidFill>
                  <a:schemeClr val="bg1"/>
                </a:solidFill>
              </a:rPr>
              <a:t>Stone Village Pictures». </a:t>
            </a:r>
            <a:r>
              <a:rPr lang="ru-RU" dirty="0" smtClean="0">
                <a:solidFill>
                  <a:schemeClr val="bg1"/>
                </a:solidFill>
              </a:rPr>
              <a:t>Бюджет </a:t>
            </a:r>
            <a:r>
              <a:rPr lang="ru-RU" dirty="0" err="1" smtClean="0">
                <a:solidFill>
                  <a:schemeClr val="bg1"/>
                </a:solidFill>
              </a:rPr>
              <a:t>кінострічки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склав</a:t>
            </a:r>
            <a:r>
              <a:rPr lang="ru-RU" dirty="0" smtClean="0">
                <a:solidFill>
                  <a:schemeClr val="bg1"/>
                </a:solidFill>
              </a:rPr>
              <a:t> 40 млн. </a:t>
            </a:r>
            <a:r>
              <a:rPr lang="ru-RU" dirty="0" err="1" smtClean="0">
                <a:solidFill>
                  <a:schemeClr val="bg1"/>
                </a:solidFill>
              </a:rPr>
              <a:t>доларів</a:t>
            </a:r>
            <a:r>
              <a:rPr lang="ru-RU" dirty="0" smtClean="0">
                <a:solidFill>
                  <a:schemeClr val="bg1"/>
                </a:solidFill>
              </a:rPr>
              <a:t> США. </a:t>
            </a:r>
            <a:r>
              <a:rPr lang="ru-RU" dirty="0" err="1" smtClean="0">
                <a:solidFill>
                  <a:schemeClr val="bg1"/>
                </a:solidFill>
              </a:rPr>
              <a:t>Фільмування</a:t>
            </a:r>
            <a:r>
              <a:rPr lang="ru-RU" dirty="0" smtClean="0">
                <a:solidFill>
                  <a:schemeClr val="bg1"/>
                </a:solidFill>
              </a:rPr>
              <a:t> проходило в 2006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Картахені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карибському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узбережжі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Колумбії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st-im.kinopoisk.ru/im/kadr/5/9/7/kinopoisk.ru-Love-in-the-Time-of-Cholera-597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76" y="2636912"/>
            <a:ext cx="6677472" cy="444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600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kzn.urpur.ru/files/2013/05/075cc5d2a84e7877f47c33fe0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985" y="0"/>
            <a:ext cx="101990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611395"/>
            <a:ext cx="56886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Натхнення</a:t>
            </a:r>
            <a:r>
              <a:rPr lang="ru-RU" dirty="0"/>
              <a:t> приходить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 smtClean="0"/>
              <a:t>роботи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Людина так любить </a:t>
            </a:r>
            <a:r>
              <a:rPr lang="ru-RU" dirty="0" err="1"/>
              <a:t>одноразові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тому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/>
              <a:t>вона і сама одноразова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Люди </a:t>
            </a:r>
            <a:r>
              <a:rPr lang="ru-RU" dirty="0" err="1"/>
              <a:t>старіють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перестають</a:t>
            </a:r>
            <a:r>
              <a:rPr lang="ru-RU" dirty="0"/>
              <a:t> </a:t>
            </a:r>
            <a:r>
              <a:rPr lang="ru-RU" dirty="0" err="1"/>
              <a:t>любити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Людина </a:t>
            </a:r>
            <a:r>
              <a:rPr lang="ru-RU" dirty="0" err="1"/>
              <a:t>вмирає</a:t>
            </a:r>
            <a:r>
              <a:rPr lang="ru-RU" dirty="0"/>
              <a:t> не </a:t>
            </a:r>
            <a:r>
              <a:rPr lang="ru-RU" dirty="0" err="1"/>
              <a:t>тоді</a:t>
            </a:r>
            <a:r>
              <a:rPr lang="ru-RU" dirty="0"/>
              <a:t>, коли повинна, а </a:t>
            </a:r>
            <a:r>
              <a:rPr lang="ru-RU" dirty="0" err="1"/>
              <a:t>тоді</a:t>
            </a:r>
            <a:r>
              <a:rPr lang="ru-RU" dirty="0"/>
              <a:t>, коли </a:t>
            </a:r>
            <a:r>
              <a:rPr lang="ru-RU" dirty="0" err="1"/>
              <a:t>може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Не </a:t>
            </a:r>
            <a:r>
              <a:rPr lang="ru-RU" dirty="0" err="1"/>
              <a:t>витрачай</a:t>
            </a:r>
            <a:r>
              <a:rPr lang="ru-RU" dirty="0"/>
              <a:t> час на </a:t>
            </a:r>
            <a:r>
              <a:rPr lang="ru-RU" dirty="0" err="1"/>
              <a:t>людину</a:t>
            </a:r>
            <a:r>
              <a:rPr lang="ru-RU" dirty="0"/>
              <a:t>, яка не </a:t>
            </a:r>
            <a:r>
              <a:rPr lang="ru-RU" dirty="0" err="1"/>
              <a:t>прагне</a:t>
            </a:r>
            <a:r>
              <a:rPr lang="ru-RU" dirty="0"/>
              <a:t> провести </a:t>
            </a:r>
            <a:r>
              <a:rPr lang="ru-RU" dirty="0" err="1"/>
              <a:t>його</a:t>
            </a:r>
            <a:r>
              <a:rPr lang="ru-RU" dirty="0"/>
              <a:t> з тобою.</a:t>
            </a:r>
          </a:p>
          <a:p>
            <a:endParaRPr lang="ru-RU" dirty="0" smtClean="0"/>
          </a:p>
          <a:p>
            <a:r>
              <a:rPr lang="ru-RU" dirty="0" err="1"/>
              <a:t>Можливо</a:t>
            </a:r>
            <a:r>
              <a:rPr lang="ru-RU" dirty="0"/>
              <a:t>,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, але для </a:t>
            </a:r>
            <a:r>
              <a:rPr lang="ru-RU" dirty="0" err="1"/>
              <a:t>когось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 — весь </a:t>
            </a:r>
            <a:r>
              <a:rPr lang="ru-RU" dirty="0" err="1"/>
              <a:t>світ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5209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arquez-lib.ru/images/photos/marquez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2948907"/>
            <a:ext cx="6233147" cy="467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5794" y="0"/>
            <a:ext cx="9179794" cy="3240360"/>
          </a:xfrm>
        </p:spPr>
        <p:txBody>
          <a:bodyPr>
            <a:normAutofit fontScale="92500"/>
          </a:bodyPr>
          <a:lstStyle/>
          <a:p>
            <a:r>
              <a:rPr lang="uk-UA" dirty="0" err="1" smtClean="0">
                <a:solidFill>
                  <a:schemeClr val="bg1"/>
                </a:solidFill>
                <a:latin typeface="Arial"/>
              </a:rPr>
              <a:t>Ґ</a:t>
            </a:r>
            <a:r>
              <a:rPr lang="ru-RU" dirty="0" err="1" smtClean="0">
                <a:solidFill>
                  <a:schemeClr val="bg1"/>
                </a:solidFill>
                <a:latin typeface="Arial"/>
              </a:rPr>
              <a:t>абрієль</a:t>
            </a:r>
            <a:r>
              <a:rPr lang="ru-RU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"/>
              </a:rPr>
              <a:t>Ґарсія</a:t>
            </a:r>
            <a:r>
              <a:rPr lang="ru-RU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/>
              </a:rPr>
              <a:t>Маркес </a:t>
            </a:r>
            <a:r>
              <a:rPr lang="ru-RU" dirty="0" err="1">
                <a:solidFill>
                  <a:schemeClr val="bg1"/>
                </a:solidFill>
                <a:latin typeface="Arial"/>
              </a:rPr>
              <a:t>народився</a:t>
            </a:r>
            <a:r>
              <a:rPr lang="ru-RU" dirty="0">
                <a:solidFill>
                  <a:schemeClr val="bg1"/>
                </a:solidFill>
                <a:latin typeface="Arial"/>
              </a:rPr>
              <a:t> в </a:t>
            </a:r>
            <a:r>
              <a:rPr lang="ru-RU" dirty="0" err="1">
                <a:solidFill>
                  <a:schemeClr val="bg1"/>
                </a:solidFill>
                <a:latin typeface="Arial"/>
              </a:rPr>
              <a:t>місті</a:t>
            </a:r>
            <a:r>
              <a:rPr lang="ru-RU" dirty="0">
                <a:solidFill>
                  <a:schemeClr val="bg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/>
              </a:rPr>
              <a:t>Аракатака</a:t>
            </a:r>
            <a:r>
              <a:rPr lang="ru-RU" dirty="0">
                <a:solidFill>
                  <a:schemeClr val="bg1"/>
                </a:solidFill>
                <a:latin typeface="Arial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Arial"/>
              </a:rPr>
              <a:t>провінція</a:t>
            </a:r>
            <a:r>
              <a:rPr lang="ru-RU" dirty="0">
                <a:solidFill>
                  <a:schemeClr val="bg1"/>
                </a:solidFill>
                <a:latin typeface="Arial"/>
              </a:rPr>
              <a:t> Магдалена, </a:t>
            </a:r>
            <a:r>
              <a:rPr lang="ru-RU" dirty="0" err="1" smtClean="0">
                <a:solidFill>
                  <a:schemeClr val="bg1"/>
                </a:solidFill>
                <a:latin typeface="Arial"/>
              </a:rPr>
              <a:t>Колумбія</a:t>
            </a:r>
            <a:r>
              <a:rPr lang="ru-RU" dirty="0" smtClean="0">
                <a:solidFill>
                  <a:schemeClr val="bg1"/>
                </a:solidFill>
                <a:latin typeface="Arial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Arial"/>
              </a:rPr>
              <a:t>Його</a:t>
            </a:r>
            <a:r>
              <a:rPr lang="ru-RU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батько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—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Ґабріель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Гарсія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був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телеграфістом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, але на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формування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Ґарсія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Маркеса як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письменника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справили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вплив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бабуся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Транкіліна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, та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дід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Маркес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Arial"/>
              </a:rPr>
              <a:t>. 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Сам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письменник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вважає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третім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фактором,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який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визначив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його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долю,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була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атмосфера дому, в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якому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він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провів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дитинство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побут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містечка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, де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тісно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переплітались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фантастика і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реальність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628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50060"/>
            <a:ext cx="4520400" cy="670794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1946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р.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Ґарсія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Маркес вступив на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юридичний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факультет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університету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Боготі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Перше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оповідання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Ґарсії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Маркеса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було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опубліковане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1947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p.,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але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його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автор не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мислив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себе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професійним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літератором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1948 р.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Ґарсія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Маркес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переїхав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 Картахену, де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намагався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продовжити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заняття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Але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адвокатська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кар'єра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його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мало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приваблювала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невдовзі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зовсім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відмовився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неї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звернувся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до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журналістики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  <a:endParaRPr lang="ru-RU" dirty="0"/>
          </a:p>
        </p:txBody>
      </p:sp>
      <p:pic>
        <p:nvPicPr>
          <p:cNvPr id="3074" name="Picture 2" descr="http://exam-ans.ru/pars_docs/refs/16/15658/15658_html_1974b4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880" y="150060"/>
            <a:ext cx="4762500" cy="634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8489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105" y="858083"/>
            <a:ext cx="5389007" cy="4968551"/>
          </a:xfrm>
        </p:spPr>
        <p:txBody>
          <a:bodyPr/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З 1950 по 1954 р.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Ґарсія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Маркес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працював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репортером,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розділ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хроніки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1951 р.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вийшла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повість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«Опале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листя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« («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La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Arial"/>
              </a:rPr>
              <a:t>hojarasca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»),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якій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вперше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з'являється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містечко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Макондо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так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нагадує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рідну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Аракатаку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Разом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світом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Макондо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приходить і тема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самотності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центральна для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всієї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творчості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Ґарсії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Маркеса.</a:t>
            </a:r>
            <a:endParaRPr lang="ru-RU" dirty="0"/>
          </a:p>
        </p:txBody>
      </p:sp>
      <p:pic>
        <p:nvPicPr>
          <p:cNvPr id="4098" name="Picture 2" descr="http://reader-mania.ru/img/ps/1272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36712"/>
            <a:ext cx="3273152" cy="505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8338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4608512" cy="6120680"/>
          </a:xfrm>
        </p:spPr>
        <p:txBody>
          <a:bodyPr>
            <a:normAutofit fontScale="92500" lnSpcReduction="10000"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1954 р.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Ґарсія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Маркес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переїхав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 Боготу,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продовжував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працювати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газеті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займався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політичною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діяльністю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а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липні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1955 р. як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кореспондент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газети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«Ель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Еспектадор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»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приїхав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Європу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працював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Римі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одночасно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навчався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режисерських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курсах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Експериментальному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кінематографічному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центрі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З Рима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Ґарсія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Маркес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переїхав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 Париж. Переворот,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стався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батьківщині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змусив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його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залишитись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французькій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столиці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endParaRPr lang="ru-RU" dirty="0"/>
          </a:p>
        </p:txBody>
      </p:sp>
      <p:pic>
        <p:nvPicPr>
          <p:cNvPr id="5122" name="Picture 2" descr="http://kulis.az/photosession/Qabriel%20Qarsiya%20Markes%20120711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980" y="548680"/>
            <a:ext cx="426047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7505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78" y="260648"/>
            <a:ext cx="5772158" cy="648072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rgbClr val="000000"/>
                </a:solidFill>
                <a:latin typeface="Arial"/>
              </a:rPr>
              <a:t>Саме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тут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Ґарсія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Маркес створив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повість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«Полковнику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ніхто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не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пише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», перший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варіант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якої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закінчив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до 1956 р., а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окремим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виданням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книга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вийшла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1961р.</a:t>
            </a:r>
          </a:p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Стилістику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твору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вирізняють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дивовижний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лаконізм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«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снайперська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точність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мови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»,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відчуття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місткості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багатовимірності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слова.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Домагаючись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художньої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психологічної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переконливості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оповіді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Ґарсія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Маркес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переписував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повість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11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разів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«Полковнику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ніхто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пише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» 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повість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про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самотність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про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стоїчне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протистояння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людини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абсурдності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буття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злидням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голоду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немічності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бюрократичній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байдужості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про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непорушну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віру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людини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торжество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справедливості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  <a:endParaRPr lang="ru-RU" dirty="0"/>
          </a:p>
        </p:txBody>
      </p:sp>
      <p:pic>
        <p:nvPicPr>
          <p:cNvPr id="6146" name="Picture 2" descr="http://i11.vigoda.ru/img/good/src/195/2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64704"/>
            <a:ext cx="3203054" cy="511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413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4427984" cy="6120680"/>
          </a:xfrm>
        </p:spPr>
        <p:txBody>
          <a:bodyPr>
            <a:normAutofit fontScale="92500"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Працюючи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кореспондентом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розмаїтих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латиноамериканських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газет,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Ґарсія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Маркес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об'їздив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чимало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країн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Європи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деякий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час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замешкував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Венесуелі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а з 1961 р.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осів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Мексиці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де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закінчив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роман «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Недобрий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час» («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La mala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Arial"/>
              </a:rPr>
              <a:t>hora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»).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Об'єктом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художнього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дослідження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Ґарсії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Маркеса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стає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тема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насильства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його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руйнівного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впливу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особистість</a:t>
            </a:r>
            <a:endParaRPr lang="ru-RU" dirty="0"/>
          </a:p>
        </p:txBody>
      </p:sp>
      <p:pic>
        <p:nvPicPr>
          <p:cNvPr id="7170" name="Picture 2" descr="http://alldayplus.narod.ru/2011/10_05/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6" y="908720"/>
            <a:ext cx="45365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2459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4968552" cy="6597352"/>
          </a:xfrm>
        </p:spPr>
        <p:txBody>
          <a:bodyPr>
            <a:normAutofit fontScale="92500" lnSpcReduction="10000"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січні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1965 р.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Ґарсія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Маркес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відчув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може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«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почати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диктувати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друкарці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перший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розділ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слово за словом». На 18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місяців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письменник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пішов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добровільне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ув'язнення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Воно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завершилося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появою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роману, до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якого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автор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йшов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20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Роман «Сто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самотності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»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побачив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світ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1967 р.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Буенос-Айресі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</a:p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Успіх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був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запаморочливий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наклад за три з половиною роки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склав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понад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півмільйона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примірників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сенсаційним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для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Латинської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Америки, а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світі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заговорили про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нову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епоху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історії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роману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реалізму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endParaRPr lang="ru-RU" dirty="0"/>
          </a:p>
        </p:txBody>
      </p:sp>
      <p:pic>
        <p:nvPicPr>
          <p:cNvPr id="8194" name="Picture 2" descr="http://dunyouzbeklari.files.wordpress.com/2012/07/d0bcd0b0d180d0bad0b5d1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3926351" cy="588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2323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6982"/>
            <a:ext cx="4752528" cy="6612378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На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сторінках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численних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літературознавчих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праць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зарябів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термін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«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магічний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реалізм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».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Саме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так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означували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оповідну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манеру,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властиву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романові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Ґарсії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Маркеса і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творам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багатьох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латиноамериканських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письменників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«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Магічний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реалізм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»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характеризується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необмеженою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свободою,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якою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письменники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Латинської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Америки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зрощують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сферу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приземленого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побуту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сферу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сокровенних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глибин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свідомості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  <a:endParaRPr lang="ru-RU" dirty="0"/>
          </a:p>
        </p:txBody>
      </p:sp>
      <p:pic>
        <p:nvPicPr>
          <p:cNvPr id="1026" name="Picture 2" descr="http://i2.2photo.ru/9/5/3838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324" y="0"/>
            <a:ext cx="5177934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5004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7">
      <a:dk1>
        <a:sysClr val="windowText" lastClr="000000"/>
      </a:dk1>
      <a:lt1>
        <a:sysClr val="window" lastClr="FFFFFF"/>
      </a:lt1>
      <a:dk2>
        <a:srgbClr val="DEE4CA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133</TotalTime>
  <Words>1196</Words>
  <Application>Microsoft Office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Ґабрієль Ґарсія Маркес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Ґабрієль Ґарсія Маркес</dc:title>
  <dc:creator>1</dc:creator>
  <cp:lastModifiedBy>1</cp:lastModifiedBy>
  <cp:revision>13</cp:revision>
  <dcterms:created xsi:type="dcterms:W3CDTF">2014-02-27T19:55:22Z</dcterms:created>
  <dcterms:modified xsi:type="dcterms:W3CDTF">2014-03-02T17:04:20Z</dcterms:modified>
</cp:coreProperties>
</file>