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8" r:id="rId3"/>
    <p:sldId id="259" r:id="rId4"/>
    <p:sldId id="260" r:id="rId5"/>
    <p:sldId id="262" r:id="rId6"/>
    <p:sldId id="261" r:id="rId7"/>
    <p:sldId id="263" r:id="rId8"/>
    <p:sldId id="266" r:id="rId9"/>
    <p:sldId id="267" r:id="rId10"/>
    <p:sldId id="264" r:id="rId11"/>
    <p:sldId id="268" r:id="rId12"/>
    <p:sldId id="269"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642" autoAdjust="0"/>
    <p:restoredTop sz="94660"/>
  </p:normalViewPr>
  <p:slideViewPr>
    <p:cSldViewPr>
      <p:cViewPr>
        <p:scale>
          <a:sx n="70" d="100"/>
          <a:sy n="70" d="100"/>
        </p:scale>
        <p:origin x="-1650" y="-1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blipFill dpi="0" rotWithShape="1">
          <a:blip r:embed="rId2" cstate="print">
            <a:lum/>
          </a:blip>
          <a:srcRect/>
          <a:stretch>
            <a:fillRect t="-6000" b="-6000"/>
          </a:stretch>
        </a:blipFill>
        <a:effectLst/>
      </p:bgPr>
    </p:bg>
    <p:spTree>
      <p:nvGrpSpPr>
        <p:cNvPr id="1" name=""/>
        <p:cNvGrpSpPr/>
        <p:nvPr/>
      </p:nvGrpSpPr>
      <p:grpSpPr>
        <a:xfrm>
          <a:off x="0" y="0"/>
          <a:ext cx="0" cy="0"/>
          <a:chOff x="0" y="0"/>
          <a:chExt cx="0" cy="0"/>
        </a:xfrm>
      </p:grpSpPr>
      <p:pic>
        <p:nvPicPr>
          <p:cNvPr id="7" name="Picture 6" descr="ARedtitle.jpg"/>
          <p:cNvPicPr>
            <a:picLocks noChangeAspect="1"/>
          </p:cNvPicPr>
          <p:nvPr userDrawn="1"/>
        </p:nvPicPr>
        <p:blipFill>
          <a:blip r:embed="rId2" cstate="print"/>
          <a:stretch>
            <a:fillRect/>
          </a:stretch>
        </p:blipFill>
        <p:spPr>
          <a:xfrm>
            <a:off x="0" y="0"/>
            <a:ext cx="9144000" cy="6858000"/>
          </a:xfrm>
          <a:prstGeom prst="rect">
            <a:avLst/>
          </a:prstGeom>
        </p:spPr>
      </p:pic>
      <p:sp>
        <p:nvSpPr>
          <p:cNvPr id="2" name="Title 1"/>
          <p:cNvSpPr>
            <a:spLocks noGrp="1"/>
          </p:cNvSpPr>
          <p:nvPr>
            <p:ph type="ctrTitle"/>
          </p:nvPr>
        </p:nvSpPr>
        <p:spPr>
          <a:xfrm>
            <a:off x="304800" y="4038601"/>
            <a:ext cx="6324600" cy="609600"/>
          </a:xfrm>
        </p:spPr>
        <p:txBody>
          <a:bodyPr/>
          <a:lstStyle>
            <a:lvl1pPr algn="r">
              <a:defRPr b="1">
                <a:solidFill>
                  <a:schemeClr val="tx2">
                    <a:lumMod val="75000"/>
                  </a:schemeClr>
                </a:solidFill>
              </a:defRPr>
            </a:lvl1pPr>
          </a:lstStyle>
          <a:p>
            <a:r>
              <a:rPr lang="uk-UA" smtClean="0"/>
              <a:t>Образец заголовка</a:t>
            </a:r>
            <a:endParaRPr lang="uk-UA"/>
          </a:p>
        </p:txBody>
      </p:sp>
      <p:sp>
        <p:nvSpPr>
          <p:cNvPr id="3" name="Subtitle 2"/>
          <p:cNvSpPr>
            <a:spLocks noGrp="1"/>
          </p:cNvSpPr>
          <p:nvPr>
            <p:ph type="subTitle" idx="1"/>
          </p:nvPr>
        </p:nvSpPr>
        <p:spPr>
          <a:xfrm>
            <a:off x="762000" y="4724400"/>
            <a:ext cx="5867400" cy="609600"/>
          </a:xfrm>
        </p:spPr>
        <p:txBody>
          <a:bodyPr/>
          <a:lstStyle>
            <a:lvl1pPr marL="0" indent="0" algn="r">
              <a:buNone/>
              <a:defRPr b="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Образец подзаголовка</a:t>
            </a:r>
            <a:endParaRPr lang="uk-UA"/>
          </a:p>
        </p:txBody>
      </p:sp>
      <p:sp>
        <p:nvSpPr>
          <p:cNvPr id="4" name="Date Placeholder 3"/>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Образец заголовка</a:t>
            </a:r>
            <a:endParaRPr lang="uk-UA"/>
          </a:p>
        </p:txBody>
      </p:sp>
      <p:sp>
        <p:nvSpPr>
          <p:cNvPr id="3" name="Vertical Text Placeholder 2"/>
          <p:cNvSpPr>
            <a:spLocks noGrp="1"/>
          </p:cNvSpPr>
          <p:nvPr>
            <p:ph type="body" orient="vert" idx="1"/>
          </p:nvPr>
        </p:nvSpPr>
        <p:spPr/>
        <p:txBody>
          <a:bodyPr vert="eaVert"/>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uk-UA"/>
          </a:p>
        </p:txBody>
      </p:sp>
      <p:sp>
        <p:nvSpPr>
          <p:cNvPr id="4" name="Date Placeholder 3"/>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uk-UA" smtClean="0"/>
              <a:t>Образец заголовка</a:t>
            </a:r>
            <a:endParaRPr lang="uk-U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uk-UA"/>
          </a:p>
        </p:txBody>
      </p:sp>
      <p:sp>
        <p:nvSpPr>
          <p:cNvPr id="4" name="Date Placeholder 3"/>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uk-UA" smtClean="0"/>
              <a:t>Образец заголовка</a:t>
            </a:r>
            <a:endParaRPr lang="uk-UA"/>
          </a:p>
        </p:txBody>
      </p:sp>
      <p:sp>
        <p:nvSpPr>
          <p:cNvPr id="3" name="Content Placeholder 2"/>
          <p:cNvSpPr>
            <a:spLocks noGrp="1"/>
          </p:cNvSpPr>
          <p:nvPr>
            <p:ph idx="1"/>
          </p:nvPr>
        </p:nvSpPr>
        <p:spPr/>
        <p:txBody>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uk-UA"/>
          </a:p>
        </p:txBody>
      </p:sp>
      <p:sp>
        <p:nvSpPr>
          <p:cNvPr id="4" name="Date Placeholder 3"/>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uk-UA" smtClean="0"/>
              <a:t>Образец заголовка</a:t>
            </a:r>
            <a:endParaRPr lang="uk-U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Образец текста</a:t>
            </a:r>
          </a:p>
        </p:txBody>
      </p:sp>
      <p:sp>
        <p:nvSpPr>
          <p:cNvPr id="4" name="Date Placeholder 3"/>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Образец заголовка</a:t>
            </a:r>
            <a:endParaRPr lang="uk-U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uk-U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uk-UA"/>
          </a:p>
        </p:txBody>
      </p:sp>
      <p:sp>
        <p:nvSpPr>
          <p:cNvPr id="5" name="Date Placeholder 4"/>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smtClean="0"/>
              <a:t>Образец заголовка</a:t>
            </a:r>
            <a:endParaRPr lang="uk-U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uk-U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uk-UA"/>
          </a:p>
        </p:txBody>
      </p:sp>
      <p:sp>
        <p:nvSpPr>
          <p:cNvPr id="7" name="Date Placeholder 6"/>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Образец заголовка</a:t>
            </a:r>
            <a:endParaRPr lang="uk-UA"/>
          </a:p>
        </p:txBody>
      </p:sp>
      <p:sp>
        <p:nvSpPr>
          <p:cNvPr id="3" name="Date Placeholder 2"/>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uk-UA" smtClean="0"/>
              <a:t>Образец заголовка</a:t>
            </a:r>
            <a:endParaRPr lang="uk-U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uk-U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Образец текста</a:t>
            </a:r>
          </a:p>
        </p:txBody>
      </p:sp>
      <p:sp>
        <p:nvSpPr>
          <p:cNvPr id="5" name="Date Placeholder 4"/>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uk-UA" smtClean="0"/>
              <a:t>Образец заголовка</a:t>
            </a:r>
            <a:endParaRPr lang="uk-U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smtClean="0"/>
              <a:t>Вставка рисунка</a:t>
            </a:r>
            <a:endParaRPr lang="uk-U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Образец текста</a:t>
            </a:r>
          </a:p>
        </p:txBody>
      </p:sp>
      <p:sp>
        <p:nvSpPr>
          <p:cNvPr id="5" name="Date Placeholder 4"/>
          <p:cNvSpPr>
            <a:spLocks noGrp="1"/>
          </p:cNvSpPr>
          <p:nvPr>
            <p:ph type="dt" sz="half" idx="10"/>
          </p:nvPr>
        </p:nvSpPr>
        <p:spPr/>
        <p:txBody>
          <a:bodyPr/>
          <a:lstStyle/>
          <a:p>
            <a:fld id="{E8126DBF-CB4E-4500-8CF8-95D7F814A041}" type="datetimeFigureOut">
              <a:rPr lang="uk-UA" smtClean="0"/>
              <a:pPr/>
              <a:t>03.06.2014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1860810-1821-4931-96DD-F4461ED6ADF8}"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ARedslide.jp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Образец заголовка</a:t>
            </a:r>
            <a:endParaRPr lang="uk-U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uk-U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126DBF-CB4E-4500-8CF8-95D7F814A041}" type="datetimeFigureOut">
              <a:rPr lang="uk-UA" smtClean="0"/>
              <a:pPr/>
              <a:t>03.06.2014</a:t>
            </a:fld>
            <a:endParaRPr lang="uk-U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860810-1821-4931-96DD-F4461ED6ADF8}"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lang="ru-RU" sz="4400" b="1" kern="1200" smtClean="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75000"/>
              <a:lumOff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lumMod val="75000"/>
              <a:lumOff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75000"/>
              <a:lumOff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lumMod val="75000"/>
              <a:lumOff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3.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214950"/>
            <a:ext cx="9144000" cy="609600"/>
          </a:xfrm>
        </p:spPr>
        <p:txBody>
          <a:bodyPr>
            <a:noAutofit/>
          </a:bodyPr>
          <a:lstStyle/>
          <a:p>
            <a:pPr algn="ctr"/>
            <a:r>
              <a:rPr lang="vi-VN" sz="5400" dirty="0" smtClean="0"/>
              <a:t>Жан Ніколя́ Артю́р Рембо́</a:t>
            </a:r>
            <a:r>
              <a:rPr lang="vi-VN" sz="3600" b="0" dirty="0" smtClean="0"/>
              <a:t> </a:t>
            </a:r>
            <a:endParaRPr lang="ru-RU" sz="3600" dirty="0"/>
          </a:p>
        </p:txBody>
      </p:sp>
      <p:sp>
        <p:nvSpPr>
          <p:cNvPr id="3" name="Subtitle 2"/>
          <p:cNvSpPr>
            <a:spLocks noGrp="1"/>
          </p:cNvSpPr>
          <p:nvPr>
            <p:ph type="subTitle" idx="1"/>
          </p:nvPr>
        </p:nvSpPr>
        <p:spPr>
          <a:xfrm>
            <a:off x="1643042" y="5929330"/>
            <a:ext cx="5867400" cy="609600"/>
          </a:xfrm>
        </p:spPr>
        <p:txBody>
          <a:bodyPr/>
          <a:lstStyle/>
          <a:p>
            <a:pPr algn="ctr"/>
            <a:r>
              <a:rPr lang="fr-FR" i="1" dirty="0" smtClean="0"/>
              <a:t>Jean Nicolas Arthur Rimbaud</a:t>
            </a:r>
            <a:endParaRPr lang="ru-RU" dirty="0" smtClean="0"/>
          </a:p>
          <a:p>
            <a:endParaRPr lang="ru-RU" dirty="0"/>
          </a:p>
        </p:txBody>
      </p:sp>
      <p:pic>
        <p:nvPicPr>
          <p:cNvPr id="4" name="Рисунок 3" descr="Rimbaud.jpg"/>
          <p:cNvPicPr>
            <a:picLocks noChangeAspect="1"/>
          </p:cNvPicPr>
          <p:nvPr/>
        </p:nvPicPr>
        <p:blipFill>
          <a:blip r:embed="rId2" cstate="print"/>
          <a:stretch>
            <a:fillRect/>
          </a:stretch>
        </p:blipFill>
        <p:spPr>
          <a:xfrm>
            <a:off x="5857884" y="928670"/>
            <a:ext cx="2857520" cy="4136260"/>
          </a:xfrm>
          <a:prstGeom prst="rect">
            <a:avLst/>
          </a:prstGeom>
        </p:spPr>
      </p:pic>
      <p:pic>
        <p:nvPicPr>
          <p:cNvPr id="6" name="Рисунок 5" descr="09279df1f3ce864020db27dfa7f7a97a.jpg"/>
          <p:cNvPicPr>
            <a:picLocks noChangeAspect="1"/>
          </p:cNvPicPr>
          <p:nvPr/>
        </p:nvPicPr>
        <p:blipFill>
          <a:blip r:embed="rId3" cstate="print"/>
          <a:stretch>
            <a:fillRect/>
          </a:stretch>
        </p:blipFill>
        <p:spPr>
          <a:xfrm>
            <a:off x="1142976" y="2643182"/>
            <a:ext cx="3962400" cy="2314575"/>
          </a:xfrm>
          <a:prstGeom prst="rect">
            <a:avLst/>
          </a:prstGeom>
        </p:spPr>
      </p:pic>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out)">
                                      <p:cBhvr>
                                        <p:cTn id="7"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86" y="0"/>
            <a:ext cx="2000264" cy="5357826"/>
          </a:xfrm>
        </p:spPr>
        <p:txBody>
          <a:bodyPr vert="wordArtVert">
            <a:normAutofit/>
          </a:bodyPr>
          <a:lstStyle/>
          <a:p>
            <a:pPr algn="ctr"/>
            <a:r>
              <a:rPr lang="uk-UA" sz="3200" dirty="0" smtClean="0"/>
              <a:t>МОЯ ЦИГАНЕРІЯ</a:t>
            </a:r>
            <a:endParaRPr lang="uk-UA" sz="3200" dirty="0"/>
          </a:p>
        </p:txBody>
      </p:sp>
      <p:sp>
        <p:nvSpPr>
          <p:cNvPr id="3" name="Текст 2"/>
          <p:cNvSpPr>
            <a:spLocks noGrp="1"/>
          </p:cNvSpPr>
          <p:nvPr>
            <p:ph type="body" idx="1"/>
          </p:nvPr>
        </p:nvSpPr>
        <p:spPr>
          <a:xfrm>
            <a:off x="1142976" y="5357813"/>
            <a:ext cx="7772400" cy="1500187"/>
          </a:xfrm>
        </p:spPr>
        <p:txBody>
          <a:bodyPr>
            <a:noAutofit/>
          </a:bodyPr>
          <a:lstStyle/>
          <a:p>
            <a:pPr algn="r"/>
            <a:r>
              <a:rPr lang="uk-UA" sz="2400" dirty="0" smtClean="0">
                <a:solidFill>
                  <a:schemeClr val="accent6">
                    <a:lumMod val="50000"/>
                  </a:schemeClr>
                </a:solidFill>
              </a:rPr>
              <a:t>Руками по кишенях обмацуючи діри</a:t>
            </a:r>
            <a:br>
              <a:rPr lang="uk-UA" sz="2400" dirty="0" smtClean="0">
                <a:solidFill>
                  <a:schemeClr val="accent6">
                    <a:lumMod val="50000"/>
                  </a:schemeClr>
                </a:solidFill>
              </a:rPr>
            </a:br>
            <a:r>
              <a:rPr lang="uk-UA" sz="2400" dirty="0" smtClean="0">
                <a:solidFill>
                  <a:schemeClr val="accent6">
                    <a:lumMod val="50000"/>
                  </a:schemeClr>
                </a:solidFill>
              </a:rPr>
              <a:t>і ліктями </a:t>
            </a:r>
            <a:r>
              <a:rPr lang="uk-UA" sz="2400" dirty="0" err="1" smtClean="0">
                <a:solidFill>
                  <a:schemeClr val="accent6">
                    <a:lumMod val="50000"/>
                  </a:schemeClr>
                </a:solidFill>
              </a:rPr>
              <a:t>світивши</a:t>
            </a:r>
            <a:r>
              <a:rPr lang="uk-UA" sz="2400" dirty="0" smtClean="0">
                <a:solidFill>
                  <a:schemeClr val="accent6">
                    <a:lumMod val="50000"/>
                  </a:schemeClr>
                </a:solidFill>
              </a:rPr>
              <a:t>, я фертиком ішов</a:t>
            </a:r>
            <a:r>
              <a:rPr lang="uk-UA" sz="2400" baseline="30000" dirty="0" smtClean="0">
                <a:solidFill>
                  <a:schemeClr val="accent6">
                    <a:lumMod val="50000"/>
                  </a:schemeClr>
                </a:solidFill>
              </a:rPr>
              <a:t>1</a:t>
            </a:r>
            <a:r>
              <a:rPr lang="uk-UA" sz="2400" dirty="0" smtClean="0">
                <a:solidFill>
                  <a:schemeClr val="accent6">
                    <a:lumMod val="50000"/>
                  </a:schemeClr>
                </a:solidFill>
              </a:rPr>
              <a:t>.</a:t>
            </a:r>
            <a:br>
              <a:rPr lang="uk-UA" sz="2400" dirty="0" smtClean="0">
                <a:solidFill>
                  <a:schemeClr val="accent6">
                    <a:lumMod val="50000"/>
                  </a:schemeClr>
                </a:solidFill>
              </a:rPr>
            </a:br>
            <a:r>
              <a:rPr lang="uk-UA" sz="2400" dirty="0" smtClean="0">
                <a:solidFill>
                  <a:schemeClr val="accent6">
                    <a:lumMod val="50000"/>
                  </a:schemeClr>
                </a:solidFill>
              </a:rPr>
              <a:t>Бо з Неба </a:t>
            </a:r>
            <a:r>
              <a:rPr lang="uk-UA" sz="2400" dirty="0" err="1" smtClean="0">
                <a:solidFill>
                  <a:schemeClr val="accent6">
                    <a:lumMod val="50000"/>
                  </a:schemeClr>
                </a:solidFill>
              </a:rPr>
              <a:t>сяла</a:t>
            </a:r>
            <a:r>
              <a:rPr lang="uk-UA" sz="2400" dirty="0" smtClean="0">
                <a:solidFill>
                  <a:schemeClr val="accent6">
                    <a:lumMod val="50000"/>
                  </a:schemeClr>
                </a:solidFill>
              </a:rPr>
              <a:t> Муза! Її я ленник</a:t>
            </a:r>
            <a:r>
              <a:rPr lang="uk-UA" sz="2400" baseline="30000" dirty="0" smtClean="0">
                <a:solidFill>
                  <a:schemeClr val="accent6">
                    <a:lumMod val="50000"/>
                  </a:schemeClr>
                </a:solidFill>
              </a:rPr>
              <a:t>2</a:t>
            </a:r>
            <a:r>
              <a:rPr lang="uk-UA" sz="2400" dirty="0" smtClean="0">
                <a:solidFill>
                  <a:schemeClr val="accent6">
                    <a:lumMod val="50000"/>
                  </a:schemeClr>
                </a:solidFill>
              </a:rPr>
              <a:t> вірний,</a:t>
            </a:r>
            <a:br>
              <a:rPr lang="uk-UA" sz="2400" dirty="0" smtClean="0">
                <a:solidFill>
                  <a:schemeClr val="accent6">
                    <a:lumMod val="50000"/>
                  </a:schemeClr>
                </a:solidFill>
              </a:rPr>
            </a:br>
            <a:r>
              <a:rPr lang="uk-UA" sz="2400" dirty="0" smtClean="0">
                <a:solidFill>
                  <a:schemeClr val="accent6">
                    <a:lumMod val="50000"/>
                  </a:schemeClr>
                </a:solidFill>
              </a:rPr>
              <a:t>ото собі розкішну вигадував любов!</a:t>
            </a:r>
            <a:endParaRPr lang="ru-RU" sz="2400" dirty="0" smtClean="0">
              <a:solidFill>
                <a:schemeClr val="accent6">
                  <a:lumMod val="50000"/>
                </a:schemeClr>
              </a:solidFill>
            </a:endParaRPr>
          </a:p>
          <a:p>
            <a:pPr algn="r"/>
            <a:r>
              <a:rPr lang="uk-UA" sz="2400" dirty="0" smtClean="0">
                <a:solidFill>
                  <a:schemeClr val="accent6">
                    <a:lumMod val="50000"/>
                  </a:schemeClr>
                </a:solidFill>
              </a:rPr>
              <a:t/>
            </a:r>
            <a:br>
              <a:rPr lang="uk-UA" sz="2400" dirty="0" smtClean="0">
                <a:solidFill>
                  <a:schemeClr val="accent6">
                    <a:lumMod val="50000"/>
                  </a:schemeClr>
                </a:solidFill>
              </a:rPr>
            </a:br>
            <a:r>
              <a:rPr lang="uk-UA" sz="2400" dirty="0" smtClean="0">
                <a:solidFill>
                  <a:schemeClr val="accent6">
                    <a:lumMod val="50000"/>
                  </a:schemeClr>
                </a:solidFill>
              </a:rPr>
              <a:t>Штани нінащо стерті? Та по коліна море!</a:t>
            </a:r>
            <a:br>
              <a:rPr lang="uk-UA" sz="2400" dirty="0" smtClean="0">
                <a:solidFill>
                  <a:schemeClr val="accent6">
                    <a:lumMod val="50000"/>
                  </a:schemeClr>
                </a:solidFill>
              </a:rPr>
            </a:br>
            <a:r>
              <a:rPr lang="uk-UA" sz="2400" dirty="0" smtClean="0">
                <a:solidFill>
                  <a:schemeClr val="accent6">
                    <a:lumMod val="50000"/>
                  </a:schemeClr>
                </a:solidFill>
              </a:rPr>
              <a:t>Адже котигорошку лиш рими в голові.</a:t>
            </a:r>
            <a:br>
              <a:rPr lang="uk-UA" sz="2400" dirty="0" smtClean="0">
                <a:solidFill>
                  <a:schemeClr val="accent6">
                    <a:lumMod val="50000"/>
                  </a:schemeClr>
                </a:solidFill>
              </a:rPr>
            </a:br>
            <a:r>
              <a:rPr lang="uk-UA" sz="2400" dirty="0" smtClean="0">
                <a:solidFill>
                  <a:schemeClr val="accent6">
                    <a:lumMod val="50000"/>
                  </a:schemeClr>
                </a:solidFill>
              </a:rPr>
              <a:t>Як зозулясті кури, сокочуть в небі зорі,</a:t>
            </a:r>
            <a:br>
              <a:rPr lang="uk-UA" sz="2400" dirty="0" smtClean="0">
                <a:solidFill>
                  <a:schemeClr val="accent6">
                    <a:lumMod val="50000"/>
                  </a:schemeClr>
                </a:solidFill>
              </a:rPr>
            </a:br>
            <a:r>
              <a:rPr lang="uk-UA" sz="2400" dirty="0" smtClean="0">
                <a:solidFill>
                  <a:schemeClr val="accent6">
                    <a:lumMod val="50000"/>
                  </a:schemeClr>
                </a:solidFill>
              </a:rPr>
              <a:t>а під Чумацьким Возом — банкети дарові.</a:t>
            </a:r>
            <a:endParaRPr lang="ru-RU" sz="2400" dirty="0" smtClean="0">
              <a:solidFill>
                <a:schemeClr val="accent6">
                  <a:lumMod val="50000"/>
                </a:schemeClr>
              </a:solidFill>
            </a:endParaRPr>
          </a:p>
          <a:p>
            <a:pPr algn="r"/>
            <a:r>
              <a:rPr lang="uk-UA" sz="2400" dirty="0" smtClean="0">
                <a:solidFill>
                  <a:schemeClr val="accent6">
                    <a:lumMod val="50000"/>
                  </a:schemeClr>
                </a:solidFill>
              </a:rPr>
              <a:t/>
            </a:r>
            <a:br>
              <a:rPr lang="uk-UA" sz="2400" dirty="0" smtClean="0">
                <a:solidFill>
                  <a:schemeClr val="accent6">
                    <a:lumMod val="50000"/>
                  </a:schemeClr>
                </a:solidFill>
              </a:rPr>
            </a:br>
            <a:r>
              <a:rPr lang="uk-UA" sz="2400" dirty="0" smtClean="0">
                <a:solidFill>
                  <a:schemeClr val="accent6">
                    <a:lumMod val="50000"/>
                  </a:schemeClr>
                </a:solidFill>
              </a:rPr>
              <a:t>Розсівшись при дорозі, ті гомони лелію.</a:t>
            </a:r>
            <a:br>
              <a:rPr lang="uk-UA" sz="2400" dirty="0" smtClean="0">
                <a:solidFill>
                  <a:schemeClr val="accent6">
                    <a:lumMod val="50000"/>
                  </a:schemeClr>
                </a:solidFill>
              </a:rPr>
            </a:br>
            <a:r>
              <a:rPr lang="uk-UA" sz="2400" dirty="0" smtClean="0">
                <a:solidFill>
                  <a:schemeClr val="accent6">
                    <a:lumMod val="50000"/>
                  </a:schemeClr>
                </a:solidFill>
              </a:rPr>
              <a:t>Роса на мене впала — а я собі хмелію,</a:t>
            </a:r>
            <a:br>
              <a:rPr lang="uk-UA" sz="2400" dirty="0" smtClean="0">
                <a:solidFill>
                  <a:schemeClr val="accent6">
                    <a:lumMod val="50000"/>
                  </a:schemeClr>
                </a:solidFill>
              </a:rPr>
            </a:br>
            <a:r>
              <a:rPr lang="uk-UA" sz="2400" dirty="0" smtClean="0">
                <a:solidFill>
                  <a:schemeClr val="accent6">
                    <a:lumMod val="50000"/>
                  </a:schemeClr>
                </a:solidFill>
              </a:rPr>
              <a:t>бо вересневий вечір — немов вино густе.</a:t>
            </a:r>
            <a:endParaRPr lang="ru-RU" sz="2400" dirty="0" smtClean="0">
              <a:solidFill>
                <a:schemeClr val="accent6">
                  <a:lumMod val="50000"/>
                </a:schemeClr>
              </a:solidFill>
            </a:endParaRPr>
          </a:p>
          <a:p>
            <a:pPr algn="r"/>
            <a:r>
              <a:rPr lang="uk-UA" sz="2400" dirty="0" smtClean="0">
                <a:solidFill>
                  <a:schemeClr val="accent6">
                    <a:lumMod val="50000"/>
                  </a:schemeClr>
                </a:solidFill>
              </a:rPr>
              <a:t/>
            </a:r>
            <a:br>
              <a:rPr lang="uk-UA" sz="2400" dirty="0" smtClean="0">
                <a:solidFill>
                  <a:schemeClr val="accent6">
                    <a:lumMod val="50000"/>
                  </a:schemeClr>
                </a:solidFill>
              </a:rPr>
            </a:br>
            <a:r>
              <a:rPr lang="uk-UA" sz="2400" dirty="0" smtClean="0">
                <a:solidFill>
                  <a:schemeClr val="accent6">
                    <a:lumMod val="50000"/>
                  </a:schemeClr>
                </a:solidFill>
              </a:rPr>
              <a:t>І все капарю вірші, згорнувшись у калачик.</a:t>
            </a:r>
            <a:br>
              <a:rPr lang="uk-UA" sz="2400" dirty="0" smtClean="0">
                <a:solidFill>
                  <a:schemeClr val="accent6">
                    <a:lumMod val="50000"/>
                  </a:schemeClr>
                </a:solidFill>
              </a:rPr>
            </a:br>
            <a:r>
              <a:rPr lang="uk-UA" sz="2400" dirty="0" smtClean="0">
                <a:solidFill>
                  <a:schemeClr val="accent6">
                    <a:lumMod val="50000"/>
                  </a:schemeClr>
                </a:solidFill>
              </a:rPr>
              <a:t>Мов струни ліри — тіні (їх кóпаю</a:t>
            </a:r>
            <a:r>
              <a:rPr lang="uk-UA" sz="2400" baseline="30000" dirty="0" smtClean="0">
                <a:solidFill>
                  <a:schemeClr val="accent6">
                    <a:lumMod val="50000"/>
                  </a:schemeClr>
                </a:solidFill>
              </a:rPr>
              <a:t>3</a:t>
            </a:r>
            <a:r>
              <a:rPr lang="uk-UA" sz="2400" dirty="0" smtClean="0">
                <a:solidFill>
                  <a:schemeClr val="accent6">
                    <a:lumMod val="50000"/>
                  </a:schemeClr>
                </a:solidFill>
              </a:rPr>
              <a:t>, як м’ячик).</a:t>
            </a:r>
            <a:br>
              <a:rPr lang="uk-UA" sz="2400" dirty="0" smtClean="0">
                <a:solidFill>
                  <a:schemeClr val="accent6">
                    <a:lumMod val="50000"/>
                  </a:schemeClr>
                </a:solidFill>
              </a:rPr>
            </a:br>
            <a:r>
              <a:rPr lang="uk-UA" sz="2400" dirty="0" smtClean="0">
                <a:solidFill>
                  <a:schemeClr val="accent6">
                    <a:lumMod val="50000"/>
                  </a:schemeClr>
                </a:solidFill>
              </a:rPr>
              <a:t>Штиблети каші просять? Овва, і це пусте!</a:t>
            </a:r>
            <a:endParaRPr lang="ru-RU" sz="2400" dirty="0" smtClean="0">
              <a:solidFill>
                <a:schemeClr val="accent6">
                  <a:lumMod val="50000"/>
                </a:schemeClr>
              </a:solidFill>
            </a:endParaRPr>
          </a:p>
          <a:p>
            <a:pPr algn="r"/>
            <a:endParaRPr lang="uk-UA" sz="600" dirty="0"/>
          </a:p>
        </p:txBody>
      </p:sp>
      <p:sp>
        <p:nvSpPr>
          <p:cNvPr id="29697" name="Rectangle 1"/>
          <p:cNvSpPr>
            <a:spLocks noChangeArrowheads="1"/>
          </p:cNvSpPr>
          <p:nvPr/>
        </p:nvSpPr>
        <p:spPr bwMode="auto">
          <a:xfrm>
            <a:off x="0" y="5072074"/>
            <a:ext cx="2643174"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30000" dirty="0" smtClean="0">
                <a:ln>
                  <a:noFill/>
                </a:ln>
                <a:solidFill>
                  <a:schemeClr val="tx2">
                    <a:lumMod val="75000"/>
                  </a:schemeClr>
                </a:solidFill>
                <a:effectLst/>
                <a:latin typeface="Arial" pitchFamily="34" charset="0"/>
                <a:ea typeface="Times New Roman" pitchFamily="18" charset="0"/>
                <a:cs typeface="Arial" pitchFamily="34" charset="0"/>
              </a:rPr>
              <a:t>1</a:t>
            </a:r>
            <a:r>
              <a:rPr kumimoji="0" lang="uk-UA" sz="1600" b="0" i="0" u="none" strike="noStrike" cap="none" normalizeH="0" baseline="0" dirty="0" smtClean="0">
                <a:ln>
                  <a:noFill/>
                </a:ln>
                <a:solidFill>
                  <a:schemeClr val="tx2">
                    <a:lumMod val="75000"/>
                  </a:schemeClr>
                </a:solidFill>
                <a:effectLst/>
                <a:latin typeface="Arial" pitchFamily="34" charset="0"/>
                <a:ea typeface="Times New Roman" pitchFamily="18" charset="0"/>
                <a:cs typeface="Arial" pitchFamily="34" charset="0"/>
              </a:rPr>
              <a:t>    Фертом іти — мати хвацький, франтуватий вигляд.</a:t>
            </a:r>
            <a:br>
              <a:rPr kumimoji="0" lang="uk-UA" sz="1600" b="0" i="0" u="none" strike="noStrike" cap="none" normalizeH="0" baseline="0" dirty="0" smtClean="0">
                <a:ln>
                  <a:noFill/>
                </a:ln>
                <a:solidFill>
                  <a:schemeClr val="tx2">
                    <a:lumMod val="75000"/>
                  </a:schemeClr>
                </a:solidFill>
                <a:effectLst/>
                <a:latin typeface="Arial" pitchFamily="34" charset="0"/>
                <a:ea typeface="Times New Roman" pitchFamily="18" charset="0"/>
                <a:cs typeface="Arial" pitchFamily="34" charset="0"/>
              </a:rPr>
            </a:br>
            <a:r>
              <a:rPr kumimoji="0" lang="uk-UA" sz="1600" b="0" i="0" u="none" strike="noStrike" cap="none" normalizeH="0" baseline="30000" dirty="0" smtClean="0">
                <a:ln>
                  <a:noFill/>
                </a:ln>
                <a:solidFill>
                  <a:schemeClr val="tx2">
                    <a:lumMod val="75000"/>
                  </a:schemeClr>
                </a:solidFill>
                <a:effectLst/>
                <a:latin typeface="Arial" pitchFamily="34" charset="0"/>
                <a:ea typeface="Times New Roman" pitchFamily="18" charset="0"/>
                <a:cs typeface="Arial" pitchFamily="34" charset="0"/>
              </a:rPr>
              <a:t>2</a:t>
            </a:r>
            <a:r>
              <a:rPr kumimoji="0" lang="uk-UA" sz="1600" b="0" i="0" u="none" strike="noStrike" cap="none" normalizeH="0" baseline="0" dirty="0" smtClean="0">
                <a:ln>
                  <a:noFill/>
                </a:ln>
                <a:solidFill>
                  <a:schemeClr val="tx2">
                    <a:lumMod val="75000"/>
                  </a:schemeClr>
                </a:solidFill>
                <a:effectLst/>
                <a:latin typeface="Arial" pitchFamily="34" charset="0"/>
                <a:ea typeface="Times New Roman" pitchFamily="18" charset="0"/>
                <a:cs typeface="Arial" pitchFamily="34" charset="0"/>
              </a:rPr>
              <a:t>    Л є н </a:t>
            </a:r>
            <a:r>
              <a:rPr kumimoji="0" lang="uk-UA" sz="1600" b="0" i="0" u="none" strike="noStrike" cap="none" normalizeH="0" baseline="0" dirty="0" err="1" smtClean="0">
                <a:ln>
                  <a:noFill/>
                </a:ln>
                <a:solidFill>
                  <a:schemeClr val="tx2">
                    <a:lumMod val="75000"/>
                  </a:schemeClr>
                </a:solidFill>
                <a:effectLst/>
                <a:latin typeface="Arial" pitchFamily="34" charset="0"/>
                <a:ea typeface="Times New Roman" pitchFamily="18" charset="0"/>
                <a:cs typeface="Arial" pitchFamily="34" charset="0"/>
              </a:rPr>
              <a:t>н</a:t>
            </a:r>
            <a:r>
              <a:rPr kumimoji="0" lang="uk-UA" sz="1600" b="0" i="0" u="none" strike="noStrike" cap="none" normalizeH="0" baseline="0" dirty="0" smtClean="0">
                <a:ln>
                  <a:noFill/>
                </a:ln>
                <a:solidFill>
                  <a:schemeClr val="tx2">
                    <a:lumMod val="75000"/>
                  </a:schemeClr>
                </a:solidFill>
                <a:effectLst/>
                <a:latin typeface="Arial" pitchFamily="34" charset="0"/>
                <a:ea typeface="Times New Roman" pitchFamily="18" charset="0"/>
                <a:cs typeface="Arial" pitchFamily="34" charset="0"/>
              </a:rPr>
              <a:t> и к — васал, підданий.</a:t>
            </a:r>
            <a:br>
              <a:rPr kumimoji="0" lang="uk-UA" sz="1600" b="0" i="0" u="none" strike="noStrike" cap="none" normalizeH="0" baseline="0" dirty="0" smtClean="0">
                <a:ln>
                  <a:noFill/>
                </a:ln>
                <a:solidFill>
                  <a:schemeClr val="tx2">
                    <a:lumMod val="75000"/>
                  </a:schemeClr>
                </a:solidFill>
                <a:effectLst/>
                <a:latin typeface="Arial" pitchFamily="34" charset="0"/>
                <a:ea typeface="Times New Roman" pitchFamily="18" charset="0"/>
                <a:cs typeface="Arial" pitchFamily="34" charset="0"/>
              </a:rPr>
            </a:br>
            <a:r>
              <a:rPr kumimoji="0" lang="uk-UA" sz="1600" b="0" i="0" u="none" strike="noStrike" cap="none" normalizeH="0" baseline="30000" dirty="0" smtClean="0">
                <a:ln>
                  <a:noFill/>
                </a:ln>
                <a:solidFill>
                  <a:schemeClr val="tx2">
                    <a:lumMod val="75000"/>
                  </a:schemeClr>
                </a:solidFill>
                <a:effectLst/>
                <a:latin typeface="Arial" pitchFamily="34" charset="0"/>
                <a:ea typeface="Times New Roman" pitchFamily="18" charset="0"/>
                <a:cs typeface="Arial" pitchFamily="34" charset="0"/>
              </a:rPr>
              <a:t>3</a:t>
            </a:r>
            <a:r>
              <a:rPr kumimoji="0" lang="uk-UA" sz="1600" b="0" i="0" u="none" strike="noStrike" cap="none" normalizeH="0" baseline="0" dirty="0" smtClean="0">
                <a:ln>
                  <a:noFill/>
                </a:ln>
                <a:solidFill>
                  <a:schemeClr val="tx2">
                    <a:lumMod val="75000"/>
                  </a:schemeClr>
                </a:solidFill>
                <a:effectLst/>
                <a:latin typeface="Arial" pitchFamily="34" charset="0"/>
                <a:ea typeface="Times New Roman" pitchFamily="18" charset="0"/>
                <a:cs typeface="Arial" pitchFamily="34" charset="0"/>
              </a:rPr>
              <a:t>    Копати — бити ногою.</a:t>
            </a:r>
            <a:endParaRPr kumimoji="0" lang="uk-UA" sz="3600" b="0" i="0" u="none" strike="noStrike" cap="none" normalizeH="0" baseline="0" dirty="0" smtClean="0">
              <a:ln>
                <a:noFill/>
              </a:ln>
              <a:solidFill>
                <a:schemeClr val="tx2">
                  <a:lumMod val="75000"/>
                </a:schemeClr>
              </a:solidFill>
              <a:effectLst/>
              <a:latin typeface="Arial" pitchFamily="34" charset="0"/>
            </a:endParaRP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9697"/>
                                        </p:tgtEl>
                                        <p:attrNameLst>
                                          <p:attrName>style.visibility</p:attrName>
                                        </p:attrNameLst>
                                      </p:cBhvr>
                                      <p:to>
                                        <p:strVal val="visible"/>
                                      </p:to>
                                    </p:set>
                                    <p:anim calcmode="lin" valueType="num">
                                      <p:cBhvr>
                                        <p:cTn id="7" dur="3000" fill="hold"/>
                                        <p:tgtEl>
                                          <p:spTgt spid="29697"/>
                                        </p:tgtEl>
                                        <p:attrNameLst>
                                          <p:attrName>ppt_w</p:attrName>
                                        </p:attrNameLst>
                                      </p:cBhvr>
                                      <p:tavLst>
                                        <p:tav tm="0">
                                          <p:val>
                                            <p:fltVal val="0"/>
                                          </p:val>
                                        </p:tav>
                                        <p:tav tm="100000">
                                          <p:val>
                                            <p:strVal val="#ppt_w"/>
                                          </p:val>
                                        </p:tav>
                                      </p:tavLst>
                                    </p:anim>
                                    <p:anim calcmode="lin" valueType="num">
                                      <p:cBhvr>
                                        <p:cTn id="8" dur="3000" fill="hold"/>
                                        <p:tgtEl>
                                          <p:spTgt spid="2969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4786322"/>
            <a:ext cx="6324600" cy="609600"/>
          </a:xfrm>
        </p:spPr>
        <p:txBody>
          <a:bodyPr>
            <a:normAutofit fontScale="90000"/>
          </a:bodyPr>
          <a:lstStyle/>
          <a:p>
            <a:pPr algn="l"/>
            <a:r>
              <a:rPr lang="uk-UA" sz="4000" dirty="0" smtClean="0"/>
              <a:t>Сонет «Моя </a:t>
            </a:r>
            <a:r>
              <a:rPr lang="uk-UA" sz="4000" dirty="0" err="1" smtClean="0"/>
              <a:t>циганерія</a:t>
            </a:r>
            <a:r>
              <a:rPr lang="uk-UA" sz="4000" dirty="0" smtClean="0"/>
              <a:t>» — справжній гімн богемі, людині, яка відірвалась від суспільства й залишилася наодинці з небом і зорями.</a:t>
            </a:r>
            <a:r>
              <a:rPr lang="ru-RU" dirty="0" smtClean="0"/>
              <a:t/>
            </a:r>
            <a:br>
              <a:rPr lang="ru-RU" dirty="0" smtClean="0"/>
            </a:br>
            <a:endParaRPr lang="uk-UA" dirty="0"/>
          </a:p>
        </p:txBody>
      </p:sp>
      <p:pic>
        <p:nvPicPr>
          <p:cNvPr id="4" name="Рисунок 3" descr="rembo.jpg"/>
          <p:cNvPicPr>
            <a:picLocks noChangeAspect="1"/>
          </p:cNvPicPr>
          <p:nvPr/>
        </p:nvPicPr>
        <p:blipFill>
          <a:blip r:embed="rId2" cstate="print"/>
          <a:stretch>
            <a:fillRect/>
          </a:stretch>
        </p:blipFill>
        <p:spPr>
          <a:xfrm>
            <a:off x="5572131" y="1285860"/>
            <a:ext cx="3571869" cy="4743443"/>
          </a:xfrm>
          <a:prstGeom prst="rect">
            <a:avLst/>
          </a:prstGeom>
        </p:spPr>
      </p:pic>
      <p:pic>
        <p:nvPicPr>
          <p:cNvPr id="5" name="Рисунок 4" descr="600px-Arthur_Rimbaud_signature.svg.png"/>
          <p:cNvPicPr>
            <a:picLocks noChangeAspect="1"/>
          </p:cNvPicPr>
          <p:nvPr/>
        </p:nvPicPr>
        <p:blipFill>
          <a:blip r:embed="rId3" cstate="print"/>
          <a:stretch>
            <a:fillRect/>
          </a:stretch>
        </p:blipFill>
        <p:spPr>
          <a:xfrm>
            <a:off x="857224" y="428604"/>
            <a:ext cx="4286260" cy="1285878"/>
          </a:xfrm>
          <a:prstGeom prst="rect">
            <a:avLst/>
          </a:prstGeom>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out)">
                                      <p:cBhvr>
                                        <p:cTn id="7" dur="5000"/>
                                        <p:tgtEl>
                                          <p:spTgt spid="4"/>
                                        </p:tgtEl>
                                      </p:cBhvr>
                                    </p:animEffect>
                                  </p:childTnLst>
                                </p:cTn>
                              </p:par>
                              <p:par>
                                <p:cTn id="8" presetID="23"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p:cTn id="10" dur="5000" fill="hold"/>
                                        <p:tgtEl>
                                          <p:spTgt spid="5"/>
                                        </p:tgtEl>
                                        <p:attrNameLst>
                                          <p:attrName>ppt_w</p:attrName>
                                        </p:attrNameLst>
                                      </p:cBhvr>
                                      <p:tavLst>
                                        <p:tav tm="0">
                                          <p:val>
                                            <p:fltVal val="0"/>
                                          </p:val>
                                        </p:tav>
                                        <p:tav tm="100000">
                                          <p:val>
                                            <p:strVal val="#ppt_w"/>
                                          </p:val>
                                        </p:tav>
                                      </p:tavLst>
                                    </p:anim>
                                    <p:anim calcmode="lin" valueType="num">
                                      <p:cBhvr>
                                        <p:cTn id="11" dur="50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0" y="142852"/>
            <a:ext cx="578644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4800" b="1" u="none" strike="noStrike" cap="none" normalizeH="0" baseline="0" dirty="0" smtClean="0">
                <a:ln>
                  <a:noFill/>
                </a:ln>
                <a:solidFill>
                  <a:schemeClr val="accent6">
                    <a:lumMod val="50000"/>
                  </a:schemeClr>
                </a:solidFill>
                <a:effectLst/>
                <a:latin typeface="AnastasiaScript" pitchFamily="2" charset="0"/>
                <a:ea typeface="Times New Roman" pitchFamily="18" charset="0"/>
                <a:cs typeface="Arial" pitchFamily="34" charset="0"/>
              </a:rPr>
              <a:t>Рання біографія</a:t>
            </a:r>
            <a:endParaRPr kumimoji="0" lang="uk-UA" sz="4000" b="1" u="none" strike="noStrike" cap="none" normalizeH="0" baseline="0" dirty="0" smtClean="0">
              <a:ln>
                <a:noFill/>
              </a:ln>
              <a:solidFill>
                <a:schemeClr val="accent6">
                  <a:lumMod val="50000"/>
                </a:schemeClr>
              </a:solidFill>
              <a:effectLst/>
              <a:latin typeface="AnastasiaScript" pitchFamily="2" charset="0"/>
            </a:endParaRPr>
          </a:p>
        </p:txBody>
      </p:sp>
      <p:sp>
        <p:nvSpPr>
          <p:cNvPr id="3" name="Прямоугольник 2"/>
          <p:cNvSpPr/>
          <p:nvPr/>
        </p:nvSpPr>
        <p:spPr>
          <a:xfrm>
            <a:off x="4143372" y="1428736"/>
            <a:ext cx="4786346" cy="4524315"/>
          </a:xfrm>
          <a:prstGeom prst="rect">
            <a:avLst/>
          </a:prstGeom>
        </p:spPr>
        <p:txBody>
          <a:bodyPr wrap="square">
            <a:spAutoFit/>
          </a:bodyPr>
          <a:lstStyle/>
          <a:p>
            <a:pPr algn="r"/>
            <a:r>
              <a:rPr lang="uk-UA" sz="3200" dirty="0" smtClean="0"/>
              <a:t>Народився у сім'ї середнього достатку в французькому містечку </a:t>
            </a:r>
            <a:r>
              <a:rPr lang="uk-UA" sz="3200" dirty="0" err="1" smtClean="0"/>
              <a:t>Шарлевіль-Мез'єр</a:t>
            </a:r>
            <a:r>
              <a:rPr lang="uk-UA" sz="3200" dirty="0" smtClean="0"/>
              <a:t> в департаменті Арденни. Дитиною він бував невгамованою, але був досить талановитим учнем. </a:t>
            </a:r>
            <a:endParaRPr lang="uk-UA" sz="3200" dirty="0"/>
          </a:p>
        </p:txBody>
      </p:sp>
      <p:pic>
        <p:nvPicPr>
          <p:cNvPr id="4" name="Рисунок 3" descr="RimbaudCommunion1.jpg"/>
          <p:cNvPicPr>
            <a:picLocks noChangeAspect="1"/>
          </p:cNvPicPr>
          <p:nvPr/>
        </p:nvPicPr>
        <p:blipFill>
          <a:blip r:embed="rId2" cstate="print"/>
          <a:stretch>
            <a:fillRect/>
          </a:stretch>
        </p:blipFill>
        <p:spPr>
          <a:xfrm>
            <a:off x="714348" y="1071546"/>
            <a:ext cx="3571900" cy="5257837"/>
          </a:xfrm>
          <a:prstGeom prst="rect">
            <a:avLst/>
          </a:prstGeom>
        </p:spPr>
      </p:pic>
    </p:spTree>
  </p:cSld>
  <p:clrMapOvr>
    <a:masterClrMapping/>
  </p:clrMapOvr>
  <p:transition spd="med">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85786" y="4241899"/>
            <a:ext cx="8072494" cy="2616101"/>
          </a:xfrm>
          <a:prstGeom prst="rect">
            <a:avLst/>
          </a:prstGeom>
          <a:noFill/>
        </p:spPr>
        <p:txBody>
          <a:bodyPr wrap="square" rtlCol="0">
            <a:spAutoFit/>
          </a:bodyPr>
          <a:lstStyle/>
          <a:p>
            <a:pPr algn="ctr"/>
            <a:r>
              <a:rPr lang="uk-UA" sz="2400" dirty="0" smtClean="0"/>
              <a:t>Повернувся до Парижа наприкінці вересня 1871 року на запрошення видатного французького поета-символіста Поля Верлена. Вони обоє стали великими друзями, оскільки сподобались одне одному. Рембо часто листувався з Верленом, і в своїх листах розміщував різні поетичні твори, серед них і його знаменитий «П'яний корабель».</a:t>
            </a:r>
            <a:endParaRPr lang="ru-RU" sz="2400" dirty="0" smtClean="0"/>
          </a:p>
          <a:p>
            <a:endParaRPr lang="uk-UA" sz="2000" dirty="0"/>
          </a:p>
        </p:txBody>
      </p:sp>
      <p:pic>
        <p:nvPicPr>
          <p:cNvPr id="4" name="Рисунок 3" descr="GM-0123.jpg"/>
          <p:cNvPicPr>
            <a:picLocks noChangeAspect="1"/>
          </p:cNvPicPr>
          <p:nvPr/>
        </p:nvPicPr>
        <p:blipFill>
          <a:blip r:embed="rId2" cstate="print"/>
          <a:stretch>
            <a:fillRect/>
          </a:stretch>
        </p:blipFill>
        <p:spPr>
          <a:xfrm>
            <a:off x="1571604" y="0"/>
            <a:ext cx="6384899" cy="4357694"/>
          </a:xfrm>
          <a:prstGeom prst="rect">
            <a:avLst/>
          </a:prstGeom>
          <a:ln>
            <a:noFill/>
          </a:ln>
          <a:effectLst>
            <a:softEdge rad="112500"/>
          </a:effectLst>
        </p:spPr>
      </p:pic>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85371146_4514961_rimbaudverlaine.jpg"/>
          <p:cNvPicPr>
            <a:picLocks noChangeAspect="1"/>
          </p:cNvPicPr>
          <p:nvPr/>
        </p:nvPicPr>
        <p:blipFill>
          <a:blip r:embed="rId2" cstate="print"/>
          <a:stretch>
            <a:fillRect/>
          </a:stretch>
        </p:blipFill>
        <p:spPr>
          <a:xfrm>
            <a:off x="3857620" y="2326817"/>
            <a:ext cx="5286380" cy="4531183"/>
          </a:xfrm>
          <a:prstGeom prst="rect">
            <a:avLst/>
          </a:prstGeom>
          <a:ln>
            <a:noFill/>
          </a:ln>
          <a:effectLst>
            <a:softEdge rad="112500"/>
          </a:effectLst>
        </p:spPr>
      </p:pic>
      <p:sp>
        <p:nvSpPr>
          <p:cNvPr id="5" name="Прямоугольник 4"/>
          <p:cNvSpPr/>
          <p:nvPr/>
        </p:nvSpPr>
        <p:spPr>
          <a:xfrm>
            <a:off x="0" y="500042"/>
            <a:ext cx="4071966" cy="3108543"/>
          </a:xfrm>
          <a:prstGeom prst="rect">
            <a:avLst/>
          </a:prstGeom>
        </p:spPr>
        <p:txBody>
          <a:bodyPr wrap="square">
            <a:spAutoFit/>
          </a:bodyPr>
          <a:lstStyle/>
          <a:p>
            <a:pPr algn="ctr"/>
            <a:r>
              <a:rPr lang="uk-UA" sz="2800" dirty="0" smtClean="0">
                <a:solidFill>
                  <a:schemeClr val="tx2">
                    <a:lumMod val="75000"/>
                  </a:schemeClr>
                </a:solidFill>
                <a:effectLst>
                  <a:outerShdw blurRad="38100" dist="38100" dir="2700000" algn="tl">
                    <a:srgbClr val="000000">
                      <a:alpha val="43137"/>
                    </a:srgbClr>
                  </a:outerShdw>
                </a:effectLst>
              </a:rPr>
              <a:t>Верлен і Рембо наскільки здружилися, що невдовзі покинули Париж і вирушили до Лондона, при цьому Поль Верлен залишив свою сім'ю і дітей.</a:t>
            </a:r>
            <a:endParaRPr lang="uk-UA" sz="2800" dirty="0">
              <a:solidFill>
                <a:schemeClr val="tx2">
                  <a:lumMod val="75000"/>
                </a:schemeClr>
              </a:solidFill>
              <a:effectLst>
                <a:outerShdw blurRad="38100" dist="38100" dir="2700000" algn="tl">
                  <a:srgbClr val="000000">
                    <a:alpha val="43137"/>
                  </a:srgbClr>
                </a:outerShdw>
              </a:effectLst>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4000" decel="100000"/>
                                        <p:tgtEl>
                                          <p:spTgt spid="3"/>
                                        </p:tgtEl>
                                      </p:cBhvr>
                                    </p:animEffect>
                                    <p:anim calcmode="lin" valueType="num">
                                      <p:cBhvr>
                                        <p:cTn id="8" dur="4000" decel="100000" fill="hold"/>
                                        <p:tgtEl>
                                          <p:spTgt spid="3"/>
                                        </p:tgtEl>
                                        <p:attrNameLst>
                                          <p:attrName>style.rotation</p:attrName>
                                        </p:attrNameLst>
                                      </p:cBhvr>
                                      <p:tavLst>
                                        <p:tav tm="0">
                                          <p:val>
                                            <p:fltVal val="-90"/>
                                          </p:val>
                                        </p:tav>
                                        <p:tav tm="100000">
                                          <p:val>
                                            <p:fltVal val="0"/>
                                          </p:val>
                                        </p:tav>
                                      </p:tavLst>
                                    </p:anim>
                                    <p:anim calcmode="lin" valueType="num">
                                      <p:cBhvr>
                                        <p:cTn id="9" dur="4000" decel="100000" fill="hold"/>
                                        <p:tgtEl>
                                          <p:spTgt spid="3"/>
                                        </p:tgtEl>
                                        <p:attrNameLst>
                                          <p:attrName>ppt_x</p:attrName>
                                        </p:attrNameLst>
                                      </p:cBhvr>
                                      <p:tavLst>
                                        <p:tav tm="0">
                                          <p:val>
                                            <p:strVal val="#ppt_x+0.4"/>
                                          </p:val>
                                        </p:tav>
                                        <p:tav tm="100000">
                                          <p:val>
                                            <p:strVal val="#ppt_x-0.05"/>
                                          </p:val>
                                        </p:tav>
                                      </p:tavLst>
                                    </p:anim>
                                    <p:anim calcmode="lin" valueType="num">
                                      <p:cBhvr>
                                        <p:cTn id="10" dur="4000" decel="100000" fill="hold"/>
                                        <p:tgtEl>
                                          <p:spTgt spid="3"/>
                                        </p:tgtEl>
                                        <p:attrNameLst>
                                          <p:attrName>ppt_y</p:attrName>
                                        </p:attrNameLst>
                                      </p:cBhvr>
                                      <p:tavLst>
                                        <p:tav tm="0">
                                          <p:val>
                                            <p:strVal val="#ppt_y-0.4"/>
                                          </p:val>
                                        </p:tav>
                                        <p:tav tm="100000">
                                          <p:val>
                                            <p:strVal val="#ppt_y+0.1"/>
                                          </p:val>
                                        </p:tav>
                                      </p:tavLst>
                                    </p:anim>
                                    <p:anim calcmode="lin" valueType="num">
                                      <p:cBhvr>
                                        <p:cTn id="11" dur="1000" accel="100000" fill="hold">
                                          <p:stCondLst>
                                            <p:cond delay="4000"/>
                                          </p:stCondLst>
                                        </p:cTn>
                                        <p:tgtEl>
                                          <p:spTgt spid="3"/>
                                        </p:tgtEl>
                                        <p:attrNameLst>
                                          <p:attrName>ppt_x</p:attrName>
                                        </p:attrNameLst>
                                      </p:cBhvr>
                                      <p:tavLst>
                                        <p:tav tm="0">
                                          <p:val>
                                            <p:strVal val="#ppt_x-0.05"/>
                                          </p:val>
                                        </p:tav>
                                        <p:tav tm="100000">
                                          <p:val>
                                            <p:strVal val="#ppt_x"/>
                                          </p:val>
                                        </p:tav>
                                      </p:tavLst>
                                    </p:anim>
                                    <p:anim calcmode="lin" valueType="num">
                                      <p:cBhvr>
                                        <p:cTn id="12" dur="1000" accel="100000" fill="hold">
                                          <p:stCondLst>
                                            <p:cond delay="40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0"/>
            <a:ext cx="4063933" cy="1200635"/>
          </a:xfrm>
          <a:prstGeom prst="rect">
            <a:avLst/>
          </a:prstGeom>
          <a:noFill/>
          <a:ln w="9525">
            <a:noFill/>
            <a:miter lim="800000"/>
            <a:headEnd/>
            <a:tailEnd/>
          </a:ln>
          <a:effectLst/>
        </p:spPr>
        <p:txBody>
          <a:bodyPr vert="horz" wrap="none" lIns="91440" tIns="45720" rIns="91440" bIns="46023"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5400" b="1" i="0" u="none" strike="noStrike" cap="none" normalizeH="0" baseline="0" dirty="0" smtClean="0">
                <a:ln>
                  <a:noFill/>
                </a:ln>
                <a:solidFill>
                  <a:schemeClr val="accent6">
                    <a:lumMod val="50000"/>
                  </a:schemeClr>
                </a:solidFill>
                <a:effectLst/>
                <a:latin typeface="AnastasiaScript" pitchFamily="2" charset="0"/>
                <a:ea typeface="Times New Roman" pitchFamily="18" charset="0"/>
                <a:cs typeface="Arial" pitchFamily="34" charset="0"/>
              </a:rPr>
              <a:t>Зрілість поета </a:t>
            </a:r>
            <a:endParaRPr kumimoji="0" lang="uk-UA" sz="5400" b="1" i="0" u="none" strike="noStrike" cap="none" normalizeH="0" baseline="0" dirty="0" smtClean="0">
              <a:ln>
                <a:noFill/>
              </a:ln>
              <a:solidFill>
                <a:schemeClr val="accent6">
                  <a:lumMod val="50000"/>
                </a:schemeClr>
              </a:solidFill>
              <a:effectLst/>
              <a:latin typeface="AnastasiaScript" pitchFamily="2"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endParaRPr>
          </a:p>
        </p:txBody>
      </p:sp>
      <p:sp>
        <p:nvSpPr>
          <p:cNvPr id="7" name="TextBox 6"/>
          <p:cNvSpPr txBox="1"/>
          <p:nvPr/>
        </p:nvSpPr>
        <p:spPr>
          <a:xfrm>
            <a:off x="2643142" y="1000108"/>
            <a:ext cx="6500858" cy="5570756"/>
          </a:xfrm>
          <a:prstGeom prst="rect">
            <a:avLst/>
          </a:prstGeom>
          <a:noFill/>
        </p:spPr>
        <p:txBody>
          <a:bodyPr wrap="square" rtlCol="0">
            <a:spAutoFit/>
          </a:bodyPr>
          <a:lstStyle/>
          <a:p>
            <a:pPr algn="r"/>
            <a:r>
              <a:rPr lang="uk-UA" sz="2800" dirty="0" smtClean="0">
                <a:solidFill>
                  <a:schemeClr val="accent6">
                    <a:lumMod val="50000"/>
                  </a:schemeClr>
                </a:solidFill>
              </a:rPr>
              <a:t>У серпні 1870 року Рембо залишив </a:t>
            </a:r>
            <a:r>
              <a:rPr lang="uk-UA" sz="2800" dirty="0" err="1" smtClean="0">
                <a:solidFill>
                  <a:schemeClr val="accent6">
                    <a:lumMod val="50000"/>
                  </a:schemeClr>
                </a:solidFill>
              </a:rPr>
              <a:t>Шарлевіль</a:t>
            </a:r>
            <a:r>
              <a:rPr lang="uk-UA" sz="2800" dirty="0" smtClean="0">
                <a:solidFill>
                  <a:schemeClr val="accent6">
                    <a:lumMod val="50000"/>
                  </a:schemeClr>
                </a:solidFill>
              </a:rPr>
              <a:t>, дістався до Парижа, а потім вирушив до Бельгії, де намагався зайнятися журналістикою. За допомогою поліції мати повернула неповнолітнього сина додому. Так відтепер буде завжди, до самої смерті,— ніби націлений до якоїсь таємничої мети, Рембо намагається безперестанку пересуватися, щось шукає. Постійне оновлення стає пафосом його поетичного мислення.</a:t>
            </a:r>
            <a:endParaRPr lang="ru-RU" sz="2800" dirty="0" smtClean="0">
              <a:solidFill>
                <a:schemeClr val="accent6">
                  <a:lumMod val="50000"/>
                </a:schemeClr>
              </a:solidFill>
            </a:endParaRPr>
          </a:p>
          <a:p>
            <a:endParaRPr lang="uk-UA" sz="2000" dirty="0"/>
          </a:p>
        </p:txBody>
      </p:sp>
      <p:pic>
        <p:nvPicPr>
          <p:cNvPr id="8" name="Рисунок 7" descr="346ba28fb069.jpg"/>
          <p:cNvPicPr>
            <a:picLocks noChangeAspect="1"/>
          </p:cNvPicPr>
          <p:nvPr/>
        </p:nvPicPr>
        <p:blipFill>
          <a:blip r:embed="rId2" cstate="print"/>
          <a:stretch>
            <a:fillRect/>
          </a:stretch>
        </p:blipFill>
        <p:spPr>
          <a:xfrm>
            <a:off x="571472" y="3286124"/>
            <a:ext cx="2428892" cy="3096948"/>
          </a:xfrm>
          <a:prstGeom prst="rect">
            <a:avLst/>
          </a:prstGeom>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0" fill="hold"/>
                                        <p:tgtEl>
                                          <p:spTgt spid="8"/>
                                        </p:tgtEl>
                                        <p:attrNameLst>
                                          <p:attrName>ppt_w</p:attrName>
                                        </p:attrNameLst>
                                      </p:cBhvr>
                                      <p:tavLst>
                                        <p:tav tm="0">
                                          <p:val>
                                            <p:fltVal val="0"/>
                                          </p:val>
                                        </p:tav>
                                        <p:tav tm="100000">
                                          <p:val>
                                            <p:strVal val="#ppt_w"/>
                                          </p:val>
                                        </p:tav>
                                      </p:tavLst>
                                    </p:anim>
                                    <p:anim calcmode="lin" valueType="num">
                                      <p:cBhvr>
                                        <p:cTn id="8" dur="50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85720" y="1571612"/>
            <a:ext cx="4929222" cy="1500187"/>
          </a:xfrm>
        </p:spPr>
        <p:txBody>
          <a:bodyPr>
            <a:noAutofit/>
          </a:bodyPr>
          <a:lstStyle/>
          <a:p>
            <a:r>
              <a:rPr lang="uk-UA" dirty="0" smtClean="0">
                <a:solidFill>
                  <a:schemeClr val="accent6">
                    <a:lumMod val="50000"/>
                  </a:schemeClr>
                </a:solidFill>
              </a:rPr>
              <a:t>До осені 1870 року Рембо створив понад десять віршів, у яких найвідчутніша залежність від романтичної традиції. Майже всі вони написані олександрійським віршем, який втілював усталені норми «правильного» французького віршування. </a:t>
            </a:r>
            <a:endParaRPr lang="uk-UA" dirty="0">
              <a:solidFill>
                <a:schemeClr val="accent6">
                  <a:lumMod val="50000"/>
                </a:schemeClr>
              </a:solidFill>
            </a:endParaRPr>
          </a:p>
        </p:txBody>
      </p:sp>
      <p:sp>
        <p:nvSpPr>
          <p:cNvPr id="4" name="TextBox 3"/>
          <p:cNvSpPr txBox="1"/>
          <p:nvPr/>
        </p:nvSpPr>
        <p:spPr>
          <a:xfrm>
            <a:off x="4000496" y="3071810"/>
            <a:ext cx="4857784" cy="3170099"/>
          </a:xfrm>
          <a:prstGeom prst="rect">
            <a:avLst/>
          </a:prstGeom>
          <a:noFill/>
        </p:spPr>
        <p:txBody>
          <a:bodyPr wrap="square" rtlCol="0">
            <a:spAutoFit/>
          </a:bodyPr>
          <a:lstStyle/>
          <a:p>
            <a:pPr algn="r"/>
            <a:r>
              <a:rPr lang="uk-UA" sz="2000" dirty="0" smtClean="0">
                <a:solidFill>
                  <a:schemeClr val="accent6">
                    <a:lumMod val="50000"/>
                  </a:schemeClr>
                </a:solidFill>
              </a:rPr>
              <a:t>При переході до наступної фази творчості тон і стиль поезії Рембо майже не змінюються. Патетика поступається місцем сарказму — від достойного захоплення минулого поет переходить до недостойного сьогодення. Образи величні й піднесені змінюються образами ницими й карикатурними. Затверджуються жорсткі, різкі, викличні інтонації.</a:t>
            </a:r>
            <a:endParaRPr lang="uk-UA" sz="2000" dirty="0">
              <a:solidFill>
                <a:schemeClr val="accent6">
                  <a:lumMod val="50000"/>
                </a:schemeClr>
              </a:solidFill>
            </a:endParaRPr>
          </a:p>
        </p:txBody>
      </p:sp>
      <p:pic>
        <p:nvPicPr>
          <p:cNvPr id="5" name="Рисунок 4" descr="arthurrimbaud53wd.jpg"/>
          <p:cNvPicPr>
            <a:picLocks noChangeAspect="1"/>
          </p:cNvPicPr>
          <p:nvPr/>
        </p:nvPicPr>
        <p:blipFill>
          <a:blip r:embed="rId2" cstate="print"/>
          <a:stretch>
            <a:fillRect/>
          </a:stretch>
        </p:blipFill>
        <p:spPr>
          <a:xfrm>
            <a:off x="1071538" y="3331609"/>
            <a:ext cx="2428892" cy="3526391"/>
          </a:xfrm>
          <a:prstGeom prst="rect">
            <a:avLst/>
          </a:prstGeom>
          <a:ln>
            <a:noFill/>
          </a:ln>
          <a:effectLst>
            <a:softEdge rad="112500"/>
          </a:effectLst>
        </p:spPr>
      </p:pic>
      <p:pic>
        <p:nvPicPr>
          <p:cNvPr id="6" name="Рисунок 5" descr="0b323d7d74c088bcd25722168e2b995b.jpg"/>
          <p:cNvPicPr>
            <a:picLocks noChangeAspect="1"/>
          </p:cNvPicPr>
          <p:nvPr/>
        </p:nvPicPr>
        <p:blipFill>
          <a:blip r:embed="rId3" cstate="print"/>
          <a:stretch>
            <a:fillRect/>
          </a:stretch>
        </p:blipFill>
        <p:spPr>
          <a:xfrm>
            <a:off x="5000628" y="0"/>
            <a:ext cx="3656584" cy="2620666"/>
          </a:xfrm>
          <a:prstGeom prst="rect">
            <a:avLst/>
          </a:prstGeom>
          <a:ln>
            <a:noFill/>
          </a:ln>
          <a:effectLst>
            <a:softEdge rad="112500"/>
          </a:effectLst>
        </p:spPr>
      </p:pic>
    </p:spTree>
  </p:cSld>
  <p:clrMapOvr>
    <a:masterClrMapping/>
  </p:clrMapOvr>
  <p:transition>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28728" y="5072074"/>
            <a:ext cx="7110418" cy="609600"/>
          </a:xfrm>
        </p:spPr>
        <p:txBody>
          <a:bodyPr>
            <a:noAutofit/>
          </a:bodyPr>
          <a:lstStyle/>
          <a:p>
            <a:r>
              <a:rPr lang="uk-UA" sz="2800" dirty="0" smtClean="0"/>
              <a:t>Не дивно, що упродовж усього XX століття молоді поети подібної вдачі наслідували образ, створений Рембо,— людини «богеми», що в перекладі означає «</a:t>
            </a:r>
            <a:r>
              <a:rPr lang="uk-UA" sz="2800" dirty="0" err="1" smtClean="0"/>
              <a:t>циганерії</a:t>
            </a:r>
            <a:r>
              <a:rPr lang="uk-UA" sz="2800" dirty="0" smtClean="0"/>
              <a:t>».</a:t>
            </a:r>
            <a:endParaRPr lang="uk-UA" sz="2800" dirty="0"/>
          </a:p>
        </p:txBody>
      </p:sp>
      <p:pic>
        <p:nvPicPr>
          <p:cNvPr id="4" name="Рисунок 3" descr="alma-a3.jpg"/>
          <p:cNvPicPr>
            <a:picLocks noChangeAspect="1"/>
          </p:cNvPicPr>
          <p:nvPr/>
        </p:nvPicPr>
        <p:blipFill>
          <a:blip r:embed="rId2" cstate="print"/>
          <a:stretch>
            <a:fillRect/>
          </a:stretch>
        </p:blipFill>
        <p:spPr>
          <a:xfrm>
            <a:off x="6072198" y="857232"/>
            <a:ext cx="2357454" cy="314048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714876" y="2285992"/>
            <a:ext cx="4286248" cy="609600"/>
          </a:xfrm>
        </p:spPr>
        <p:txBody>
          <a:bodyPr>
            <a:normAutofit fontScale="90000"/>
          </a:bodyPr>
          <a:lstStyle/>
          <a:p>
            <a:r>
              <a:rPr lang="uk-UA" dirty="0" smtClean="0"/>
              <a:t>В 1870 році був написаний вірш </a:t>
            </a:r>
            <a:r>
              <a:rPr lang="uk-UA" dirty="0" err="1" smtClean="0"/>
              <a:t>“Моя</a:t>
            </a:r>
            <a:r>
              <a:rPr lang="uk-UA" dirty="0" smtClean="0"/>
              <a:t> </a:t>
            </a:r>
            <a:r>
              <a:rPr lang="uk-UA" dirty="0" err="1" smtClean="0"/>
              <a:t>циганерія”</a:t>
            </a:r>
            <a:r>
              <a:rPr lang="uk-UA" dirty="0" smtClean="0"/>
              <a:t>.</a:t>
            </a:r>
            <a:r>
              <a:rPr lang="ru-RU" dirty="0" smtClean="0"/>
              <a:t/>
            </a:r>
            <a:br>
              <a:rPr lang="ru-RU" dirty="0" smtClean="0"/>
            </a:br>
            <a:r>
              <a:rPr lang="ru-RU" dirty="0" smtClean="0"/>
              <a:t/>
            </a:r>
            <a:br>
              <a:rPr lang="ru-RU" dirty="0" smtClean="0"/>
            </a:br>
            <a:endParaRPr lang="uk-UA" dirty="0"/>
          </a:p>
        </p:txBody>
      </p:sp>
      <p:sp>
        <p:nvSpPr>
          <p:cNvPr id="3" name="Подзаголовок 2"/>
          <p:cNvSpPr>
            <a:spLocks noGrp="1"/>
          </p:cNvSpPr>
          <p:nvPr>
            <p:ph type="subTitle" idx="1"/>
          </p:nvPr>
        </p:nvSpPr>
        <p:spPr>
          <a:xfrm>
            <a:off x="0" y="3786190"/>
            <a:ext cx="4786346" cy="609600"/>
          </a:xfrm>
        </p:spPr>
        <p:txBody>
          <a:bodyPr>
            <a:noAutofit/>
          </a:bodyPr>
          <a:lstStyle/>
          <a:p>
            <a:pPr algn="ctr"/>
            <a:r>
              <a:rPr lang="uk-UA" dirty="0" smtClean="0"/>
              <a:t>Цей вірш має й інші варіанти назви в перекладі: </a:t>
            </a:r>
            <a:r>
              <a:rPr lang="uk-UA" dirty="0" err="1" smtClean="0"/>
              <a:t>“Богема”</a:t>
            </a:r>
            <a:r>
              <a:rPr lang="uk-UA" dirty="0" smtClean="0"/>
              <a:t>, </a:t>
            </a:r>
            <a:r>
              <a:rPr lang="uk-UA" dirty="0" err="1" smtClean="0"/>
              <a:t>“Моє</a:t>
            </a:r>
            <a:r>
              <a:rPr lang="uk-UA" dirty="0" smtClean="0"/>
              <a:t> </a:t>
            </a:r>
            <a:r>
              <a:rPr lang="uk-UA" dirty="0" err="1" smtClean="0"/>
              <a:t>бродяжництво”</a:t>
            </a:r>
            <a:r>
              <a:rPr lang="uk-UA" dirty="0" smtClean="0"/>
              <a:t>.</a:t>
            </a:r>
            <a:endParaRPr lang="uk-UA" dirty="0"/>
          </a:p>
        </p:txBody>
      </p:sp>
      <p:pic>
        <p:nvPicPr>
          <p:cNvPr id="4" name="Рисунок 3" descr="little-arthur.jpg"/>
          <p:cNvPicPr>
            <a:picLocks noChangeAspect="1"/>
          </p:cNvPicPr>
          <p:nvPr/>
        </p:nvPicPr>
        <p:blipFill>
          <a:blip r:embed="rId2" cstate="print"/>
          <a:stretch>
            <a:fillRect/>
          </a:stretch>
        </p:blipFill>
        <p:spPr>
          <a:xfrm>
            <a:off x="5072066" y="3357562"/>
            <a:ext cx="3786214" cy="28723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ransition>
    <p:check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571480"/>
            <a:ext cx="7772400" cy="1362075"/>
          </a:xfrm>
        </p:spPr>
        <p:txBody>
          <a:bodyPr>
            <a:noAutofit/>
          </a:bodyPr>
          <a:lstStyle/>
          <a:p>
            <a:pPr algn="ctr"/>
            <a:r>
              <a:rPr lang="uk-UA" sz="3200" dirty="0" smtClean="0"/>
              <a:t>Богема (з французької - циганщина). </a:t>
            </a:r>
            <a:endParaRPr lang="uk-UA" sz="3200" dirty="0"/>
          </a:p>
        </p:txBody>
      </p:sp>
      <p:sp>
        <p:nvSpPr>
          <p:cNvPr id="3" name="Текст 2"/>
          <p:cNvSpPr>
            <a:spLocks noGrp="1"/>
          </p:cNvSpPr>
          <p:nvPr>
            <p:ph type="body" idx="1"/>
          </p:nvPr>
        </p:nvSpPr>
        <p:spPr>
          <a:xfrm>
            <a:off x="714348" y="2143116"/>
            <a:ext cx="7929618" cy="1500187"/>
          </a:xfrm>
        </p:spPr>
        <p:txBody>
          <a:bodyPr>
            <a:noAutofit/>
          </a:bodyPr>
          <a:lstStyle/>
          <a:p>
            <a:pPr algn="ctr"/>
            <a:r>
              <a:rPr lang="uk-UA" sz="2400" dirty="0" smtClean="0">
                <a:solidFill>
                  <a:schemeClr val="accent6">
                    <a:lumMod val="50000"/>
                  </a:schemeClr>
                </a:solidFill>
              </a:rPr>
              <a:t>Французький письменник </a:t>
            </a:r>
            <a:r>
              <a:rPr lang="uk-UA" sz="2400" dirty="0" err="1" smtClean="0">
                <a:solidFill>
                  <a:schemeClr val="accent6">
                    <a:lumMod val="50000"/>
                  </a:schemeClr>
                </a:solidFill>
              </a:rPr>
              <a:t>Анрі</a:t>
            </a:r>
            <a:r>
              <a:rPr lang="uk-UA" sz="2400" dirty="0" smtClean="0">
                <a:solidFill>
                  <a:schemeClr val="accent6">
                    <a:lumMod val="50000"/>
                  </a:schemeClr>
                </a:solidFill>
              </a:rPr>
              <a:t> </a:t>
            </a:r>
            <a:r>
              <a:rPr lang="uk-UA" sz="2400" dirty="0" err="1" smtClean="0">
                <a:solidFill>
                  <a:schemeClr val="accent6">
                    <a:lumMod val="50000"/>
                  </a:schemeClr>
                </a:solidFill>
              </a:rPr>
              <a:t>Мюрже</a:t>
            </a:r>
            <a:r>
              <a:rPr lang="uk-UA" sz="2400" dirty="0" smtClean="0">
                <a:solidFill>
                  <a:schemeClr val="accent6">
                    <a:lumMod val="50000"/>
                  </a:schemeClr>
                </a:solidFill>
              </a:rPr>
              <a:t> так назвав студентів Латинського кварталу. З тих пір богемою називають будь-яку інтелігентну бідноту, яка артистично весело переносить злигодні й навіть з презирством ставиться до земних благ.</a:t>
            </a:r>
            <a:endParaRPr lang="uk-UA" sz="2400" dirty="0">
              <a:solidFill>
                <a:schemeClr val="accent6">
                  <a:lumMod val="50000"/>
                </a:schemeClr>
              </a:solidFill>
            </a:endParaRPr>
          </a:p>
        </p:txBody>
      </p:sp>
      <p:pic>
        <p:nvPicPr>
          <p:cNvPr id="4" name="Рисунок 3" descr="rembo.jpg"/>
          <p:cNvPicPr>
            <a:picLocks noChangeAspect="1"/>
          </p:cNvPicPr>
          <p:nvPr/>
        </p:nvPicPr>
        <p:blipFill>
          <a:blip r:embed="rId2" cstate="print"/>
          <a:stretch>
            <a:fillRect/>
          </a:stretch>
        </p:blipFill>
        <p:spPr>
          <a:xfrm>
            <a:off x="1643042" y="3714752"/>
            <a:ext cx="1782812" cy="2883961"/>
          </a:xfrm>
          <a:prstGeom prst="rect">
            <a:avLst/>
          </a:prstGeom>
        </p:spPr>
      </p:pic>
      <p:pic>
        <p:nvPicPr>
          <p:cNvPr id="6" name="Рисунок 5" descr="GM-0123.jpg"/>
          <p:cNvPicPr>
            <a:picLocks noChangeAspect="1"/>
          </p:cNvPicPr>
          <p:nvPr/>
        </p:nvPicPr>
        <p:blipFill>
          <a:blip r:embed="rId3" cstate="print"/>
          <a:stretch>
            <a:fillRect/>
          </a:stretch>
        </p:blipFill>
        <p:spPr>
          <a:xfrm>
            <a:off x="4643438" y="3857628"/>
            <a:ext cx="3890886" cy="2655530"/>
          </a:xfrm>
          <a:prstGeom prst="rect">
            <a:avLst/>
          </a:prstGeom>
        </p:spPr>
      </p:pic>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600" decel="100000"/>
                                        <p:tgtEl>
                                          <p:spTgt spid="6"/>
                                        </p:tgtEl>
                                      </p:cBhvr>
                                    </p:animEffect>
                                    <p:anim calcmode="lin" valueType="num">
                                      <p:cBhvr>
                                        <p:cTn id="16" dur="1600" decel="100000" fill="hold"/>
                                        <p:tgtEl>
                                          <p:spTgt spid="6"/>
                                        </p:tgtEl>
                                        <p:attrNameLst>
                                          <p:attrName>style.rotation</p:attrName>
                                        </p:attrNameLst>
                                      </p:cBhvr>
                                      <p:tavLst>
                                        <p:tav tm="0">
                                          <p:val>
                                            <p:fltVal val="-90"/>
                                          </p:val>
                                        </p:tav>
                                        <p:tav tm="100000">
                                          <p:val>
                                            <p:fltVal val="0"/>
                                          </p:val>
                                        </p:tav>
                                      </p:tavLst>
                                    </p:anim>
                                    <p:anim calcmode="lin" valueType="num">
                                      <p:cBhvr>
                                        <p:cTn id="17" dur="1600" decel="100000" fill="hold"/>
                                        <p:tgtEl>
                                          <p:spTgt spid="6"/>
                                        </p:tgtEl>
                                        <p:attrNameLst>
                                          <p:attrName>ppt_x</p:attrName>
                                        </p:attrNameLst>
                                      </p:cBhvr>
                                      <p:tavLst>
                                        <p:tav tm="0">
                                          <p:val>
                                            <p:strVal val="#ppt_x+0.4"/>
                                          </p:val>
                                        </p:tav>
                                        <p:tav tm="100000">
                                          <p:val>
                                            <p:strVal val="#ppt_x-0.05"/>
                                          </p:val>
                                        </p:tav>
                                      </p:tavLst>
                                    </p:anim>
                                    <p:anim calcmode="lin" valueType="num">
                                      <p:cBhvr>
                                        <p:cTn id="18" dur="1600" decel="100000" fill="hold"/>
                                        <p:tgtEl>
                                          <p:spTgt spid="6"/>
                                        </p:tgtEl>
                                        <p:attrNameLst>
                                          <p:attrName>ppt_y</p:attrName>
                                        </p:attrNameLst>
                                      </p:cBhvr>
                                      <p:tavLst>
                                        <p:tav tm="0">
                                          <p:val>
                                            <p:strVal val="#ppt_y-0.4"/>
                                          </p:val>
                                        </p:tav>
                                        <p:tav tm="100000">
                                          <p:val>
                                            <p:strVal val="#ppt_y+0.1"/>
                                          </p:val>
                                        </p:tav>
                                      </p:tavLst>
                                    </p:anim>
                                    <p:anim calcmode="lin" valueType="num">
                                      <p:cBhvr>
                                        <p:cTn id="19" dur="400" accel="100000" fill="hold">
                                          <p:stCondLst>
                                            <p:cond delay="1600"/>
                                          </p:stCondLst>
                                        </p:cTn>
                                        <p:tgtEl>
                                          <p:spTgt spid="6"/>
                                        </p:tgtEl>
                                        <p:attrNameLst>
                                          <p:attrName>ppt_x</p:attrName>
                                        </p:attrNameLst>
                                      </p:cBhvr>
                                      <p:tavLst>
                                        <p:tav tm="0">
                                          <p:val>
                                            <p:strVal val="#ppt_x-0.05"/>
                                          </p:val>
                                        </p:tav>
                                        <p:tav tm="100000">
                                          <p:val>
                                            <p:strVal val="#ppt_x"/>
                                          </p:val>
                                        </p:tav>
                                      </p:tavLst>
                                    </p:anim>
                                    <p:anim calcmode="lin" valueType="num">
                                      <p:cBhvr>
                                        <p:cTn id="20" dur="400" accel="100000" fill="hold">
                                          <p:stCondLst>
                                            <p:cond delay="16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S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01E6654-30A2-478A-A784-FA621CF286E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CSC</Template>
  <TotalTime>185</TotalTime>
  <Words>290</Words>
  <Application>Microsoft Office PowerPoint</Application>
  <PresentationFormat>Экран (4:3)</PresentationFormat>
  <Paragraphs>22</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CSC</vt:lpstr>
      <vt:lpstr>Жан Ніколя́ Артю́р Рембо́ </vt:lpstr>
      <vt:lpstr>Слайд 2</vt:lpstr>
      <vt:lpstr>Слайд 3</vt:lpstr>
      <vt:lpstr>Слайд 4</vt:lpstr>
      <vt:lpstr>Слайд 5</vt:lpstr>
      <vt:lpstr>Слайд 6</vt:lpstr>
      <vt:lpstr>Не дивно, що упродовж усього XX століття молоді поети подібної вдачі наслідували образ, створений Рембо,— людини «богеми», що в перекладі означає «циганерії».</vt:lpstr>
      <vt:lpstr>В 1870 році був написаний вірш “Моя циганерія”.  </vt:lpstr>
      <vt:lpstr>Богема (з французької - циганщина). </vt:lpstr>
      <vt:lpstr>МОЯ ЦИГАНЕРІЯ</vt:lpstr>
      <vt:lpstr>Сонет «Моя циганерія» — справжній гімн богемі, людині, яка відірвалась від суспільства й залишилася наодинці з небом і зорями. </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Жан Ніколя́ Артю́р Рембо́ </dc:title>
  <dc:creator>Admin</dc:creator>
  <cp:keywords/>
  <cp:lastModifiedBy>Пользователь</cp:lastModifiedBy>
  <cp:revision>24</cp:revision>
  <dcterms:created xsi:type="dcterms:W3CDTF">2013-05-14T18:09:26Z</dcterms:created>
  <dcterms:modified xsi:type="dcterms:W3CDTF">2014-06-03T15:36:16Z</dcterms:modified>
  <cp:category>Шаблон оформления</cp:category>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TC300050569990</vt:lpwstr>
  </property>
</Properties>
</file>