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61" r:id="rId2"/>
    <p:sldId id="260" r:id="rId3"/>
    <p:sldId id="262" r:id="rId4"/>
    <p:sldId id="267" r:id="rId5"/>
    <p:sldId id="263" r:id="rId6"/>
    <p:sldId id="264" r:id="rId7"/>
    <p:sldId id="266" r:id="rId8"/>
    <p:sldId id="268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8DAB-14C7-48F7-8D06-D4B5DD1276EC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0C8C34C-8E92-40E4-82F3-36140DDAA96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8DAB-14C7-48F7-8D06-D4B5DD1276EC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C34C-8E92-40E4-82F3-36140DDAA96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8DAB-14C7-48F7-8D06-D4B5DD1276EC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C34C-8E92-40E4-82F3-36140DDAA96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8DAB-14C7-48F7-8D06-D4B5DD1276EC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0C8C34C-8E92-40E4-82F3-36140DDAA96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8DAB-14C7-48F7-8D06-D4B5DD1276EC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C34C-8E92-40E4-82F3-36140DDAA96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8DAB-14C7-48F7-8D06-D4B5DD1276EC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C34C-8E92-40E4-82F3-36140DDAA96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8DAB-14C7-48F7-8D06-D4B5DD1276EC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0C8C34C-8E92-40E4-82F3-36140DDAA96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8DAB-14C7-48F7-8D06-D4B5DD1276EC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C34C-8E92-40E4-82F3-36140DDAA96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8DAB-14C7-48F7-8D06-D4B5DD1276EC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C34C-8E92-40E4-82F3-36140DDAA96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8DAB-14C7-48F7-8D06-D4B5DD1276EC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C34C-8E92-40E4-82F3-36140DDAA96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8DAB-14C7-48F7-8D06-D4B5DD1276EC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C34C-8E92-40E4-82F3-36140DDAA96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7C48DAB-14C7-48F7-8D06-D4B5DD1276EC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0C8C34C-8E92-40E4-82F3-36140DDAA96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492896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ймовірнісна модель оцінки ризику клієнта (</a:t>
            </a:r>
            <a:r>
              <a:rPr lang="uk-UA" b="1" dirty="0" err="1" smtClean="0"/>
              <a:t>м.В</a:t>
            </a:r>
            <a:r>
              <a:rPr lang="uk-UA" b="1" dirty="0" smtClean="0"/>
              <a:t>. </a:t>
            </a:r>
            <a:r>
              <a:rPr lang="uk-UA" b="1" dirty="0" err="1" smtClean="0"/>
              <a:t>Колдовський</a:t>
            </a:r>
            <a:r>
              <a:rPr lang="uk-UA" b="1" dirty="0" smtClean="0"/>
              <a:t>)</a:t>
            </a:r>
            <a:endParaRPr lang="uk-UA" b="1" dirty="0"/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43050"/>
            <a:ext cx="8686800" cy="5000660"/>
          </a:xfrm>
        </p:spPr>
        <p:txBody>
          <a:bodyPr>
            <a:normAutofit fontScale="77500" lnSpcReduction="20000"/>
          </a:bodyPr>
          <a:lstStyle/>
          <a:p>
            <a:r>
              <a:rPr lang="uk-UA" sz="3300" dirty="0" smtClean="0"/>
              <a:t>Оцінка клієнта повинна бути проведена із трьох сторін: </a:t>
            </a:r>
          </a:p>
          <a:p>
            <a:pPr lvl="1"/>
            <a:r>
              <a:rPr lang="uk-UA" sz="3300" dirty="0" smtClean="0"/>
              <a:t>оцінка території на якій клієнт проводить свою діяльність, </a:t>
            </a:r>
          </a:p>
          <a:p>
            <a:pPr lvl="1"/>
            <a:r>
              <a:rPr lang="uk-UA" sz="3300" dirty="0" smtClean="0"/>
              <a:t>оцінка самого банківського продукту на предмет використання його для відмивання грошей, </a:t>
            </a:r>
          </a:p>
          <a:p>
            <a:pPr lvl="1"/>
            <a:r>
              <a:rPr lang="uk-UA" sz="3300" dirty="0" smtClean="0"/>
              <a:t>оцінка самого клієнта і його виду економічної діяльності.</a:t>
            </a:r>
          </a:p>
          <a:p>
            <a:r>
              <a:rPr lang="uk-UA" sz="3300" dirty="0" smtClean="0"/>
              <a:t>Особливістю ймовірнісного підходу визначення ризику клієнта є те, що в кінцевому випадку банк отримає певний відсоток ймовірності того, що клієнт буде фігурувати у справах з легалізації доходів, отриманих злочинним шляхом, що складаються ДКФМ.</a:t>
            </a:r>
          </a:p>
          <a:p>
            <a:endParaRPr lang="uk-UA" dirty="0"/>
          </a:p>
        </p:txBody>
      </p:sp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580083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Загальна формула розрахунку ймовірнісної оцінки ризику клієнта:</a:t>
            </a:r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Адже оскільки настання і ненастання  події утворюють повну групу подій, то можна стверджувати, що сума їх ймовірностей дорівнює одиниці:</a:t>
            </a:r>
          </a:p>
          <a:p>
            <a:r>
              <a:rPr lang="uk-UA" dirty="0" smtClean="0"/>
              <a:t> </a:t>
            </a:r>
          </a:p>
          <a:p>
            <a:r>
              <a:rPr lang="uk-UA" dirty="0" smtClean="0"/>
              <a:t> </a:t>
            </a:r>
          </a:p>
          <a:p>
            <a:r>
              <a:rPr lang="uk-UA" dirty="0" smtClean="0"/>
              <a:t>де	</a:t>
            </a:r>
            <a:r>
              <a:rPr lang="en-US" b="1" i="1" dirty="0" smtClean="0">
                <a:latin typeface="Cambria" pitchFamily="18" charset="0"/>
              </a:rPr>
              <a:t>p</a:t>
            </a:r>
            <a:r>
              <a:rPr lang="ru-RU" b="1" i="1" dirty="0" smtClean="0">
                <a:latin typeface="Cambria" pitchFamily="18" charset="0"/>
              </a:rPr>
              <a:t>(</a:t>
            </a:r>
            <a:r>
              <a:rPr lang="en-US" b="1" i="1" dirty="0" err="1" smtClean="0">
                <a:latin typeface="Cambria" pitchFamily="18" charset="0"/>
              </a:rPr>
              <a:t>FML</a:t>
            </a:r>
            <a:r>
              <a:rPr lang="en-US" b="1" i="1" baseline="-25000" dirty="0" err="1" smtClean="0">
                <a:latin typeface="Cambria" pitchFamily="18" charset="0"/>
              </a:rPr>
              <a:t>i</a:t>
            </a:r>
            <a:r>
              <a:rPr lang="ru-RU" b="1" i="1" dirty="0" smtClean="0">
                <a:latin typeface="Cambria" pitchFamily="18" charset="0"/>
              </a:rPr>
              <a:t>)</a:t>
            </a:r>
            <a:r>
              <a:rPr lang="uk-UA" b="1" dirty="0" smtClean="0">
                <a:latin typeface="Cambria" pitchFamily="18" charset="0"/>
              </a:rPr>
              <a:t> </a:t>
            </a:r>
            <a:r>
              <a:rPr lang="uk-UA" dirty="0" smtClean="0"/>
              <a:t>– ймовірність настання і-того фактору відмивання грошей.</a:t>
            </a:r>
          </a:p>
          <a:p>
            <a:endParaRPr lang="uk-UA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7409" name="Object 1"/>
          <p:cNvGraphicFramePr>
            <a:graphicFrameLocks noChangeAspect="1"/>
          </p:cNvGraphicFramePr>
          <p:nvPr/>
        </p:nvGraphicFramePr>
        <p:xfrm>
          <a:off x="642910" y="4429132"/>
          <a:ext cx="8096307" cy="642942"/>
        </p:xfrm>
        <a:graphic>
          <a:graphicData uri="http://schemas.openxmlformats.org/presentationml/2006/ole">
            <p:oleObj spid="_x0000_s17409" name="Формула" r:id="rId3" imgW="3238500" imgH="254000" progId="Equation.3">
              <p:embed/>
            </p:oleObj>
          </a:graphicData>
        </a:graphic>
      </p:graphicFrame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1714480" y="1357298"/>
          <a:ext cx="4143404" cy="1090369"/>
        </p:xfrm>
        <a:graphic>
          <a:graphicData uri="http://schemas.openxmlformats.org/presentationml/2006/ole">
            <p:oleObj spid="_x0000_s17415" name="Формула" r:id="rId4" imgW="1612800" imgH="431640" progId="Equation.3">
              <p:embed/>
            </p:oleObj>
          </a:graphicData>
        </a:graphic>
      </p:graphicFrame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8686800" cy="5722959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Загальна формула оцінки кількості подій по яких можливо відбутися відмивання грошей клієнтом складається з реалізації сполук наступних подій:</a:t>
            </a:r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де :</a:t>
            </a:r>
          </a:p>
          <a:p>
            <a:r>
              <a:rPr lang="uk-UA" dirty="0" smtClean="0"/>
              <a:t>n – 	загальна кількість показників, за якими проходить ймовірнісна оцінка клієнта, n=7;</a:t>
            </a:r>
          </a:p>
          <a:p>
            <a:r>
              <a:rPr lang="uk-UA" dirty="0" smtClean="0"/>
              <a:t>m –  кількість показників за якими не відбулася подія відмивання грошей клієнтом банку;</a:t>
            </a:r>
          </a:p>
          <a:p>
            <a:r>
              <a:rPr lang="en-US" i="1" dirty="0" smtClean="0">
                <a:latin typeface="Cambria" pitchFamily="18" charset="0"/>
              </a:rPr>
              <a:t>C</a:t>
            </a:r>
            <a:r>
              <a:rPr lang="ru-RU" i="1" dirty="0" smtClean="0">
                <a:latin typeface="Cambria" pitchFamily="18" charset="0"/>
              </a:rPr>
              <a:t>(</a:t>
            </a:r>
            <a:r>
              <a:rPr lang="en-US" i="1" dirty="0" smtClean="0">
                <a:latin typeface="Cambria" pitchFamily="18" charset="0"/>
              </a:rPr>
              <a:t>FML</a:t>
            </a:r>
            <a:r>
              <a:rPr lang="ru-RU" i="1" dirty="0" smtClean="0">
                <a:latin typeface="Cambria" pitchFamily="18" charset="0"/>
              </a:rPr>
              <a:t>)</a:t>
            </a:r>
            <a:r>
              <a:rPr lang="en-US" i="1" baseline="-25000" dirty="0" smtClean="0">
                <a:latin typeface="Cambria" pitchFamily="18" charset="0"/>
              </a:rPr>
              <a:t>n</a:t>
            </a:r>
            <a:r>
              <a:rPr lang="en-US" i="1" baseline="30000" dirty="0" smtClean="0">
                <a:latin typeface="Cambria" pitchFamily="18" charset="0"/>
              </a:rPr>
              <a:t>m</a:t>
            </a:r>
            <a:r>
              <a:rPr lang="uk-UA" dirty="0" smtClean="0"/>
              <a:t> – комбінація сполук показників, кількість яких розраховується за формулою:</a:t>
            </a:r>
          </a:p>
          <a:p>
            <a:endParaRPr lang="uk-UA" dirty="0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2000232" y="1857364"/>
          <a:ext cx="4071966" cy="858714"/>
        </p:xfrm>
        <a:graphic>
          <a:graphicData uri="http://schemas.openxmlformats.org/presentationml/2006/ole">
            <p:oleObj spid="_x0000_s21511" name="Формула" r:id="rId3" imgW="1397000" imgH="292100" progId="Equation.3">
              <p:embed/>
            </p:oleObj>
          </a:graphicData>
        </a:graphic>
      </p:graphicFrame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1517" name="Object 13"/>
          <p:cNvGraphicFramePr>
            <a:graphicFrameLocks noChangeAspect="1"/>
          </p:cNvGraphicFramePr>
          <p:nvPr/>
        </p:nvGraphicFramePr>
        <p:xfrm>
          <a:off x="2928926" y="5469269"/>
          <a:ext cx="3000396" cy="1080143"/>
        </p:xfrm>
        <a:graphic>
          <a:graphicData uri="http://schemas.openxmlformats.org/presentationml/2006/ole">
            <p:oleObj spid="_x0000_s21517" name="Формула" r:id="rId4" imgW="1193800" imgH="431800" progId="Equation.3">
              <p:embed/>
            </p:oleObj>
          </a:graphicData>
        </a:graphic>
      </p:graphicFrame>
    </p:spTree>
  </p:cSld>
  <p:clrMapOvr>
    <a:masterClrMapping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14290"/>
            <a:ext cx="8839200" cy="6643710"/>
          </a:xfrm>
        </p:spPr>
        <p:txBody>
          <a:bodyPr>
            <a:normAutofit fontScale="77500" lnSpcReduction="20000"/>
          </a:bodyPr>
          <a:lstStyle/>
          <a:p>
            <a:r>
              <a:rPr lang="en-US" b="1" i="1" dirty="0" err="1" smtClean="0">
                <a:latin typeface="Cambria" pitchFamily="18" charset="0"/>
              </a:rPr>
              <a:t>FML</a:t>
            </a:r>
            <a:r>
              <a:rPr lang="en-US" b="1" i="1" baseline="-25000" dirty="0" err="1" smtClean="0">
                <a:latin typeface="Cambria" pitchFamily="18" charset="0"/>
              </a:rPr>
              <a:t>i</a:t>
            </a:r>
            <a:r>
              <a:rPr lang="uk-UA" b="1" dirty="0" smtClean="0"/>
              <a:t> </a:t>
            </a:r>
            <a:r>
              <a:rPr lang="uk-UA" dirty="0" smtClean="0"/>
              <a:t>– це узагальнюючий показник наступних факторів: </a:t>
            </a:r>
          </a:p>
          <a:p>
            <a:endParaRPr lang="uk-UA" b="1" i="1" dirty="0" smtClean="0">
              <a:latin typeface="Cambria" pitchFamily="18" charset="0"/>
            </a:endParaRPr>
          </a:p>
          <a:p>
            <a:pPr algn="ctr"/>
            <a:r>
              <a:rPr lang="en-US" sz="3600" b="1" i="1" dirty="0" smtClean="0">
                <a:latin typeface="Cambria" pitchFamily="18" charset="0"/>
              </a:rPr>
              <a:t>FML</a:t>
            </a:r>
            <a:r>
              <a:rPr lang="en-US" sz="3600" b="1" dirty="0" smtClean="0">
                <a:latin typeface="Cambria" pitchFamily="18" charset="0"/>
              </a:rPr>
              <a:t> </a:t>
            </a:r>
            <a:r>
              <a:rPr lang="uk-UA" sz="3600" b="1" dirty="0" smtClean="0">
                <a:latin typeface="Cambria" pitchFamily="18" charset="0"/>
              </a:rPr>
              <a:t>=</a:t>
            </a:r>
            <a:r>
              <a:rPr lang="en-US" sz="3600" b="1" dirty="0" smtClean="0">
                <a:latin typeface="Cambria" pitchFamily="18" charset="0"/>
              </a:rPr>
              <a:t> {</a:t>
            </a:r>
            <a:r>
              <a:rPr lang="uk-UA" sz="3600" b="1" dirty="0" smtClean="0">
                <a:latin typeface="Cambria" pitchFamily="18" charset="0"/>
              </a:rPr>
              <a:t>CN, CB, CL, C</a:t>
            </a:r>
            <a:r>
              <a:rPr lang="en-US" sz="3600" b="1" dirty="0" smtClean="0">
                <a:latin typeface="Cambria" pitchFamily="18" charset="0"/>
              </a:rPr>
              <a:t>R</a:t>
            </a:r>
            <a:r>
              <a:rPr lang="uk-UA" sz="3600" b="1" dirty="0" smtClean="0">
                <a:latin typeface="Cambria" pitchFamily="18" charset="0"/>
              </a:rPr>
              <a:t>, CA, A, B</a:t>
            </a:r>
            <a:r>
              <a:rPr lang="en-US" sz="3600" b="1" dirty="0" smtClean="0">
                <a:latin typeface="Cambria" pitchFamily="18" charset="0"/>
              </a:rPr>
              <a:t>}</a:t>
            </a:r>
            <a:r>
              <a:rPr lang="uk-UA" sz="3600" b="1" dirty="0" smtClean="0">
                <a:latin typeface="Cambria" pitchFamily="18" charset="0"/>
              </a:rPr>
              <a:t> </a:t>
            </a:r>
            <a:r>
              <a:rPr lang="uk-UA" sz="3600" dirty="0" smtClean="0">
                <a:latin typeface="Cambria" pitchFamily="18" charset="0"/>
              </a:rPr>
              <a:t>, </a:t>
            </a:r>
            <a:r>
              <a:rPr lang="uk-UA" sz="3600" dirty="0" smtClean="0"/>
              <a:t>де:</a:t>
            </a:r>
          </a:p>
          <a:p>
            <a:pPr>
              <a:buNone/>
            </a:pPr>
            <a:r>
              <a:rPr lang="uk-UA" dirty="0" smtClean="0"/>
              <a:t> 	</a:t>
            </a:r>
          </a:p>
          <a:p>
            <a:pPr>
              <a:buNone/>
            </a:pPr>
            <a:r>
              <a:rPr lang="uk-UA" dirty="0" smtClean="0"/>
              <a:t>	</a:t>
            </a:r>
            <a:r>
              <a:rPr lang="uk-UA" sz="3100" b="1" i="1" dirty="0" smtClean="0"/>
              <a:t>CN</a:t>
            </a:r>
            <a:r>
              <a:rPr lang="uk-UA" sz="3100" dirty="0" smtClean="0"/>
              <a:t> – подія при якій проходить легалізація грошей за показником «країна громадянства»;</a:t>
            </a:r>
          </a:p>
          <a:p>
            <a:pPr>
              <a:buNone/>
            </a:pPr>
            <a:r>
              <a:rPr lang="uk-UA" sz="3100" dirty="0" smtClean="0"/>
              <a:t>	</a:t>
            </a:r>
            <a:r>
              <a:rPr lang="uk-UA" sz="3100" b="1" i="1" dirty="0" smtClean="0"/>
              <a:t>CB</a:t>
            </a:r>
            <a:r>
              <a:rPr lang="uk-UA" sz="3100" dirty="0" smtClean="0"/>
              <a:t> – подія при якій проходить легалізація грошей за показником «країна походження»;</a:t>
            </a:r>
          </a:p>
          <a:p>
            <a:pPr>
              <a:buNone/>
            </a:pPr>
            <a:r>
              <a:rPr lang="uk-UA" sz="3100" dirty="0" smtClean="0"/>
              <a:t>	</a:t>
            </a:r>
            <a:r>
              <a:rPr lang="uk-UA" sz="3100" b="1" i="1" dirty="0" smtClean="0"/>
              <a:t>CL</a:t>
            </a:r>
            <a:r>
              <a:rPr lang="uk-UA" sz="3100" dirty="0" smtClean="0"/>
              <a:t> – подія при якій проходить легалізація грошей за показником «країна проживання»;</a:t>
            </a:r>
          </a:p>
          <a:p>
            <a:pPr>
              <a:buNone/>
            </a:pPr>
            <a:r>
              <a:rPr lang="uk-UA" sz="3100" dirty="0" smtClean="0"/>
              <a:t>	</a:t>
            </a:r>
            <a:r>
              <a:rPr lang="uk-UA" sz="3100" b="1" i="1" dirty="0" smtClean="0"/>
              <a:t>CR</a:t>
            </a:r>
            <a:r>
              <a:rPr lang="uk-UA" sz="3100" dirty="0" smtClean="0"/>
              <a:t> – подія при якій проходить легалізація грошей за показником «країна </a:t>
            </a:r>
            <a:r>
              <a:rPr lang="uk-UA" sz="3100" dirty="0" err="1" smtClean="0"/>
              <a:t>реєстрації\юридична</a:t>
            </a:r>
            <a:r>
              <a:rPr lang="uk-UA" sz="3100" dirty="0" smtClean="0"/>
              <a:t> адреса»;</a:t>
            </a:r>
          </a:p>
          <a:p>
            <a:pPr>
              <a:buNone/>
            </a:pPr>
            <a:r>
              <a:rPr lang="uk-UA" sz="3100" dirty="0" smtClean="0"/>
              <a:t>	</a:t>
            </a:r>
            <a:r>
              <a:rPr lang="uk-UA" sz="3100" b="1" i="1" dirty="0" smtClean="0"/>
              <a:t>CA</a:t>
            </a:r>
            <a:r>
              <a:rPr lang="uk-UA" sz="3100" dirty="0" smtClean="0"/>
              <a:t> – подія при якій проходить легалізація грошей за показником «країни, що задіяні в економічній діяльності»;</a:t>
            </a:r>
          </a:p>
          <a:p>
            <a:pPr>
              <a:buNone/>
            </a:pPr>
            <a:r>
              <a:rPr lang="uk-UA" sz="3100" dirty="0" smtClean="0"/>
              <a:t>	</a:t>
            </a:r>
            <a:r>
              <a:rPr lang="uk-UA" sz="3100" b="1" i="1" dirty="0" smtClean="0"/>
              <a:t>A </a:t>
            </a:r>
            <a:r>
              <a:rPr lang="uk-UA" sz="3100" dirty="0" smtClean="0"/>
              <a:t>– 	подія при якій проходить легалізація грошей за показником «економічна діяльність», згідно національного класифікатора ВЕД;</a:t>
            </a:r>
          </a:p>
          <a:p>
            <a:pPr>
              <a:buNone/>
            </a:pPr>
            <a:r>
              <a:rPr lang="uk-UA" sz="3100" dirty="0" smtClean="0"/>
              <a:t>	</a:t>
            </a:r>
            <a:r>
              <a:rPr lang="uk-UA" sz="3100" b="1" i="1" dirty="0" smtClean="0"/>
              <a:t>B</a:t>
            </a:r>
            <a:r>
              <a:rPr lang="uk-UA" sz="3100" dirty="0" smtClean="0"/>
              <a:t> – 	подія при якій проходить легалізація грошей за показником «банківський продукт».</a:t>
            </a:r>
            <a:endParaRPr lang="uk-UA" dirty="0" smtClean="0"/>
          </a:p>
        </p:txBody>
      </p:sp>
    </p:spTree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Параметри </a:t>
            </a:r>
            <a:r>
              <a:rPr lang="uk-UA" b="1" dirty="0" smtClean="0">
                <a:latin typeface="Cambria" pitchFamily="18" charset="0"/>
              </a:rPr>
              <a:t>CN, CB, CL, C</a:t>
            </a:r>
            <a:r>
              <a:rPr lang="en-US" b="1" dirty="0" smtClean="0">
                <a:latin typeface="Cambria" pitchFamily="18" charset="0"/>
              </a:rPr>
              <a:t>R</a:t>
            </a:r>
            <a:r>
              <a:rPr lang="uk-UA" b="1" dirty="0" smtClean="0">
                <a:latin typeface="Cambria" pitchFamily="18" charset="0"/>
              </a:rPr>
              <a:t>, CA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Рівень корупції напряму залежить від можливостей країни по легалізації доходів, отриманих злочинним шляхом.</a:t>
            </a:r>
          </a:p>
          <a:p>
            <a:r>
              <a:rPr lang="uk-UA" dirty="0" smtClean="0"/>
              <a:t>Тому загальна ймовірнісна оцінка країни  (громадянства, походження , проживання, реєстрації тощо) обраховується відповідно індексу корупції, що виставлений країнам міжнародною організацією </a:t>
            </a:r>
            <a:r>
              <a:rPr lang="uk-UA" dirty="0" err="1" smtClean="0"/>
              <a:t>Transparency</a:t>
            </a:r>
            <a:r>
              <a:rPr lang="uk-UA" dirty="0" smtClean="0"/>
              <a:t> </a:t>
            </a:r>
            <a:r>
              <a:rPr lang="uk-UA" dirty="0" err="1" smtClean="0"/>
              <a:t>International</a:t>
            </a:r>
            <a:r>
              <a:rPr lang="uk-UA" dirty="0" smtClean="0"/>
              <a:t>. 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Параметри A, B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Значення ймовірнісної оцінки показника A (економічна діяльність клієнта) обраховують на основі оцінки видів економічної діяльності, яка виставляється експертним шляхом.</a:t>
            </a:r>
          </a:p>
          <a:p>
            <a:r>
              <a:rPr lang="uk-UA" dirty="0" smtClean="0"/>
              <a:t>Розрахунок значення ймовірнісної оцінки для показника B (банківський продукт) проводиться на основі статистичної оцінки отриманих повідомлень ДКФМ від банківських установ за кодами повідомлень як обов’язкового так і внутрішнього фінансового моніторингу. </a:t>
            </a:r>
            <a:endParaRPr lang="uk-UA" dirty="0"/>
          </a:p>
        </p:txBody>
      </p:sp>
    </p:spTree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4481514" cy="1971668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Алгоритм якісної оцінки ризику клієнта банку</a:t>
            </a:r>
            <a:endParaRPr lang="uk-UA" b="1" dirty="0"/>
          </a:p>
        </p:txBody>
      </p:sp>
      <p:grpSp>
        <p:nvGrpSpPr>
          <p:cNvPr id="4" name="Group 1"/>
          <p:cNvGrpSpPr>
            <a:grpSpLocks noChangeAspect="1"/>
          </p:cNvGrpSpPr>
          <p:nvPr/>
        </p:nvGrpSpPr>
        <p:grpSpPr bwMode="auto">
          <a:xfrm>
            <a:off x="3714744" y="428604"/>
            <a:ext cx="5143536" cy="5937415"/>
            <a:chOff x="2365" y="5399"/>
            <a:chExt cx="7200" cy="8312"/>
          </a:xfrm>
        </p:grpSpPr>
        <p:sp>
          <p:nvSpPr>
            <p:cNvPr id="5" name="AutoShape 32"/>
            <p:cNvSpPr>
              <a:spLocks noChangeAspect="1" noChangeArrowheads="1" noTextEdit="1"/>
            </p:cNvSpPr>
            <p:nvPr/>
          </p:nvSpPr>
          <p:spPr bwMode="auto">
            <a:xfrm>
              <a:off x="2365" y="5399"/>
              <a:ext cx="7200" cy="831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sz="1400"/>
            </a:p>
          </p:txBody>
        </p:sp>
        <p:grpSp>
          <p:nvGrpSpPr>
            <p:cNvPr id="6" name="Group 2"/>
            <p:cNvGrpSpPr>
              <a:grpSpLocks/>
            </p:cNvGrpSpPr>
            <p:nvPr/>
          </p:nvGrpSpPr>
          <p:grpSpPr bwMode="auto">
            <a:xfrm>
              <a:off x="2774" y="5463"/>
              <a:ext cx="5970" cy="8248"/>
              <a:chOff x="2774" y="5463"/>
              <a:chExt cx="5970" cy="8248"/>
            </a:xfrm>
          </p:grpSpPr>
          <p:sp>
            <p:nvSpPr>
              <p:cNvPr id="7" name="Text Box 31"/>
              <p:cNvSpPr txBox="1">
                <a:spLocks noChangeArrowheads="1"/>
              </p:cNvSpPr>
              <p:nvPr/>
            </p:nvSpPr>
            <p:spPr bwMode="auto">
              <a:xfrm>
                <a:off x="3292" y="6366"/>
                <a:ext cx="2488" cy="405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Оцінка ризику </a:t>
                </a:r>
                <a:endPara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" name="AutoShape 30"/>
              <p:cNvSpPr>
                <a:spLocks noChangeArrowheads="1"/>
              </p:cNvSpPr>
              <p:nvPr/>
            </p:nvSpPr>
            <p:spPr bwMode="auto">
              <a:xfrm>
                <a:off x="2774" y="7527"/>
                <a:ext cx="3535" cy="1591"/>
              </a:xfrm>
              <a:prstGeom prst="flowChartDecision">
                <a:avLst/>
              </a:prstGeom>
              <a:solidFill>
                <a:srgbClr val="FFFFFF">
                  <a:alpha val="0"/>
                </a:srgb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Text Box 29"/>
              <p:cNvSpPr txBox="1">
                <a:spLocks noChangeArrowheads="1"/>
              </p:cNvSpPr>
              <p:nvPr/>
            </p:nvSpPr>
            <p:spPr bwMode="auto">
              <a:xfrm>
                <a:off x="3391" y="7749"/>
                <a:ext cx="2389" cy="1035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Відповідно до постанови НБУ №189, клієнт банку є клієнтом з низьким ризиком</a:t>
                </a:r>
                <a:endPara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AutoShape 28"/>
              <p:cNvSpPr>
                <a:spLocks noChangeShapeType="1"/>
              </p:cNvSpPr>
              <p:nvPr/>
            </p:nvSpPr>
            <p:spPr bwMode="auto">
              <a:xfrm>
                <a:off x="4536" y="6771"/>
                <a:ext cx="5" cy="75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1400"/>
              </a:p>
            </p:txBody>
          </p:sp>
          <p:sp>
            <p:nvSpPr>
              <p:cNvPr id="11" name="Text Box 27"/>
              <p:cNvSpPr txBox="1">
                <a:spLocks noChangeArrowheads="1"/>
              </p:cNvSpPr>
              <p:nvPr/>
            </p:nvSpPr>
            <p:spPr bwMode="auto">
              <a:xfrm>
                <a:off x="6814" y="7749"/>
                <a:ext cx="1930" cy="1158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Клієнт банку оцінюється як клієнт з низьким ступенем ризику</a:t>
                </a:r>
                <a:endPara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AutoShape 26"/>
              <p:cNvSpPr>
                <a:spLocks noChangeShapeType="1"/>
              </p:cNvSpPr>
              <p:nvPr/>
            </p:nvSpPr>
            <p:spPr bwMode="auto">
              <a:xfrm>
                <a:off x="6309" y="8323"/>
                <a:ext cx="505" cy="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1400"/>
              </a:p>
            </p:txBody>
          </p:sp>
          <p:sp>
            <p:nvSpPr>
              <p:cNvPr id="13" name="Text Box 25"/>
              <p:cNvSpPr txBox="1">
                <a:spLocks noChangeArrowheads="1"/>
              </p:cNvSpPr>
              <p:nvPr/>
            </p:nvSpPr>
            <p:spPr bwMode="auto">
              <a:xfrm>
                <a:off x="6213" y="7861"/>
                <a:ext cx="601" cy="377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Так</a:t>
                </a:r>
                <a:endPara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AutoShape 24"/>
              <p:cNvSpPr>
                <a:spLocks noChangeShapeType="1"/>
              </p:cNvSpPr>
              <p:nvPr/>
            </p:nvSpPr>
            <p:spPr bwMode="auto">
              <a:xfrm>
                <a:off x="4541" y="9118"/>
                <a:ext cx="1" cy="65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1400"/>
              </a:p>
            </p:txBody>
          </p:sp>
          <p:sp>
            <p:nvSpPr>
              <p:cNvPr id="15" name="Text Box 23"/>
              <p:cNvSpPr txBox="1">
                <a:spLocks noChangeArrowheads="1"/>
              </p:cNvSpPr>
              <p:nvPr/>
            </p:nvSpPr>
            <p:spPr bwMode="auto">
              <a:xfrm>
                <a:off x="4677" y="9216"/>
                <a:ext cx="600" cy="377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Ні</a:t>
                </a:r>
                <a:endPara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" name="AutoShape 22"/>
              <p:cNvSpPr>
                <a:spLocks noChangeArrowheads="1"/>
              </p:cNvSpPr>
              <p:nvPr/>
            </p:nvSpPr>
            <p:spPr bwMode="auto">
              <a:xfrm>
                <a:off x="2774" y="9775"/>
                <a:ext cx="3535" cy="1591"/>
              </a:xfrm>
              <a:prstGeom prst="flowChartDecision">
                <a:avLst/>
              </a:prstGeom>
              <a:solidFill>
                <a:srgbClr val="FFFFFF">
                  <a:alpha val="0"/>
                </a:srgb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Text Box 21"/>
              <p:cNvSpPr txBox="1">
                <a:spLocks noChangeArrowheads="1"/>
              </p:cNvSpPr>
              <p:nvPr/>
            </p:nvSpPr>
            <p:spPr bwMode="auto">
              <a:xfrm>
                <a:off x="3391" y="9956"/>
                <a:ext cx="2389" cy="141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При оцінці ризику, клієнту хоча б за одним параметром проставлена оцінка «високий»</a:t>
                </a:r>
                <a:endPara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Text Box 20"/>
              <p:cNvSpPr txBox="1">
                <a:spLocks noChangeArrowheads="1"/>
              </p:cNvSpPr>
              <p:nvPr/>
            </p:nvSpPr>
            <p:spPr bwMode="auto">
              <a:xfrm>
                <a:off x="6814" y="10039"/>
                <a:ext cx="1930" cy="1063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Клієнт банку оцінюється як клієнт з високим ступенем ризику</a:t>
                </a:r>
                <a:endPara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" name="AutoShape 19"/>
              <p:cNvSpPr>
                <a:spLocks noChangeShapeType="1"/>
              </p:cNvSpPr>
              <p:nvPr/>
            </p:nvSpPr>
            <p:spPr bwMode="auto">
              <a:xfrm>
                <a:off x="6309" y="10573"/>
                <a:ext cx="505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1400"/>
              </a:p>
            </p:txBody>
          </p:sp>
          <p:sp>
            <p:nvSpPr>
              <p:cNvPr id="20" name="Text Box 18"/>
              <p:cNvSpPr txBox="1">
                <a:spLocks noChangeArrowheads="1"/>
              </p:cNvSpPr>
              <p:nvPr/>
            </p:nvSpPr>
            <p:spPr bwMode="auto">
              <a:xfrm>
                <a:off x="6138" y="10124"/>
                <a:ext cx="601" cy="377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Так</a:t>
                </a:r>
                <a:endPara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" name="Text Box 17"/>
              <p:cNvSpPr txBox="1">
                <a:spLocks noChangeArrowheads="1"/>
              </p:cNvSpPr>
              <p:nvPr/>
            </p:nvSpPr>
            <p:spPr bwMode="auto">
              <a:xfrm>
                <a:off x="6814" y="11923"/>
                <a:ext cx="1930" cy="1264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Клієнт банку оцінюється як клієнт з середнім ступенем ризику</a:t>
                </a:r>
                <a:endPara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" name="Text Box 16"/>
              <p:cNvSpPr txBox="1">
                <a:spLocks noChangeArrowheads="1"/>
              </p:cNvSpPr>
              <p:nvPr/>
            </p:nvSpPr>
            <p:spPr bwMode="auto">
              <a:xfrm>
                <a:off x="4677" y="11366"/>
                <a:ext cx="600" cy="377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Ні</a:t>
                </a:r>
                <a:endPara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" name="AutoShape 15"/>
              <p:cNvSpPr>
                <a:spLocks noChangeArrowheads="1"/>
              </p:cNvSpPr>
              <p:nvPr/>
            </p:nvSpPr>
            <p:spPr bwMode="auto">
              <a:xfrm>
                <a:off x="2774" y="11743"/>
                <a:ext cx="3535" cy="1591"/>
              </a:xfrm>
              <a:prstGeom prst="flowChartDecision">
                <a:avLst/>
              </a:prstGeom>
              <a:solidFill>
                <a:srgbClr val="FFFFFF">
                  <a:alpha val="0"/>
                </a:srgb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" name="Text Box 14"/>
              <p:cNvSpPr txBox="1">
                <a:spLocks noChangeArrowheads="1"/>
              </p:cNvSpPr>
              <p:nvPr/>
            </p:nvSpPr>
            <p:spPr bwMode="auto">
              <a:xfrm>
                <a:off x="3391" y="11850"/>
                <a:ext cx="2389" cy="1412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При оцінці ризику, клієнту хоча б за одним параметром проставлена оцінка «середній»</a:t>
                </a:r>
                <a:endPara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Text Box 13"/>
              <p:cNvSpPr txBox="1">
                <a:spLocks noChangeArrowheads="1"/>
              </p:cNvSpPr>
              <p:nvPr/>
            </p:nvSpPr>
            <p:spPr bwMode="auto">
              <a:xfrm>
                <a:off x="4677" y="13334"/>
                <a:ext cx="600" cy="377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Ні</a:t>
                </a:r>
                <a:endPara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" name="AutoShape 12"/>
              <p:cNvSpPr>
                <a:spLocks noChangeShapeType="1"/>
              </p:cNvSpPr>
              <p:nvPr/>
            </p:nvSpPr>
            <p:spPr bwMode="auto">
              <a:xfrm>
                <a:off x="4541" y="11366"/>
                <a:ext cx="1" cy="37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1400"/>
              </a:p>
            </p:txBody>
          </p:sp>
          <p:sp>
            <p:nvSpPr>
              <p:cNvPr id="27" name="AutoShape 11"/>
              <p:cNvSpPr>
                <a:spLocks noChangeShapeType="1"/>
              </p:cNvSpPr>
              <p:nvPr/>
            </p:nvSpPr>
            <p:spPr bwMode="auto">
              <a:xfrm>
                <a:off x="6309" y="12539"/>
                <a:ext cx="505" cy="1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1400"/>
              </a:p>
            </p:txBody>
          </p:sp>
          <p:sp>
            <p:nvSpPr>
              <p:cNvPr id="28" name="Text Box 10"/>
              <p:cNvSpPr txBox="1">
                <a:spLocks noChangeArrowheads="1"/>
              </p:cNvSpPr>
              <p:nvPr/>
            </p:nvSpPr>
            <p:spPr bwMode="auto">
              <a:xfrm>
                <a:off x="6138" y="12074"/>
                <a:ext cx="601" cy="377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Так</a:t>
                </a:r>
                <a:endPara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AutoShape 9"/>
              <p:cNvSpPr>
                <a:spLocks noChangeShapeType="1"/>
              </p:cNvSpPr>
              <p:nvPr/>
            </p:nvSpPr>
            <p:spPr bwMode="auto">
              <a:xfrm rot="5400000" flipH="1" flipV="1">
                <a:off x="4140" y="8729"/>
                <a:ext cx="5006" cy="4203"/>
              </a:xfrm>
              <a:prstGeom prst="bentConnector4">
                <a:avLst>
                  <a:gd name="adj1" fmla="val -5370"/>
                  <a:gd name="adj2" fmla="val 106398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1400"/>
              </a:p>
            </p:txBody>
          </p:sp>
          <p:sp>
            <p:nvSpPr>
              <p:cNvPr id="30" name="AutoShape 8"/>
              <p:cNvSpPr>
                <a:spLocks noChangeArrowheads="1"/>
              </p:cNvSpPr>
              <p:nvPr/>
            </p:nvSpPr>
            <p:spPr bwMode="auto">
              <a:xfrm>
                <a:off x="3799" y="5463"/>
                <a:ext cx="1478" cy="494"/>
              </a:xfrm>
              <a:prstGeom prst="flowChartTerminator">
                <a:avLst/>
              </a:prstGeom>
              <a:solidFill>
                <a:srgbClr val="FFFFFF">
                  <a:alpha val="0"/>
                </a:srgb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Початок</a:t>
                </a:r>
                <a:endPara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AutoShape 7"/>
              <p:cNvSpPr>
                <a:spLocks noChangeArrowheads="1"/>
              </p:cNvSpPr>
              <p:nvPr/>
            </p:nvSpPr>
            <p:spPr bwMode="auto">
              <a:xfrm>
                <a:off x="7092" y="5463"/>
                <a:ext cx="1367" cy="494"/>
              </a:xfrm>
              <a:prstGeom prst="flowChartTerminator">
                <a:avLst/>
              </a:prstGeom>
              <a:solidFill>
                <a:srgbClr val="FFFFFF">
                  <a:alpha val="0"/>
                </a:srgb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Кінець</a:t>
                </a:r>
                <a:endPara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" name="AutoShape 6"/>
              <p:cNvSpPr>
                <a:spLocks noChangeShapeType="1"/>
              </p:cNvSpPr>
              <p:nvPr/>
            </p:nvSpPr>
            <p:spPr bwMode="auto">
              <a:xfrm flipH="1">
                <a:off x="4536" y="5957"/>
                <a:ext cx="2" cy="40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1400"/>
              </a:p>
            </p:txBody>
          </p:sp>
          <p:sp>
            <p:nvSpPr>
              <p:cNvPr id="33" name="AutoShape 5"/>
              <p:cNvSpPr>
                <a:spLocks noChangeShapeType="1"/>
              </p:cNvSpPr>
              <p:nvPr/>
            </p:nvSpPr>
            <p:spPr bwMode="auto">
              <a:xfrm flipH="1" flipV="1">
                <a:off x="7776" y="5957"/>
                <a:ext cx="3" cy="179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1400"/>
              </a:p>
            </p:txBody>
          </p:sp>
          <p:sp>
            <p:nvSpPr>
              <p:cNvPr id="34" name="AutoShape 4"/>
              <p:cNvSpPr>
                <a:spLocks noChangeShapeType="1"/>
              </p:cNvSpPr>
              <p:nvPr/>
            </p:nvSpPr>
            <p:spPr bwMode="auto">
              <a:xfrm flipH="1" flipV="1">
                <a:off x="8459" y="5711"/>
                <a:ext cx="285" cy="6844"/>
              </a:xfrm>
              <a:prstGeom prst="bentConnector3">
                <a:avLst>
                  <a:gd name="adj1" fmla="val -222778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1400"/>
              </a:p>
            </p:txBody>
          </p:sp>
          <p:sp>
            <p:nvSpPr>
              <p:cNvPr id="35" name="AutoShape 3"/>
              <p:cNvSpPr>
                <a:spLocks noChangeShapeType="1"/>
              </p:cNvSpPr>
              <p:nvPr/>
            </p:nvSpPr>
            <p:spPr bwMode="auto">
              <a:xfrm flipH="1" flipV="1">
                <a:off x="8459" y="5711"/>
                <a:ext cx="285" cy="4860"/>
              </a:xfrm>
              <a:prstGeom prst="bentConnector3">
                <a:avLst>
                  <a:gd name="adj1" fmla="val -156023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1400"/>
              </a:p>
            </p:txBody>
          </p:sp>
        </p:grpSp>
      </p:grpSp>
    </p:spTree>
  </p:cSld>
  <p:clrMapOvr>
    <a:masterClrMapping/>
  </p:clrMapOvr>
  <p:transition spd="slow">
    <p:fade thruBlk="1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584</TotalTime>
  <Words>342</Words>
  <Application>Microsoft Office PowerPoint</Application>
  <PresentationFormat>Экран (4:3)</PresentationFormat>
  <Paragraphs>53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Трек</vt:lpstr>
      <vt:lpstr>Формула</vt:lpstr>
      <vt:lpstr>ймовірнісна модель оцінки ризику клієнта (м.В. Колдовський)</vt:lpstr>
      <vt:lpstr>Слайд 2</vt:lpstr>
      <vt:lpstr>Слайд 3</vt:lpstr>
      <vt:lpstr>Слайд 4</vt:lpstr>
      <vt:lpstr>Слайд 5</vt:lpstr>
      <vt:lpstr>Параметри CN, CB, CL, CR, CA</vt:lpstr>
      <vt:lpstr>Параметри A, B </vt:lpstr>
      <vt:lpstr>Алгоритм якісної оцінки ризику клієнта банку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Оцінка РИЗИКІВ ВИКОРИСТАННЯ ОКРЕМИХ БАНКІВСЬКИХ ТЕХНОЛОГІЙ З МЕТОЮ ЛЕГАЛІЗАЦІЇ ДОХОДІВ, ОТРИМАНИХ НЕЗАКОННИМ ШЛЯХОМ</dc:title>
  <dc:creator>Helen Baberia</dc:creator>
  <cp:lastModifiedBy>bukhanova_a</cp:lastModifiedBy>
  <cp:revision>22</cp:revision>
  <dcterms:created xsi:type="dcterms:W3CDTF">2011-05-29T19:49:25Z</dcterms:created>
  <dcterms:modified xsi:type="dcterms:W3CDTF">2015-02-06T16:33:36Z</dcterms:modified>
</cp:coreProperties>
</file>