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40" autoAdjust="0"/>
    <p:restoredTop sz="86409" autoAdjust="0"/>
  </p:normalViewPr>
  <p:slideViewPr>
    <p:cSldViewPr>
      <p:cViewPr varScale="1">
        <p:scale>
          <a:sx n="73" d="100"/>
          <a:sy n="73" d="100"/>
        </p:scale>
        <p:origin x="-11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247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класичних</a:t>
            </a:r>
            <a:r>
              <a:rPr lang="ru-RU" dirty="0" smtClean="0"/>
              <a:t> </a:t>
            </a:r>
            <a:r>
              <a:rPr lang="ru-RU" dirty="0" err="1" smtClean="0"/>
              <a:t>теорій</a:t>
            </a:r>
            <a:r>
              <a:rPr lang="ru-RU" dirty="0" smtClean="0"/>
              <a:t> </a:t>
            </a:r>
            <a:r>
              <a:rPr lang="ru-RU" dirty="0" err="1" smtClean="0"/>
              <a:t>розміщення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чинники</a:t>
            </a:r>
            <a:r>
              <a:rPr lang="ru-RU" dirty="0" smtClean="0"/>
              <a:t> А. Вебер </a:t>
            </a:r>
            <a:r>
              <a:rPr lang="ru-RU" dirty="0" err="1" smtClean="0"/>
              <a:t>доповнив</a:t>
            </a:r>
            <a:r>
              <a:rPr lang="ru-RU" dirty="0" smtClean="0"/>
              <a:t> </a:t>
            </a:r>
            <a:r>
              <a:rPr lang="ru-RU" dirty="0" err="1" smtClean="0"/>
              <a:t>третім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назвав </a:t>
            </a:r>
            <a:r>
              <a:rPr lang="ru-RU" dirty="0" err="1" smtClean="0">
                <a:solidFill>
                  <a:srgbClr val="0070C0"/>
                </a:solidFill>
              </a:rPr>
              <a:t>агломерацією</a:t>
            </a:r>
            <a:r>
              <a:rPr lang="ru-RU" dirty="0" smtClean="0"/>
              <a:t>- </a:t>
            </a:r>
            <a:r>
              <a:rPr lang="ru-RU" dirty="0" err="1" smtClean="0"/>
              <a:t>зосередження</a:t>
            </a:r>
            <a:r>
              <a:rPr lang="ru-RU" dirty="0" smtClean="0"/>
              <a:t> в одному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зменшувало</a:t>
            </a:r>
            <a:r>
              <a:rPr lang="ru-RU" dirty="0" smtClean="0"/>
              <a:t> б </a:t>
            </a:r>
            <a:r>
              <a:rPr lang="ru-RU" dirty="0" err="1" smtClean="0"/>
              <a:t>витрати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передусім</a:t>
            </a:r>
            <a:r>
              <a:rPr lang="ru-RU" dirty="0" smtClean="0"/>
              <a:t> при </a:t>
            </a:r>
            <a:r>
              <a:rPr lang="ru-RU" dirty="0" err="1" smtClean="0"/>
              <a:t>будівництві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Свою </a:t>
            </a:r>
            <a:r>
              <a:rPr lang="ru-RU" dirty="0" err="1" smtClean="0"/>
              <a:t>теорію</a:t>
            </a:r>
            <a:r>
              <a:rPr lang="ru-RU" dirty="0" smtClean="0"/>
              <a:t> А. Вебер подавав як </a:t>
            </a:r>
            <a:r>
              <a:rPr lang="ru-RU" dirty="0" err="1" smtClean="0"/>
              <a:t>похідну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«</a:t>
            </a:r>
            <a:r>
              <a:rPr lang="ru-RU" dirty="0" err="1" smtClean="0"/>
              <a:t>вічної</a:t>
            </a:r>
            <a:r>
              <a:rPr lang="ru-RU" dirty="0" smtClean="0"/>
              <a:t>», </a:t>
            </a:r>
            <a:r>
              <a:rPr lang="ru-RU" dirty="0" err="1" smtClean="0"/>
              <a:t>або</a:t>
            </a:r>
            <a:r>
              <a:rPr lang="ru-RU" dirty="0" smtClean="0"/>
              <a:t> «</a:t>
            </a:r>
            <a:r>
              <a:rPr lang="ru-RU" dirty="0" err="1" smtClean="0"/>
              <a:t>чистої</a:t>
            </a:r>
            <a:r>
              <a:rPr lang="ru-RU" dirty="0" smtClean="0"/>
              <a:t>», науки, </a:t>
            </a:r>
            <a:r>
              <a:rPr lang="ru-RU" dirty="0" err="1" smtClean="0"/>
              <a:t>однаково</a:t>
            </a:r>
            <a:r>
              <a:rPr lang="ru-RU" dirty="0" smtClean="0"/>
              <a:t> </a:t>
            </a:r>
            <a:r>
              <a:rPr lang="ru-RU" dirty="0" err="1" smtClean="0"/>
              <a:t>придатної</a:t>
            </a:r>
            <a:r>
              <a:rPr lang="ru-RU" dirty="0" smtClean="0"/>
              <a:t> для </a:t>
            </a:r>
            <a:r>
              <a:rPr lang="ru-RU" dirty="0" err="1" smtClean="0"/>
              <a:t>будь-якого</a:t>
            </a:r>
            <a:r>
              <a:rPr lang="ru-RU" dirty="0" smtClean="0"/>
              <a:t> способу </a:t>
            </a:r>
            <a:r>
              <a:rPr lang="ru-RU" dirty="0" err="1" smtClean="0"/>
              <a:t>виробництва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у </a:t>
            </a:r>
            <a:r>
              <a:rPr lang="ru-RU" dirty="0" err="1" smtClean="0"/>
              <a:t>своїй</a:t>
            </a:r>
            <a:r>
              <a:rPr lang="ru-RU" dirty="0" smtClean="0"/>
              <a:t> «</a:t>
            </a:r>
            <a:r>
              <a:rPr lang="ru-RU" dirty="0" err="1" smtClean="0"/>
              <a:t>штандортній</a:t>
            </a:r>
            <a:r>
              <a:rPr lang="ru-RU" dirty="0" smtClean="0"/>
              <a:t>»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обмежується</a:t>
            </a:r>
            <a:r>
              <a:rPr lang="ru-RU" dirty="0" smtClean="0"/>
              <a:t> </a:t>
            </a:r>
            <a:r>
              <a:rPr lang="ru-RU" dirty="0" err="1" smtClean="0"/>
              <a:t>вивченням</a:t>
            </a:r>
            <a:r>
              <a:rPr lang="ru-RU" dirty="0" smtClean="0"/>
              <a:t> одного </a:t>
            </a:r>
            <a:r>
              <a:rPr lang="ru-RU" dirty="0" err="1" smtClean="0"/>
              <a:t>підприємства</a:t>
            </a:r>
            <a:r>
              <a:rPr lang="ru-RU" dirty="0" smtClean="0"/>
              <a:t> без </a:t>
            </a:r>
            <a:r>
              <a:rPr lang="ru-RU" dirty="0" err="1" smtClean="0"/>
              <a:t>урахування</a:t>
            </a:r>
            <a:r>
              <a:rPr lang="ru-RU" dirty="0" smtClean="0"/>
              <a:t> </a:t>
            </a:r>
            <a:r>
              <a:rPr lang="ru-RU" dirty="0" err="1" smtClean="0"/>
              <a:t>взаємовідносин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взаємозв'язків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усіма</a:t>
            </a:r>
            <a:r>
              <a:rPr lang="ru-RU" dirty="0" smtClean="0"/>
              <a:t> </a:t>
            </a:r>
            <a:r>
              <a:rPr lang="ru-RU" dirty="0" err="1" smtClean="0"/>
              <a:t>підприємствами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беруть</a:t>
            </a:r>
            <a:r>
              <a:rPr lang="ru-RU" dirty="0" smtClean="0"/>
              <a:t> участь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5482952" cy="6141296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Німецький</a:t>
            </a:r>
            <a:r>
              <a:rPr lang="ru-RU" b="1" dirty="0" smtClean="0"/>
              <a:t> </a:t>
            </a:r>
            <a:r>
              <a:rPr lang="ru-RU" b="1" dirty="0" err="1" smtClean="0"/>
              <a:t>економіст</a:t>
            </a:r>
            <a:r>
              <a:rPr lang="ru-RU" b="1" dirty="0" smtClean="0"/>
              <a:t> Август </a:t>
            </a:r>
            <a:r>
              <a:rPr lang="ru-RU" b="1" dirty="0" err="1" smtClean="0"/>
              <a:t>Льош</a:t>
            </a:r>
            <a:r>
              <a:rPr lang="ru-RU" b="1" dirty="0" smtClean="0"/>
              <a:t> </a:t>
            </a:r>
            <a:r>
              <a:rPr lang="ru-RU" dirty="0" smtClean="0"/>
              <a:t>(1906—1945) :</a:t>
            </a:r>
          </a:p>
          <a:p>
            <a:r>
              <a:rPr lang="ru-RU" dirty="0" err="1" smtClean="0"/>
              <a:t>спробував</a:t>
            </a:r>
            <a:r>
              <a:rPr lang="ru-RU" dirty="0" smtClean="0"/>
              <a:t> </a:t>
            </a:r>
            <a:r>
              <a:rPr lang="ru-RU" dirty="0" err="1" smtClean="0"/>
              <a:t>вирішити</a:t>
            </a:r>
            <a:r>
              <a:rPr lang="ru-RU" dirty="0" smtClean="0"/>
              <a:t> проблему оптимального </a:t>
            </a:r>
            <a:r>
              <a:rPr lang="ru-RU" dirty="0" err="1" smtClean="0"/>
              <a:t>розміщення</a:t>
            </a:r>
            <a:r>
              <a:rPr lang="ru-RU" dirty="0" smtClean="0"/>
              <a:t> </a:t>
            </a:r>
            <a:r>
              <a:rPr lang="ru-RU" dirty="0" err="1" smtClean="0"/>
              <a:t>сукупності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 у </a:t>
            </a:r>
            <a:r>
              <a:rPr lang="ru-RU" dirty="0" err="1" smtClean="0"/>
              <a:t>певній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Визначальним</a:t>
            </a:r>
            <a:r>
              <a:rPr lang="ru-RU" dirty="0" smtClean="0"/>
              <a:t> </a:t>
            </a:r>
            <a:r>
              <a:rPr lang="ru-RU" dirty="0" err="1" smtClean="0"/>
              <a:t>чинником</a:t>
            </a:r>
            <a:r>
              <a:rPr lang="ru-RU" dirty="0" smtClean="0"/>
              <a:t> при </a:t>
            </a:r>
            <a:r>
              <a:rPr lang="ru-RU" dirty="0" err="1" smtClean="0"/>
              <a:t>розміщенні</a:t>
            </a:r>
            <a:r>
              <a:rPr lang="ru-RU" dirty="0" smtClean="0"/>
              <a:t>  </a:t>
            </a:r>
            <a:r>
              <a:rPr lang="ru-RU" dirty="0" err="1" smtClean="0"/>
              <a:t>вважав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максимального </a:t>
            </a:r>
            <a:r>
              <a:rPr lang="ru-RU" dirty="0" err="1" smtClean="0"/>
              <a:t>прибутку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 Правильно </a:t>
            </a:r>
            <a:r>
              <a:rPr lang="ru-RU" dirty="0" err="1" smtClean="0"/>
              <a:t>вибраним</a:t>
            </a:r>
            <a:r>
              <a:rPr lang="ru-RU" dirty="0" smtClean="0"/>
              <a:t> </a:t>
            </a:r>
            <a:r>
              <a:rPr lang="ru-RU" dirty="0" err="1" smtClean="0"/>
              <a:t>місцем</a:t>
            </a:r>
            <a:r>
              <a:rPr lang="ru-RU" dirty="0" smtClean="0"/>
              <a:t> для </a:t>
            </a:r>
            <a:r>
              <a:rPr lang="ru-RU" dirty="0" err="1" smtClean="0"/>
              <a:t>окремого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вільної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точка,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максимального чистого </a:t>
            </a:r>
            <a:r>
              <a:rPr lang="ru-RU" dirty="0" err="1" smtClean="0"/>
              <a:t>прибутку</a:t>
            </a:r>
            <a:r>
              <a:rPr lang="ru-RU" dirty="0" smtClean="0"/>
              <a:t>.</a:t>
            </a:r>
          </a:p>
        </p:txBody>
      </p:sp>
      <p:pic>
        <p:nvPicPr>
          <p:cNvPr id="4" name="Рисунок 3" descr="image0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692696"/>
            <a:ext cx="2708523" cy="35204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Теорію</a:t>
            </a:r>
            <a:r>
              <a:rPr lang="ru-RU" dirty="0" smtClean="0"/>
              <a:t> </a:t>
            </a:r>
            <a:r>
              <a:rPr lang="ru-RU" dirty="0" err="1" smtClean="0"/>
              <a:t>найменших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А. Вебера А. </a:t>
            </a:r>
            <a:r>
              <a:rPr lang="ru-RU" dirty="0" err="1" smtClean="0"/>
              <a:t>Льош</a:t>
            </a:r>
            <a:r>
              <a:rPr lang="ru-RU" dirty="0" smtClean="0"/>
              <a:t> </a:t>
            </a:r>
            <a:r>
              <a:rPr lang="ru-RU" dirty="0" err="1" smtClean="0"/>
              <a:t>піддав</a:t>
            </a:r>
            <a:r>
              <a:rPr lang="ru-RU" dirty="0" smtClean="0"/>
              <a:t> </a:t>
            </a:r>
            <a:r>
              <a:rPr lang="ru-RU" dirty="0" err="1" smtClean="0"/>
              <a:t>критиці</a:t>
            </a:r>
            <a:r>
              <a:rPr lang="ru-RU" dirty="0" smtClean="0"/>
              <a:t>. Головну </a:t>
            </a:r>
            <a:r>
              <a:rPr lang="ru-RU" dirty="0" err="1" smtClean="0"/>
              <a:t>помилку</a:t>
            </a:r>
            <a:r>
              <a:rPr lang="ru-RU" dirty="0" smtClean="0"/>
              <a:t> А. Вебера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вбачав</a:t>
            </a:r>
            <a:r>
              <a:rPr lang="ru-RU" dirty="0" smtClean="0"/>
              <a:t> у тому, </a:t>
            </a:r>
            <a:r>
              <a:rPr lang="ru-RU" dirty="0" err="1" smtClean="0"/>
              <a:t>що</a:t>
            </a:r>
            <a:r>
              <a:rPr lang="ru-RU" dirty="0" smtClean="0"/>
              <a:t> той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шукав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для </a:t>
            </a:r>
            <a:r>
              <a:rPr lang="ru-RU" dirty="0" err="1" smtClean="0"/>
              <a:t>розміщення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де </a:t>
            </a:r>
            <a:r>
              <a:rPr lang="ru-RU" dirty="0" err="1" smtClean="0"/>
              <a:t>воно</a:t>
            </a:r>
            <a:r>
              <a:rPr lang="ru-RU" dirty="0" smtClean="0"/>
              <a:t> могло б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найменшими</a:t>
            </a:r>
            <a:r>
              <a:rPr lang="ru-RU" dirty="0" smtClean="0"/>
              <a:t> </a:t>
            </a:r>
            <a:r>
              <a:rPr lang="ru-RU" dirty="0" err="1" smtClean="0"/>
              <a:t>витратами</a:t>
            </a:r>
            <a:r>
              <a:rPr lang="ru-RU" dirty="0" smtClean="0"/>
              <a:t>. А. </a:t>
            </a:r>
            <a:r>
              <a:rPr lang="ru-RU" dirty="0" err="1" smtClean="0"/>
              <a:t>Льош</a:t>
            </a:r>
            <a:r>
              <a:rPr lang="ru-RU" dirty="0" smtClean="0"/>
              <a:t> же правильною </a:t>
            </a:r>
            <a:r>
              <a:rPr lang="ru-RU" dirty="0" err="1" smtClean="0"/>
              <a:t>вважав</a:t>
            </a:r>
            <a:r>
              <a:rPr lang="ru-RU" dirty="0" smtClean="0"/>
              <a:t> </a:t>
            </a:r>
            <a:r>
              <a:rPr lang="ru-RU" dirty="0" err="1" smtClean="0"/>
              <a:t>орієнтацію</a:t>
            </a:r>
            <a:r>
              <a:rPr lang="ru-RU" dirty="0" smtClean="0"/>
              <a:t> на </a:t>
            </a:r>
            <a:r>
              <a:rPr lang="ru-RU" dirty="0" err="1" smtClean="0"/>
              <a:t>місце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максимальний</a:t>
            </a:r>
            <a:r>
              <a:rPr lang="ru-RU" dirty="0" smtClean="0"/>
              <a:t> </a:t>
            </a:r>
            <a:r>
              <a:rPr lang="ru-RU" dirty="0" err="1" smtClean="0"/>
              <a:t>прибуток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i="1" dirty="0" smtClean="0">
              <a:solidFill>
                <a:srgbClr val="FFC000"/>
              </a:solidFill>
            </a:endParaRPr>
          </a:p>
          <a:p>
            <a:pPr algn="ctr">
              <a:buNone/>
            </a:pPr>
            <a:r>
              <a:rPr lang="ru-RU" i="1" dirty="0" smtClean="0">
                <a:solidFill>
                  <a:srgbClr val="FFC000"/>
                </a:solidFill>
              </a:rPr>
              <a:t>      </a:t>
            </a:r>
            <a:r>
              <a:rPr lang="ru-RU" i="1" dirty="0" err="1" smtClean="0">
                <a:solidFill>
                  <a:srgbClr val="FFC000"/>
                </a:solidFill>
              </a:rPr>
              <a:t>Досягненням</a:t>
            </a:r>
            <a:r>
              <a:rPr lang="ru-RU" i="1" dirty="0" smtClean="0">
                <a:solidFill>
                  <a:srgbClr val="FFC000"/>
                </a:solidFill>
              </a:rPr>
              <a:t> А. </a:t>
            </a:r>
            <a:r>
              <a:rPr lang="ru-RU" i="1" dirty="0" err="1" smtClean="0">
                <a:solidFill>
                  <a:srgbClr val="FFC000"/>
                </a:solidFill>
              </a:rPr>
              <a:t>Льоша</a:t>
            </a:r>
            <a:r>
              <a:rPr lang="ru-RU" i="1" dirty="0" smtClean="0">
                <a:solidFill>
                  <a:srgbClr val="FFC000"/>
                </a:solidFill>
              </a:rPr>
              <a:t> в </a:t>
            </a:r>
            <a:r>
              <a:rPr lang="ru-RU" i="1" dirty="0" err="1" smtClean="0">
                <a:solidFill>
                  <a:srgbClr val="FFC000"/>
                </a:solidFill>
              </a:rPr>
              <a:t>теорії</a:t>
            </a:r>
            <a:r>
              <a:rPr lang="ru-RU" i="1" dirty="0" smtClean="0">
                <a:solidFill>
                  <a:srgbClr val="FFC000"/>
                </a:solidFill>
              </a:rPr>
              <a:t> </a:t>
            </a:r>
            <a:r>
              <a:rPr lang="ru-RU" i="1" dirty="0" err="1" smtClean="0">
                <a:solidFill>
                  <a:srgbClr val="FFC000"/>
                </a:solidFill>
              </a:rPr>
              <a:t>розміщення</a:t>
            </a:r>
            <a:r>
              <a:rPr lang="ru-RU" i="1" dirty="0" smtClean="0">
                <a:solidFill>
                  <a:srgbClr val="FFC000"/>
                </a:solidFill>
              </a:rPr>
              <a:t> </a:t>
            </a:r>
            <a:r>
              <a:rPr lang="ru-RU" i="1" dirty="0" err="1" smtClean="0">
                <a:solidFill>
                  <a:srgbClr val="FFC000"/>
                </a:solidFill>
              </a:rPr>
              <a:t>виробництва</a:t>
            </a:r>
            <a:r>
              <a:rPr lang="ru-RU" i="1" dirty="0" smtClean="0">
                <a:solidFill>
                  <a:srgbClr val="FFC000"/>
                </a:solidFill>
              </a:rPr>
              <a:t> є: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введення</a:t>
            </a:r>
            <a:r>
              <a:rPr lang="ru-RU" dirty="0" smtClean="0"/>
              <a:t> таких </a:t>
            </a:r>
            <a:r>
              <a:rPr lang="ru-RU" dirty="0" err="1" smtClean="0"/>
              <a:t>складових</a:t>
            </a:r>
            <a:r>
              <a:rPr lang="ru-RU" dirty="0" smtClean="0"/>
              <a:t>, як </a:t>
            </a:r>
            <a:r>
              <a:rPr lang="ru-RU" dirty="0" err="1" smtClean="0"/>
              <a:t>податкова</a:t>
            </a:r>
            <a:r>
              <a:rPr lang="ru-RU" dirty="0" smtClean="0"/>
              <a:t> система, </a:t>
            </a:r>
            <a:r>
              <a:rPr lang="ru-RU" dirty="0" err="1" smtClean="0"/>
              <a:t>міжнародна</a:t>
            </a:r>
            <a:r>
              <a:rPr lang="ru-RU" dirty="0" smtClean="0"/>
              <a:t> </a:t>
            </a:r>
            <a:r>
              <a:rPr lang="ru-RU" dirty="0" err="1" smtClean="0"/>
              <a:t>торгівля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науково-технічний</a:t>
            </a:r>
            <a:r>
              <a:rPr lang="ru-RU" dirty="0" smtClean="0"/>
              <a:t> </a:t>
            </a:r>
            <a:r>
              <a:rPr lang="ru-RU" dirty="0" err="1" smtClean="0"/>
              <a:t>прогрес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підняв</a:t>
            </a:r>
            <a:r>
              <a:rPr lang="ru-RU" dirty="0" smtClean="0"/>
              <a:t> </a:t>
            </a:r>
            <a:r>
              <a:rPr lang="ru-RU" dirty="0" err="1" smtClean="0"/>
              <a:t>теорію</a:t>
            </a:r>
            <a:r>
              <a:rPr lang="ru-RU" dirty="0" smtClean="0"/>
              <a:t> </a:t>
            </a:r>
            <a:r>
              <a:rPr lang="ru-RU" dirty="0" err="1" smtClean="0"/>
              <a:t>розміщення</a:t>
            </a:r>
            <a:r>
              <a:rPr lang="ru-RU" dirty="0" smtClean="0"/>
              <a:t> на </a:t>
            </a:r>
            <a:r>
              <a:rPr lang="ru-RU" dirty="0" err="1" smtClean="0"/>
              <a:t>макроекономічний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прагнув</a:t>
            </a:r>
            <a:r>
              <a:rPr lang="ru-RU" dirty="0" smtClean="0"/>
              <a:t> </a:t>
            </a:r>
            <a:r>
              <a:rPr lang="ru-RU" dirty="0" err="1" smtClean="0"/>
              <a:t>поєднати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вчення</a:t>
            </a:r>
            <a:r>
              <a:rPr lang="ru-RU" dirty="0" smtClean="0"/>
              <a:t> про «</a:t>
            </a:r>
            <a:r>
              <a:rPr lang="ru-RU" dirty="0" err="1" smtClean="0"/>
              <a:t>штандорт</a:t>
            </a:r>
            <a:r>
              <a:rPr lang="ru-RU" dirty="0" smtClean="0"/>
              <a:t>»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економічним</a:t>
            </a:r>
            <a:r>
              <a:rPr lang="ru-RU" dirty="0" smtClean="0"/>
              <a:t> </a:t>
            </a:r>
            <a:r>
              <a:rPr lang="ru-RU" dirty="0" err="1" smtClean="0"/>
              <a:t>районуванням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467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6000" dirty="0" smtClean="0">
                <a:solidFill>
                  <a:srgbClr val="0070C0"/>
                </a:solidFill>
              </a:rPr>
              <a:t>Дякую за увагу!</a:t>
            </a:r>
            <a:endParaRPr lang="ru-RU" sz="6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розміщення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увійшли</a:t>
            </a:r>
            <a:r>
              <a:rPr lang="ru-RU" dirty="0" smtClean="0"/>
              <a:t> в коло </a:t>
            </a:r>
            <a:r>
              <a:rPr lang="ru-RU" dirty="0" err="1" smtClean="0"/>
              <a:t>розгляду</a:t>
            </a:r>
            <a:r>
              <a:rPr lang="ru-RU" dirty="0" smtClean="0"/>
              <a:t> </a:t>
            </a:r>
            <a:r>
              <a:rPr lang="ru-RU" dirty="0" err="1" smtClean="0"/>
              <a:t>економічної</a:t>
            </a:r>
            <a:r>
              <a:rPr lang="ru-RU" dirty="0" smtClean="0"/>
              <a:t> науки </a:t>
            </a:r>
            <a:r>
              <a:rPr lang="ru-RU" dirty="0" err="1" smtClean="0"/>
              <a:t>ще</a:t>
            </a:r>
            <a:r>
              <a:rPr lang="ru-RU" dirty="0" smtClean="0"/>
              <a:t> на початку </a:t>
            </a:r>
            <a:r>
              <a:rPr lang="en-US" dirty="0" smtClean="0"/>
              <a:t>XIX </a:t>
            </a:r>
            <a:r>
              <a:rPr lang="ru-RU" dirty="0" smtClean="0"/>
              <a:t>ст. </a:t>
            </a:r>
          </a:p>
          <a:p>
            <a:pPr>
              <a:buNone/>
            </a:pPr>
            <a:r>
              <a:rPr lang="ru-RU" dirty="0" smtClean="0"/>
              <a:t>           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ставилися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примітивно</a:t>
            </a:r>
            <a:r>
              <a:rPr lang="ru-RU" dirty="0" smtClean="0"/>
              <a:t>: </a:t>
            </a:r>
            <a:r>
              <a:rPr lang="ru-RU" dirty="0" err="1" smtClean="0"/>
              <a:t>формулювались</a:t>
            </a:r>
            <a:r>
              <a:rPr lang="ru-RU" dirty="0" smtClean="0"/>
              <a:t>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практичні</a:t>
            </a:r>
            <a:r>
              <a:rPr lang="ru-RU" dirty="0" smtClean="0"/>
              <a:t> </a:t>
            </a:r>
            <a:r>
              <a:rPr lang="ru-RU" dirty="0" err="1" smtClean="0"/>
              <a:t>рекомендації</a:t>
            </a:r>
            <a:r>
              <a:rPr lang="ru-RU" dirty="0" smtClean="0"/>
              <a:t>,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підприємець</a:t>
            </a:r>
            <a:r>
              <a:rPr lang="ru-RU" dirty="0" smtClean="0"/>
              <a:t>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вигідно</a:t>
            </a:r>
            <a:r>
              <a:rPr lang="ru-RU" dirty="0" smtClean="0"/>
              <a:t> </a:t>
            </a:r>
            <a:r>
              <a:rPr lang="ru-RU" dirty="0" err="1" smtClean="0"/>
              <a:t>вибрати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для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.</a:t>
            </a:r>
          </a:p>
        </p:txBody>
      </p:sp>
      <p:pic>
        <p:nvPicPr>
          <p:cNvPr id="4" name="Рисунок 3" descr="1290504109_slide0020_image0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3212976"/>
            <a:ext cx="4762500" cy="32099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3538736" cy="5853264"/>
          </a:xfrm>
        </p:spPr>
        <p:txBody>
          <a:bodyPr>
            <a:normAutofit/>
          </a:bodyPr>
          <a:lstStyle/>
          <a:p>
            <a:r>
              <a:rPr lang="ru-RU" dirty="0" err="1" smtClean="0"/>
              <a:t>Започаткував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розміщення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b="1" dirty="0" err="1" smtClean="0"/>
              <a:t>німецький</a:t>
            </a:r>
            <a:r>
              <a:rPr lang="ru-RU" b="1" dirty="0" smtClean="0"/>
              <a:t> </a:t>
            </a:r>
            <a:r>
              <a:rPr lang="ru-RU" b="1" dirty="0" err="1" smtClean="0"/>
              <a:t>економіст</a:t>
            </a:r>
            <a:r>
              <a:rPr lang="ru-RU" b="1" dirty="0" smtClean="0"/>
              <a:t> </a:t>
            </a:r>
            <a:r>
              <a:rPr lang="ru-RU" b="1" dirty="0" err="1" smtClean="0"/>
              <a:t>Йоган</a:t>
            </a:r>
            <a:r>
              <a:rPr lang="ru-RU" b="1" dirty="0" smtClean="0"/>
              <a:t> </a:t>
            </a:r>
            <a:r>
              <a:rPr lang="ru-RU" b="1" dirty="0" err="1" smtClean="0"/>
              <a:t>Тюнен</a:t>
            </a:r>
            <a:r>
              <a:rPr lang="ru-RU" b="1" dirty="0" smtClean="0"/>
              <a:t> </a:t>
            </a:r>
            <a:r>
              <a:rPr lang="ru-RU" dirty="0" smtClean="0"/>
              <a:t>(1783—1850).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476672"/>
            <a:ext cx="4238399" cy="5112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332656"/>
            <a:ext cx="7992888" cy="3168352"/>
          </a:xfrm>
        </p:spPr>
        <p:txBody>
          <a:bodyPr/>
          <a:lstStyle/>
          <a:p>
            <a:r>
              <a:rPr lang="ru-RU" dirty="0" smtClean="0"/>
              <a:t>У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роботі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rgbClr val="FFC000"/>
                </a:solidFill>
              </a:rPr>
              <a:t>«</a:t>
            </a:r>
            <a:r>
              <a:rPr lang="ru-RU" i="1" dirty="0" err="1" smtClean="0">
                <a:solidFill>
                  <a:srgbClr val="FFC000"/>
                </a:solidFill>
              </a:rPr>
              <a:t>Ізольована</a:t>
            </a:r>
            <a:r>
              <a:rPr lang="ru-RU" i="1" dirty="0" smtClean="0">
                <a:solidFill>
                  <a:srgbClr val="FFC000"/>
                </a:solidFill>
              </a:rPr>
              <a:t> держава в </a:t>
            </a:r>
            <a:r>
              <a:rPr lang="ru-RU" i="1" dirty="0" err="1" smtClean="0">
                <a:solidFill>
                  <a:srgbClr val="FFC000"/>
                </a:solidFill>
              </a:rPr>
              <a:t>її</a:t>
            </a:r>
            <a:r>
              <a:rPr lang="ru-RU" i="1" dirty="0" smtClean="0">
                <a:solidFill>
                  <a:srgbClr val="FFC000"/>
                </a:solidFill>
              </a:rPr>
              <a:t> </a:t>
            </a:r>
            <a:r>
              <a:rPr lang="ru-RU" i="1" dirty="0" err="1" smtClean="0">
                <a:solidFill>
                  <a:srgbClr val="FFC000"/>
                </a:solidFill>
              </a:rPr>
              <a:t>відношенні</a:t>
            </a:r>
            <a:r>
              <a:rPr lang="ru-RU" i="1" dirty="0" smtClean="0">
                <a:solidFill>
                  <a:srgbClr val="FFC000"/>
                </a:solidFill>
              </a:rPr>
              <a:t> до </a:t>
            </a:r>
            <a:r>
              <a:rPr lang="ru-RU" i="1" dirty="0" err="1" smtClean="0">
                <a:solidFill>
                  <a:srgbClr val="FFC000"/>
                </a:solidFill>
              </a:rPr>
              <a:t>сільського</a:t>
            </a:r>
            <a:r>
              <a:rPr lang="ru-RU" i="1" dirty="0" smtClean="0">
                <a:solidFill>
                  <a:srgbClr val="FFC000"/>
                </a:solidFill>
              </a:rPr>
              <a:t> </a:t>
            </a:r>
            <a:r>
              <a:rPr lang="ru-RU" i="1" dirty="0" err="1" smtClean="0">
                <a:solidFill>
                  <a:srgbClr val="FFC000"/>
                </a:solidFill>
              </a:rPr>
              <a:t>господарства</a:t>
            </a:r>
            <a:r>
              <a:rPr lang="ru-RU" i="1" dirty="0" smtClean="0">
                <a:solidFill>
                  <a:srgbClr val="FFC000"/>
                </a:solidFill>
              </a:rPr>
              <a:t> </a:t>
            </a:r>
            <a:r>
              <a:rPr lang="ru-RU" i="1" dirty="0" err="1" smtClean="0">
                <a:solidFill>
                  <a:srgbClr val="FFC000"/>
                </a:solidFill>
              </a:rPr>
              <a:t>і</a:t>
            </a:r>
            <a:r>
              <a:rPr lang="ru-RU" i="1" dirty="0" smtClean="0">
                <a:solidFill>
                  <a:srgbClr val="FFC000"/>
                </a:solidFill>
              </a:rPr>
              <a:t> </a:t>
            </a:r>
            <a:r>
              <a:rPr lang="ru-RU" i="1" dirty="0" err="1" smtClean="0">
                <a:solidFill>
                  <a:srgbClr val="FFC000"/>
                </a:solidFill>
              </a:rPr>
              <a:t>національної</a:t>
            </a:r>
            <a:r>
              <a:rPr lang="ru-RU" i="1" dirty="0" smtClean="0">
                <a:solidFill>
                  <a:srgbClr val="FFC000"/>
                </a:solidFill>
              </a:rPr>
              <a:t> </a:t>
            </a:r>
            <a:r>
              <a:rPr lang="ru-RU" i="1" dirty="0" err="1" smtClean="0">
                <a:solidFill>
                  <a:srgbClr val="FFC000"/>
                </a:solidFill>
              </a:rPr>
              <a:t>економії</a:t>
            </a:r>
            <a:r>
              <a:rPr lang="ru-RU" i="1" dirty="0" smtClean="0">
                <a:solidFill>
                  <a:srgbClr val="FFC000"/>
                </a:solidFill>
              </a:rPr>
              <a:t>» </a:t>
            </a:r>
            <a:r>
              <a:rPr lang="ru-RU" dirty="0" err="1" smtClean="0"/>
              <a:t>він</a:t>
            </a:r>
            <a:r>
              <a:rPr lang="ru-RU" dirty="0" smtClean="0"/>
              <a:t> заклав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розміщення</a:t>
            </a:r>
            <a:r>
              <a:rPr lang="ru-RU" dirty="0" smtClean="0"/>
              <a:t> </a:t>
            </a:r>
            <a:r>
              <a:rPr lang="ru-RU" dirty="0" err="1" smtClean="0"/>
              <a:t>аграрної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тритомну</a:t>
            </a:r>
            <a:r>
              <a:rPr lang="ru-RU" dirty="0" smtClean="0"/>
              <a:t> </a:t>
            </a:r>
            <a:r>
              <a:rPr lang="ru-RU" dirty="0" err="1" smtClean="0"/>
              <a:t>працю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видано 1826 р. в </a:t>
            </a:r>
            <a:r>
              <a:rPr lang="ru-RU" dirty="0" err="1" smtClean="0"/>
              <a:t>Гамбурзі</a:t>
            </a:r>
            <a:r>
              <a:rPr lang="ru-RU" dirty="0" smtClean="0"/>
              <a:t>,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досі</a:t>
            </a:r>
            <a:r>
              <a:rPr lang="ru-RU" dirty="0" smtClean="0"/>
              <a:t> вона </a:t>
            </a:r>
            <a:r>
              <a:rPr lang="ru-RU" dirty="0" err="1" smtClean="0"/>
              <a:t>зберігає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методологічне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для </a:t>
            </a:r>
            <a:r>
              <a:rPr lang="ru-RU" dirty="0" err="1" smtClean="0"/>
              <a:t>вивчення</a:t>
            </a:r>
            <a:r>
              <a:rPr lang="ru-RU" dirty="0" smtClean="0"/>
              <a:t> проблем </a:t>
            </a:r>
            <a:r>
              <a:rPr lang="ru-RU" dirty="0" err="1" smtClean="0"/>
              <a:t>розміщення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643192" cy="61412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 smtClean="0"/>
              <a:t>Застосовуючи</a:t>
            </a:r>
            <a:r>
              <a:rPr lang="ru-RU" dirty="0" smtClean="0"/>
              <a:t> метод </a:t>
            </a:r>
            <a:r>
              <a:rPr lang="ru-RU" dirty="0" err="1" smtClean="0"/>
              <a:t>абстракції</a:t>
            </a:r>
            <a:r>
              <a:rPr lang="ru-RU" dirty="0" smtClean="0"/>
              <a:t>, Й. </a:t>
            </a:r>
            <a:r>
              <a:rPr lang="ru-RU" dirty="0" err="1" smtClean="0"/>
              <a:t>Тюнен</a:t>
            </a:r>
            <a:r>
              <a:rPr lang="ru-RU" dirty="0" smtClean="0"/>
              <a:t> </a:t>
            </a:r>
            <a:r>
              <a:rPr lang="ru-RU" dirty="0" err="1" smtClean="0"/>
              <a:t>змоделював</a:t>
            </a:r>
            <a:r>
              <a:rPr lang="ru-RU" dirty="0" smtClean="0"/>
              <a:t> </a:t>
            </a:r>
            <a:r>
              <a:rPr lang="ru-RU" dirty="0" err="1" smtClean="0"/>
              <a:t>гіпотетичну</a:t>
            </a:r>
            <a:r>
              <a:rPr lang="ru-RU" dirty="0" smtClean="0"/>
              <a:t> </a:t>
            </a:r>
            <a:r>
              <a:rPr lang="ru-RU" dirty="0" err="1" smtClean="0"/>
              <a:t>ізольовану</a:t>
            </a:r>
            <a:r>
              <a:rPr lang="ru-RU" dirty="0" smtClean="0"/>
              <a:t> державу. Вона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одного </a:t>
            </a:r>
            <a:r>
              <a:rPr lang="ru-RU" dirty="0" err="1" smtClean="0"/>
              <a:t>міста</a:t>
            </a:r>
            <a:r>
              <a:rPr lang="ru-RU" dirty="0" smtClean="0"/>
              <a:t>, </a:t>
            </a:r>
            <a:r>
              <a:rPr lang="ru-RU" dirty="0" err="1" smtClean="0"/>
              <a:t>розташованого</a:t>
            </a:r>
            <a:r>
              <a:rPr lang="ru-RU" dirty="0" smtClean="0"/>
              <a:t> в </a:t>
            </a:r>
            <a:r>
              <a:rPr lang="ru-RU" dirty="0" err="1" smtClean="0"/>
              <a:t>центрі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, абсолютно </a:t>
            </a:r>
            <a:r>
              <a:rPr lang="ru-RU" dirty="0" err="1" smtClean="0"/>
              <a:t>однорідної</a:t>
            </a:r>
            <a:r>
              <a:rPr lang="ru-RU" dirty="0" smtClean="0"/>
              <a:t>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напрямках</a:t>
            </a:r>
            <a:r>
              <a:rPr lang="ru-RU" dirty="0" smtClean="0"/>
              <a:t> </a:t>
            </a:r>
            <a:r>
              <a:rPr lang="ru-RU" dirty="0" err="1" smtClean="0"/>
              <a:t>рівнини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виявити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чинника</a:t>
            </a:r>
            <a:r>
              <a:rPr lang="ru-RU" dirty="0" smtClean="0"/>
              <a:t> </a:t>
            </a:r>
            <a:r>
              <a:rPr lang="ru-RU" dirty="0" err="1" smtClean="0"/>
              <a:t>відстані</a:t>
            </a:r>
            <a:r>
              <a:rPr lang="ru-RU" dirty="0" smtClean="0"/>
              <a:t> на </a:t>
            </a:r>
            <a:r>
              <a:rPr lang="ru-RU" dirty="0" err="1" smtClean="0"/>
              <a:t>вигідність</a:t>
            </a:r>
            <a:r>
              <a:rPr lang="ru-RU" dirty="0" smtClean="0"/>
              <a:t> </a:t>
            </a:r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 err="1" smtClean="0"/>
              <a:t>сільського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транспортування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. У </a:t>
            </a:r>
            <a:r>
              <a:rPr lang="ru-RU" dirty="0" err="1" smtClean="0"/>
              <a:t>такій</a:t>
            </a:r>
            <a:r>
              <a:rPr lang="ru-RU" dirty="0" smtClean="0"/>
              <a:t> </a:t>
            </a:r>
            <a:r>
              <a:rPr lang="ru-RU" dirty="0" err="1" smtClean="0"/>
              <a:t>державі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концентричні</a:t>
            </a:r>
            <a:r>
              <a:rPr lang="ru-RU" dirty="0" smtClean="0"/>
              <a:t> </a:t>
            </a:r>
            <a:r>
              <a:rPr lang="ru-RU" dirty="0" err="1" smtClean="0"/>
              <a:t>пояси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 descr="image002_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3789040"/>
            <a:ext cx="3942953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7467600" cy="62853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У них </a:t>
            </a:r>
            <a:r>
              <a:rPr lang="ru-RU" dirty="0" err="1" smtClean="0"/>
              <a:t>панує</a:t>
            </a:r>
            <a:r>
              <a:rPr lang="ru-RU" dirty="0" smtClean="0"/>
              <a:t> своя система </a:t>
            </a:r>
            <a:r>
              <a:rPr lang="ru-RU" dirty="0" err="1" smtClean="0"/>
              <a:t>землеробства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виробляється</a:t>
            </a:r>
            <a:r>
              <a:rPr lang="ru-RU" dirty="0" smtClean="0"/>
              <a:t> </a:t>
            </a:r>
            <a:r>
              <a:rPr lang="ru-RU" dirty="0" err="1" smtClean="0"/>
              <a:t>чітко</a:t>
            </a:r>
            <a:r>
              <a:rPr lang="ru-RU" dirty="0" smtClean="0"/>
              <a:t> </a:t>
            </a:r>
            <a:r>
              <a:rPr lang="ru-RU" dirty="0" err="1" smtClean="0"/>
              <a:t>передбачений</a:t>
            </a:r>
            <a:r>
              <a:rPr lang="ru-RU" dirty="0" smtClean="0"/>
              <a:t> </a:t>
            </a:r>
            <a:r>
              <a:rPr lang="ru-RU" dirty="0" err="1" smtClean="0"/>
              <a:t>набір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реалізуються</a:t>
            </a:r>
            <a:r>
              <a:rPr lang="ru-RU" dirty="0" smtClean="0"/>
              <a:t> на </a:t>
            </a:r>
            <a:r>
              <a:rPr lang="ru-RU" dirty="0" err="1" smtClean="0"/>
              <a:t>єдиному</a:t>
            </a:r>
            <a:r>
              <a:rPr lang="ru-RU" dirty="0" smtClean="0"/>
              <a:t> центральному ринку </a:t>
            </a:r>
            <a:r>
              <a:rPr lang="ru-RU" dirty="0" err="1" smtClean="0"/>
              <a:t>міста.Відстань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міського</a:t>
            </a:r>
            <a:r>
              <a:rPr lang="ru-RU" dirty="0" smtClean="0"/>
              <a:t> базару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зумовлені</a:t>
            </a:r>
            <a:r>
              <a:rPr lang="ru-RU" dirty="0" smtClean="0"/>
              <a:t> нею </a:t>
            </a:r>
            <a:r>
              <a:rPr lang="ru-RU" dirty="0" err="1" smtClean="0"/>
              <a:t>транспортні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спеціалізацію</a:t>
            </a:r>
            <a:r>
              <a:rPr lang="ru-RU" dirty="0" smtClean="0"/>
              <a:t> та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інтенсивності</a:t>
            </a:r>
            <a:r>
              <a:rPr lang="ru-RU" dirty="0" smtClean="0"/>
              <a:t> </a:t>
            </a:r>
            <a:r>
              <a:rPr lang="ru-RU" dirty="0" err="1" smtClean="0"/>
              <a:t>господарювання</a:t>
            </a:r>
            <a:r>
              <a:rPr lang="ru-RU" dirty="0" smtClean="0"/>
              <a:t>. Доводив,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на землю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робочу</a:t>
            </a:r>
            <a:r>
              <a:rPr lang="ru-RU" dirty="0" smtClean="0"/>
              <a:t> силу </a:t>
            </a:r>
            <a:r>
              <a:rPr lang="ru-RU" dirty="0" err="1" smtClean="0"/>
              <a:t>від</a:t>
            </a:r>
            <a:r>
              <a:rPr lang="ru-RU" dirty="0" smtClean="0"/>
              <a:t> центру </a:t>
            </a:r>
            <a:r>
              <a:rPr lang="ru-RU" dirty="0" err="1" smtClean="0"/>
              <a:t>держави</a:t>
            </a:r>
            <a:r>
              <a:rPr lang="ru-RU" dirty="0" smtClean="0"/>
              <a:t> до </a:t>
            </a:r>
            <a:r>
              <a:rPr lang="ru-RU" dirty="0" err="1" smtClean="0"/>
              <a:t>периферії</a:t>
            </a:r>
            <a:r>
              <a:rPr lang="ru-RU" dirty="0" smtClean="0"/>
              <a:t> та </a:t>
            </a:r>
            <a:r>
              <a:rPr lang="ru-RU" dirty="0" err="1" smtClean="0"/>
              <a:t>зростанням</a:t>
            </a:r>
            <a:r>
              <a:rPr lang="ru-RU" dirty="0" smtClean="0"/>
              <a:t> </a:t>
            </a:r>
            <a:r>
              <a:rPr lang="ru-RU" dirty="0" err="1" smtClean="0"/>
              <a:t>вартості</a:t>
            </a:r>
            <a:r>
              <a:rPr lang="ru-RU" dirty="0" smtClean="0"/>
              <a:t> </a:t>
            </a:r>
            <a:r>
              <a:rPr lang="ru-RU" dirty="0" err="1" smtClean="0"/>
              <a:t>транспортних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концентрично </a:t>
            </a:r>
            <a:r>
              <a:rPr lang="ru-RU" dirty="0" err="1" smtClean="0"/>
              <a:t>розташовуються</a:t>
            </a:r>
            <a:r>
              <a:rPr lang="ru-RU" dirty="0" smtClean="0"/>
              <a:t> </a:t>
            </a:r>
            <a:r>
              <a:rPr lang="ru-RU" dirty="0" err="1" smtClean="0"/>
              <a:t>пояси</a:t>
            </a:r>
            <a:r>
              <a:rPr lang="ru-RU" dirty="0" smtClean="0"/>
              <a:t> </a:t>
            </a:r>
            <a:r>
              <a:rPr lang="ru-RU" dirty="0" err="1" smtClean="0"/>
              <a:t>спеціалізації</a:t>
            </a:r>
            <a:r>
              <a:rPr lang="ru-RU" dirty="0" smtClean="0"/>
              <a:t> </a:t>
            </a:r>
            <a:r>
              <a:rPr lang="ru-RU" dirty="0" err="1" smtClean="0"/>
              <a:t>сільського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427984" y="332656"/>
            <a:ext cx="4320480" cy="61412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sz="2600" dirty="0" smtClean="0"/>
              <a:t>1 —</a:t>
            </a:r>
            <a:r>
              <a:rPr lang="ru-RU" sz="2600" dirty="0" smtClean="0">
                <a:solidFill>
                  <a:srgbClr val="0070C0"/>
                </a:solidFill>
              </a:rPr>
              <a:t> </a:t>
            </a:r>
            <a:r>
              <a:rPr lang="ru-RU" sz="2600" i="1" dirty="0" smtClean="0">
                <a:solidFill>
                  <a:srgbClr val="0070C0"/>
                </a:solidFill>
              </a:rPr>
              <a:t>«</a:t>
            </a:r>
            <a:r>
              <a:rPr lang="ru-RU" sz="2600" i="1" dirty="0" err="1" smtClean="0">
                <a:solidFill>
                  <a:srgbClr val="0070C0"/>
                </a:solidFill>
              </a:rPr>
              <a:t>вільного</a:t>
            </a:r>
            <a:r>
              <a:rPr lang="ru-RU" sz="2600" i="1" dirty="0" smtClean="0">
                <a:solidFill>
                  <a:srgbClr val="0070C0"/>
                </a:solidFill>
              </a:rPr>
              <a:t>» </a:t>
            </a:r>
            <a:r>
              <a:rPr lang="ru-RU" sz="2600" dirty="0" err="1" smtClean="0"/>
              <a:t>приміського</a:t>
            </a:r>
            <a:r>
              <a:rPr lang="ru-RU" sz="2600" dirty="0" smtClean="0"/>
              <a:t> </a:t>
            </a:r>
            <a:r>
              <a:rPr lang="ru-RU" sz="2600" dirty="0" err="1" smtClean="0"/>
              <a:t>господарства</a:t>
            </a:r>
            <a:r>
              <a:rPr lang="ru-RU" sz="2600" dirty="0" smtClean="0"/>
              <a:t>, де </a:t>
            </a:r>
            <a:r>
              <a:rPr lang="ru-RU" sz="2600" dirty="0" err="1" smtClean="0"/>
              <a:t>виробляється</a:t>
            </a:r>
            <a:r>
              <a:rPr lang="ru-RU" sz="2600" dirty="0" smtClean="0"/>
              <a:t> нетранспортабельна </a:t>
            </a:r>
            <a:r>
              <a:rPr lang="ru-RU" sz="2600" dirty="0" err="1" smtClean="0"/>
              <a:t>продукція</a:t>
            </a:r>
            <a:r>
              <a:rPr lang="ru-RU" sz="2600" dirty="0" smtClean="0"/>
              <a:t> </a:t>
            </a:r>
            <a:r>
              <a:rPr lang="ru-RU" sz="2600" dirty="0" err="1" smtClean="0"/>
              <a:t>рослинництва</a:t>
            </a:r>
            <a:r>
              <a:rPr lang="ru-RU" sz="2600" dirty="0" smtClean="0"/>
              <a:t> </a:t>
            </a:r>
            <a:r>
              <a:rPr lang="ru-RU" sz="2600" dirty="0" err="1" smtClean="0"/>
              <a:t>і</a:t>
            </a:r>
            <a:r>
              <a:rPr lang="ru-RU" sz="2600" dirty="0" smtClean="0"/>
              <a:t> </a:t>
            </a:r>
            <a:r>
              <a:rPr lang="ru-RU" sz="2600" dirty="0" err="1" smtClean="0"/>
              <a:t>тваринництва</a:t>
            </a:r>
            <a:r>
              <a:rPr lang="ru-RU" sz="2600" dirty="0" smtClean="0"/>
              <a:t> Цей пояс </a:t>
            </a:r>
            <a:r>
              <a:rPr lang="ru-RU" sz="2600" dirty="0" err="1" smtClean="0"/>
              <a:t>має</a:t>
            </a:r>
            <a:r>
              <a:rPr lang="ru-RU" sz="2600" dirty="0" smtClean="0"/>
              <a:t> </a:t>
            </a:r>
            <a:r>
              <a:rPr lang="ru-RU" sz="2600" dirty="0" err="1" smtClean="0"/>
              <a:t>значну</a:t>
            </a:r>
            <a:r>
              <a:rPr lang="ru-RU" sz="2600" dirty="0" smtClean="0"/>
              <a:t> </a:t>
            </a:r>
            <a:r>
              <a:rPr lang="ru-RU" sz="2600" dirty="0" err="1" smtClean="0"/>
              <a:t>аналогію</a:t>
            </a:r>
            <a:r>
              <a:rPr lang="ru-RU" sz="2600" dirty="0" smtClean="0"/>
              <a:t> </a:t>
            </a:r>
            <a:r>
              <a:rPr lang="ru-RU" sz="2600" dirty="0" err="1" smtClean="0"/>
              <a:t>з</a:t>
            </a:r>
            <a:r>
              <a:rPr lang="ru-RU" sz="2600" dirty="0" smtClean="0"/>
              <a:t> </a:t>
            </a:r>
            <a:r>
              <a:rPr lang="ru-RU" sz="2600" dirty="0" err="1" smtClean="0"/>
              <a:t>сучасним</a:t>
            </a:r>
            <a:r>
              <a:rPr lang="ru-RU" sz="2600" dirty="0" smtClean="0"/>
              <a:t> </a:t>
            </a:r>
            <a:r>
              <a:rPr lang="ru-RU" sz="2600" dirty="0" err="1" smtClean="0"/>
              <a:t>приміським</a:t>
            </a:r>
            <a:r>
              <a:rPr lang="ru-RU" sz="2600" dirty="0" smtClean="0"/>
              <a:t> </a:t>
            </a:r>
            <a:r>
              <a:rPr lang="ru-RU" sz="2600" dirty="0" err="1" smtClean="0"/>
              <a:t>сільським</a:t>
            </a:r>
            <a:r>
              <a:rPr lang="ru-RU" sz="2600" dirty="0" smtClean="0"/>
              <a:t> </a:t>
            </a:r>
            <a:r>
              <a:rPr lang="ru-RU" sz="2600" dirty="0" err="1" smtClean="0"/>
              <a:t>господарством</a:t>
            </a:r>
            <a:r>
              <a:rPr lang="ru-RU" sz="2600" dirty="0" smtClean="0"/>
              <a:t>;</a:t>
            </a:r>
          </a:p>
          <a:p>
            <a:r>
              <a:rPr lang="ru-RU" sz="2600" dirty="0" smtClean="0"/>
              <a:t>2 </a:t>
            </a:r>
            <a:r>
              <a:rPr lang="ru-RU" sz="2600" dirty="0" smtClean="0">
                <a:solidFill>
                  <a:srgbClr val="0070C0"/>
                </a:solidFill>
              </a:rPr>
              <a:t>— </a:t>
            </a:r>
            <a:r>
              <a:rPr lang="ru-RU" sz="2600" i="1" dirty="0" err="1" smtClean="0">
                <a:solidFill>
                  <a:srgbClr val="0070C0"/>
                </a:solidFill>
              </a:rPr>
              <a:t>лісового</a:t>
            </a:r>
            <a:r>
              <a:rPr lang="ru-RU" sz="2600" i="1" dirty="0" smtClean="0">
                <a:solidFill>
                  <a:srgbClr val="0070C0"/>
                </a:solidFill>
              </a:rPr>
              <a:t> </a:t>
            </a:r>
            <a:r>
              <a:rPr lang="ru-RU" sz="2600" i="1" dirty="0" err="1" smtClean="0">
                <a:solidFill>
                  <a:srgbClr val="0070C0"/>
                </a:solidFill>
              </a:rPr>
              <a:t>господарства</a:t>
            </a:r>
            <a:r>
              <a:rPr lang="ru-RU" sz="2600" dirty="0" smtClean="0"/>
              <a:t>, </a:t>
            </a:r>
            <a:r>
              <a:rPr lang="ru-RU" sz="2600" dirty="0" err="1" smtClean="0"/>
              <a:t>що</a:t>
            </a:r>
            <a:r>
              <a:rPr lang="ru-RU" sz="2600" dirty="0" smtClean="0"/>
              <a:t> </a:t>
            </a:r>
            <a:r>
              <a:rPr lang="ru-RU" sz="2600" dirty="0" err="1" smtClean="0"/>
              <a:t>постачає</a:t>
            </a:r>
            <a:r>
              <a:rPr lang="ru-RU" sz="2600" dirty="0" smtClean="0"/>
              <a:t> на </a:t>
            </a:r>
            <a:r>
              <a:rPr lang="ru-RU" sz="2600" dirty="0" err="1" smtClean="0"/>
              <a:t>центральний</a:t>
            </a:r>
            <a:r>
              <a:rPr lang="ru-RU" sz="2600" dirty="0" smtClean="0"/>
              <a:t> </a:t>
            </a:r>
            <a:r>
              <a:rPr lang="ru-RU" sz="2600" dirty="0" err="1" smtClean="0"/>
              <a:t>ринок</a:t>
            </a:r>
            <a:r>
              <a:rPr lang="ru-RU" sz="2600" dirty="0" smtClean="0"/>
              <a:t> </a:t>
            </a:r>
            <a:r>
              <a:rPr lang="ru-RU" sz="2600" dirty="0" err="1" smtClean="0"/>
              <a:t>і</a:t>
            </a:r>
            <a:r>
              <a:rPr lang="ru-RU" sz="2600" dirty="0" smtClean="0"/>
              <a:t> </a:t>
            </a:r>
            <a:r>
              <a:rPr lang="ru-RU" sz="2600" dirty="0" err="1" smtClean="0"/>
              <a:t>господарства</a:t>
            </a:r>
            <a:r>
              <a:rPr lang="ru-RU" sz="2600" dirty="0" smtClean="0"/>
              <a:t> </a:t>
            </a:r>
            <a:r>
              <a:rPr lang="ru-RU" sz="2600" dirty="0" err="1" smtClean="0"/>
              <a:t>першого</a:t>
            </a:r>
            <a:r>
              <a:rPr lang="ru-RU" sz="2600" dirty="0" smtClean="0"/>
              <a:t> поясу </a:t>
            </a:r>
            <a:r>
              <a:rPr lang="ru-RU" sz="2600" dirty="0" err="1" smtClean="0"/>
              <a:t>паливо</a:t>
            </a:r>
            <a:r>
              <a:rPr lang="ru-RU" sz="2600" dirty="0" smtClean="0"/>
              <a:t>, </a:t>
            </a:r>
            <a:r>
              <a:rPr lang="ru-RU" sz="2600" dirty="0" err="1" smtClean="0"/>
              <a:t>будівельний</a:t>
            </a:r>
            <a:r>
              <a:rPr lang="ru-RU" sz="2600" dirty="0" smtClean="0"/>
              <a:t> </a:t>
            </a:r>
            <a:r>
              <a:rPr lang="ru-RU" sz="2600" dirty="0" err="1" smtClean="0"/>
              <a:t>ліс</a:t>
            </a:r>
            <a:r>
              <a:rPr lang="ru-RU" sz="2600" dirty="0" smtClean="0"/>
              <a:t>, </a:t>
            </a:r>
            <a:r>
              <a:rPr lang="ru-RU" sz="2600" dirty="0" err="1" smtClean="0"/>
              <a:t>вугілля</a:t>
            </a:r>
            <a:r>
              <a:rPr lang="ru-RU" sz="2600" dirty="0" smtClean="0"/>
              <a:t> </a:t>
            </a:r>
            <a:r>
              <a:rPr lang="ru-RU" sz="2600" dirty="0" err="1" smtClean="0"/>
              <a:t>тощо</a:t>
            </a:r>
            <a:r>
              <a:rPr lang="ru-RU" sz="2600" dirty="0" smtClean="0"/>
              <a:t>. Цей пояс </a:t>
            </a:r>
            <a:r>
              <a:rPr lang="ru-RU" sz="2600" dirty="0" err="1" smtClean="0"/>
              <a:t>має</a:t>
            </a:r>
            <a:r>
              <a:rPr lang="ru-RU" sz="2600" dirty="0" smtClean="0"/>
              <a:t> </a:t>
            </a:r>
            <a:r>
              <a:rPr lang="ru-RU" sz="2600" dirty="0" err="1" smtClean="0"/>
              <a:t>деяку</a:t>
            </a:r>
            <a:r>
              <a:rPr lang="ru-RU" sz="2600" dirty="0" smtClean="0"/>
              <a:t> </a:t>
            </a:r>
            <a:r>
              <a:rPr lang="ru-RU" sz="2600" dirty="0" err="1" smtClean="0"/>
              <a:t>аналогію</a:t>
            </a:r>
            <a:r>
              <a:rPr lang="ru-RU" sz="2600" dirty="0" smtClean="0"/>
              <a:t> </a:t>
            </a:r>
            <a:r>
              <a:rPr lang="ru-RU" sz="2600" dirty="0" err="1" smtClean="0"/>
              <a:t>з</a:t>
            </a:r>
            <a:r>
              <a:rPr lang="ru-RU" sz="2600" dirty="0" smtClean="0"/>
              <a:t> </a:t>
            </a:r>
            <a:r>
              <a:rPr lang="ru-RU" sz="2600" dirty="0" err="1" smtClean="0"/>
              <a:t>лісопарковими</a:t>
            </a:r>
            <a:r>
              <a:rPr lang="ru-RU" sz="2600" dirty="0" smtClean="0"/>
              <a:t> поясами великих </a:t>
            </a:r>
            <a:r>
              <a:rPr lang="ru-RU" sz="2600" dirty="0" err="1" smtClean="0"/>
              <a:t>міст</a:t>
            </a:r>
            <a:r>
              <a:rPr lang="ru-RU" sz="2600" dirty="0" smtClean="0"/>
              <a:t>; </a:t>
            </a:r>
          </a:p>
          <a:p>
            <a:r>
              <a:rPr lang="ru-RU" sz="2600" dirty="0" smtClean="0"/>
              <a:t>З, 4, 5 — </a:t>
            </a:r>
            <a:r>
              <a:rPr lang="ru-RU" sz="2600" i="1" dirty="0" err="1" smtClean="0">
                <a:solidFill>
                  <a:srgbClr val="0070C0"/>
                </a:solidFill>
              </a:rPr>
              <a:t>вирощування</a:t>
            </a:r>
            <a:r>
              <a:rPr lang="ru-RU" sz="2600" i="1" dirty="0" smtClean="0">
                <a:solidFill>
                  <a:srgbClr val="0070C0"/>
                </a:solidFill>
              </a:rPr>
              <a:t> зерна, </a:t>
            </a:r>
            <a:r>
              <a:rPr lang="ru-RU" sz="2600" dirty="0" err="1" smtClean="0"/>
              <a:t>зниження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виробництва</a:t>
            </a:r>
            <a:r>
              <a:rPr lang="ru-RU" sz="2600" dirty="0" smtClean="0"/>
              <a:t> </a:t>
            </a:r>
            <a:r>
              <a:rPr lang="ru-RU" sz="2600" dirty="0" err="1" smtClean="0"/>
              <a:t>з</a:t>
            </a:r>
            <a:r>
              <a:rPr lang="ru-RU" sz="2600" dirty="0" smtClean="0"/>
              <a:t> </a:t>
            </a:r>
            <a:r>
              <a:rPr lang="ru-RU" sz="2600" dirty="0" err="1" smtClean="0"/>
              <a:t>віддаленням</a:t>
            </a:r>
            <a:r>
              <a:rPr lang="ru-RU" sz="2600" dirty="0" smtClean="0"/>
              <a:t> </a:t>
            </a:r>
            <a:r>
              <a:rPr lang="ru-RU" sz="2600" dirty="0" err="1" smtClean="0"/>
              <a:t>від</a:t>
            </a:r>
            <a:r>
              <a:rPr lang="ru-RU" sz="2600" dirty="0" smtClean="0"/>
              <a:t> </a:t>
            </a:r>
            <a:r>
              <a:rPr lang="ru-RU" sz="2600" dirty="0" err="1" smtClean="0"/>
              <a:t>місті</a:t>
            </a:r>
            <a:r>
              <a:rPr lang="ru-RU" sz="2600" dirty="0" smtClean="0"/>
              <a:t> </a:t>
            </a:r>
            <a:r>
              <a:rPr lang="ru-RU" sz="2600" dirty="0" err="1" smtClean="0"/>
              <a:t>закономірне</a:t>
            </a:r>
            <a:r>
              <a:rPr lang="ru-RU" sz="2600" dirty="0" smtClean="0"/>
              <a:t> </a:t>
            </a:r>
            <a:r>
              <a:rPr lang="ru-RU" sz="2600" dirty="0" err="1" smtClean="0"/>
              <a:t>і</a:t>
            </a:r>
            <a:r>
              <a:rPr lang="ru-RU" sz="2600" dirty="0" smtClean="0"/>
              <a:t> </a:t>
            </a:r>
            <a:r>
              <a:rPr lang="ru-RU" sz="2600" dirty="0" err="1" smtClean="0"/>
              <a:t>показує</a:t>
            </a:r>
            <a:r>
              <a:rPr lang="ru-RU" sz="2600" dirty="0" smtClean="0"/>
              <a:t>, як </a:t>
            </a:r>
            <a:r>
              <a:rPr lang="ru-RU" sz="2600" dirty="0" err="1" smtClean="0"/>
              <a:t>встановлюються</a:t>
            </a:r>
            <a:r>
              <a:rPr lang="ru-RU" sz="2600" dirty="0" smtClean="0"/>
              <a:t> </a:t>
            </a:r>
            <a:r>
              <a:rPr lang="ru-RU" sz="2600" dirty="0" err="1" smtClean="0"/>
              <a:t>межі</a:t>
            </a:r>
            <a:r>
              <a:rPr lang="ru-RU" sz="2600" dirty="0" smtClean="0"/>
              <a:t> </a:t>
            </a:r>
            <a:r>
              <a:rPr lang="ru-RU" sz="2600" dirty="0" err="1" smtClean="0"/>
              <a:t>поширення</a:t>
            </a:r>
            <a:r>
              <a:rPr lang="ru-RU" sz="2600" dirty="0" smtClean="0"/>
              <a:t> </a:t>
            </a:r>
            <a:r>
              <a:rPr lang="ru-RU" sz="2600" dirty="0" err="1" smtClean="0"/>
              <a:t>ресурсомісткіших</a:t>
            </a:r>
            <a:r>
              <a:rPr lang="ru-RU" sz="2600" dirty="0" smtClean="0"/>
              <a:t> </a:t>
            </a:r>
            <a:r>
              <a:rPr lang="ru-RU" sz="2600" dirty="0" err="1" smtClean="0"/>
              <a:t>технологій</a:t>
            </a:r>
            <a:r>
              <a:rPr lang="ru-RU" sz="2600" dirty="0" smtClean="0"/>
              <a:t>;</a:t>
            </a:r>
          </a:p>
          <a:p>
            <a:r>
              <a:rPr lang="ru-RU" sz="2600" dirty="0" smtClean="0"/>
              <a:t>6 — </a:t>
            </a:r>
            <a:r>
              <a:rPr lang="ru-RU" sz="2600" i="1" dirty="0" err="1" smtClean="0">
                <a:solidFill>
                  <a:srgbClr val="0070C0"/>
                </a:solidFill>
              </a:rPr>
              <a:t>екстенсивного</a:t>
            </a:r>
            <a:r>
              <a:rPr lang="ru-RU" sz="2600" i="1" dirty="0" smtClean="0">
                <a:solidFill>
                  <a:srgbClr val="0070C0"/>
                </a:solidFill>
              </a:rPr>
              <a:t> </a:t>
            </a:r>
            <a:r>
              <a:rPr lang="ru-RU" sz="2600" i="1" dirty="0" err="1" smtClean="0">
                <a:solidFill>
                  <a:srgbClr val="0070C0"/>
                </a:solidFill>
              </a:rPr>
              <a:t>тваринництва</a:t>
            </a:r>
            <a:r>
              <a:rPr lang="ru-RU" sz="2600" i="1" dirty="0" smtClean="0">
                <a:solidFill>
                  <a:srgbClr val="0070C0"/>
                </a:solidFill>
              </a:rPr>
              <a:t> </a:t>
            </a:r>
            <a:r>
              <a:rPr lang="ru-RU" sz="2600" dirty="0" smtClean="0"/>
              <a:t>(</a:t>
            </a:r>
            <a:r>
              <a:rPr lang="ru-RU" sz="2600" dirty="0" err="1" smtClean="0"/>
              <a:t>скотарства</a:t>
            </a:r>
            <a:r>
              <a:rPr lang="ru-RU" sz="2600" dirty="0" smtClean="0"/>
              <a:t> </a:t>
            </a:r>
            <a:r>
              <a:rPr lang="ru-RU" sz="2600" dirty="0" err="1" smtClean="0"/>
              <a:t>і</a:t>
            </a:r>
            <a:r>
              <a:rPr lang="ru-RU" sz="2600" dirty="0" smtClean="0"/>
              <a:t> </a:t>
            </a:r>
            <a:r>
              <a:rPr lang="ru-RU" sz="2600" dirty="0" err="1" smtClean="0"/>
              <a:t>вівчарства</a:t>
            </a:r>
            <a:r>
              <a:rPr lang="ru-RU" sz="2600" dirty="0" smtClean="0"/>
              <a:t>), </a:t>
            </a:r>
            <a:r>
              <a:rPr lang="ru-RU" sz="2600" dirty="0" err="1" smtClean="0"/>
              <a:t>що</a:t>
            </a:r>
            <a:r>
              <a:rPr lang="ru-RU" sz="2600" dirty="0" smtClean="0"/>
              <a:t> </a:t>
            </a:r>
            <a:r>
              <a:rPr lang="ru-RU" sz="2600" dirty="0" err="1" smtClean="0"/>
              <a:t>постачає</a:t>
            </a:r>
            <a:r>
              <a:rPr lang="ru-RU" sz="2600" dirty="0" smtClean="0"/>
              <a:t> на </a:t>
            </a:r>
            <a:r>
              <a:rPr lang="ru-RU" sz="2600" dirty="0" err="1" smtClean="0"/>
              <a:t>ринок</a:t>
            </a:r>
            <a:r>
              <a:rPr lang="ru-RU" sz="2600" dirty="0" smtClean="0"/>
              <a:t> масло, </a:t>
            </a:r>
            <a:r>
              <a:rPr lang="ru-RU" sz="2600" dirty="0" err="1" smtClean="0"/>
              <a:t>м'ясо</a:t>
            </a:r>
            <a:r>
              <a:rPr lang="ru-RU" sz="2600" dirty="0" smtClean="0"/>
              <a:t>, </a:t>
            </a:r>
            <a:r>
              <a:rPr lang="ru-RU" sz="2600" dirty="0" err="1" smtClean="0"/>
              <a:t>вовну</a:t>
            </a:r>
            <a:r>
              <a:rPr lang="ru-RU" sz="2600" dirty="0" smtClean="0"/>
              <a:t> </a:t>
            </a:r>
            <a:r>
              <a:rPr lang="ru-RU" sz="2600" dirty="0" err="1" smtClean="0"/>
              <a:t>тощо</a:t>
            </a:r>
            <a:r>
              <a:rPr lang="ru-RU" sz="2600" dirty="0" smtClean="0"/>
              <a:t>. </a:t>
            </a:r>
          </a:p>
          <a:p>
            <a:pPr>
              <a:buNone/>
            </a:pPr>
            <a:endParaRPr lang="ru-RU" sz="2600" dirty="0" smtClean="0"/>
          </a:p>
          <a:p>
            <a:r>
              <a:rPr lang="ru-RU" sz="2600" dirty="0" smtClean="0"/>
              <a:t>7 — </a:t>
            </a:r>
            <a:r>
              <a:rPr lang="ru-RU" sz="2600" i="1" dirty="0" smtClean="0">
                <a:solidFill>
                  <a:srgbClr val="0070C0"/>
                </a:solidFill>
              </a:rPr>
              <a:t>натурального </a:t>
            </a:r>
            <a:r>
              <a:rPr lang="ru-RU" sz="2600" i="1" dirty="0" err="1" smtClean="0">
                <a:solidFill>
                  <a:srgbClr val="0070C0"/>
                </a:solidFill>
              </a:rPr>
              <a:t>господарства</a:t>
            </a:r>
            <a:r>
              <a:rPr lang="ru-RU" sz="2600" i="1" dirty="0" smtClean="0">
                <a:solidFill>
                  <a:srgbClr val="0070C0"/>
                </a:solidFill>
              </a:rPr>
              <a:t> </a:t>
            </a:r>
            <a:r>
              <a:rPr lang="ru-RU" sz="2600" dirty="0" smtClean="0"/>
              <a:t>(</a:t>
            </a:r>
            <a:r>
              <a:rPr lang="ru-RU" sz="2600" dirty="0" err="1" smtClean="0"/>
              <a:t>полювання</a:t>
            </a:r>
            <a:r>
              <a:rPr lang="ru-RU" sz="2600" dirty="0" smtClean="0"/>
              <a:t>, </a:t>
            </a:r>
            <a:r>
              <a:rPr lang="ru-RU" sz="2600" dirty="0" err="1" smtClean="0"/>
              <a:t>рибальство</a:t>
            </a:r>
            <a:r>
              <a:rPr lang="ru-RU" sz="2600" dirty="0" smtClean="0"/>
              <a:t> та </a:t>
            </a:r>
            <a:r>
              <a:rPr lang="ru-RU" sz="2600" dirty="0" err="1" smtClean="0"/>
              <a:t>інші</a:t>
            </a:r>
            <a:r>
              <a:rPr lang="ru-RU" sz="2600" dirty="0" smtClean="0"/>
              <a:t> </a:t>
            </a:r>
            <a:r>
              <a:rPr lang="ru-RU" sz="2600" dirty="0" err="1" smtClean="0"/>
              <a:t>примітивні</a:t>
            </a:r>
            <a:r>
              <a:rPr lang="ru-RU" sz="2600" dirty="0" smtClean="0"/>
              <a:t> </a:t>
            </a:r>
            <a:r>
              <a:rPr lang="ru-RU" sz="2600" dirty="0" err="1" smtClean="0"/>
              <a:t>форми</a:t>
            </a:r>
            <a:r>
              <a:rPr lang="ru-RU" sz="2600" dirty="0" smtClean="0"/>
              <a:t> </a:t>
            </a:r>
            <a:r>
              <a:rPr lang="ru-RU" sz="2600" dirty="0" err="1" smtClean="0"/>
              <a:t>екстенсивного</a:t>
            </a:r>
            <a:r>
              <a:rPr lang="ru-RU" sz="2600" dirty="0" smtClean="0"/>
              <a:t> </a:t>
            </a:r>
            <a:r>
              <a:rPr lang="ru-RU" sz="2600" dirty="0" err="1" smtClean="0"/>
              <a:t>господарства</a:t>
            </a:r>
            <a:r>
              <a:rPr lang="ru-RU" sz="2600" dirty="0" smtClean="0"/>
              <a:t>).</a:t>
            </a:r>
          </a:p>
          <a:p>
            <a:endParaRPr lang="ru-RU" dirty="0"/>
          </a:p>
        </p:txBody>
      </p:sp>
      <p:pic>
        <p:nvPicPr>
          <p:cNvPr id="5" name="Рисунок 4" descr="002_0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3456384" cy="3240360"/>
          </a:xfrm>
          <a:prstGeom prst="rect">
            <a:avLst/>
          </a:prstGeom>
        </p:spPr>
      </p:pic>
      <p:pic>
        <p:nvPicPr>
          <p:cNvPr id="6" name="Рисунок 5" descr="inde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3645024"/>
            <a:ext cx="3500239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4258816" cy="6069288"/>
          </a:xfrm>
        </p:spPr>
        <p:txBody>
          <a:bodyPr/>
          <a:lstStyle/>
          <a:p>
            <a:r>
              <a:rPr lang="ru-RU" dirty="0" smtClean="0"/>
              <a:t>Родоначальником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розміщення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німецький</a:t>
            </a:r>
            <a:r>
              <a:rPr lang="ru-RU" dirty="0" smtClean="0"/>
              <a:t> </a:t>
            </a:r>
            <a:r>
              <a:rPr lang="ru-RU" dirty="0" err="1" smtClean="0"/>
              <a:t>економіст</a:t>
            </a:r>
            <a:r>
              <a:rPr lang="ru-RU" dirty="0" smtClean="0"/>
              <a:t> Альфред Вебер (1868—1958) —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найповажніших</a:t>
            </a:r>
            <a:r>
              <a:rPr lang="ru-RU" dirty="0" smtClean="0"/>
              <a:t> на </a:t>
            </a:r>
            <a:r>
              <a:rPr lang="ru-RU" dirty="0" err="1" smtClean="0"/>
              <a:t>Заході</a:t>
            </a:r>
            <a:r>
              <a:rPr lang="ru-RU" dirty="0" smtClean="0"/>
              <a:t> </a:t>
            </a:r>
            <a:r>
              <a:rPr lang="ru-RU" dirty="0" err="1" smtClean="0"/>
              <a:t>теоретиків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заклав </a:t>
            </a:r>
            <a:r>
              <a:rPr lang="ru-RU" dirty="0" err="1" smtClean="0"/>
              <a:t>основи</a:t>
            </a:r>
            <a:r>
              <a:rPr lang="ru-RU" dirty="0" smtClean="0"/>
              <a:t> «</a:t>
            </a:r>
            <a:r>
              <a:rPr lang="ru-RU" dirty="0" err="1" smtClean="0"/>
              <a:t>штандорта</a:t>
            </a:r>
            <a:r>
              <a:rPr lang="ru-RU" dirty="0" smtClean="0"/>
              <a:t>»,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вибору</a:t>
            </a:r>
            <a:r>
              <a:rPr lang="ru-RU" dirty="0" smtClean="0"/>
              <a:t> оптимального </a:t>
            </a:r>
            <a:r>
              <a:rPr lang="ru-RU" dirty="0" err="1" smtClean="0"/>
              <a:t>місця</a:t>
            </a:r>
            <a:r>
              <a:rPr lang="ru-RU" dirty="0" smtClean="0"/>
              <a:t> для </a:t>
            </a:r>
            <a:r>
              <a:rPr lang="ru-RU" dirty="0" err="1" smtClean="0"/>
              <a:t>розміщення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66599" y="476672"/>
            <a:ext cx="3510179" cy="48416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19256" cy="61412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         </a:t>
            </a:r>
            <a:r>
              <a:rPr lang="ru-RU" b="1" dirty="0" err="1" smtClean="0"/>
              <a:t>Теорія</a:t>
            </a:r>
            <a:r>
              <a:rPr lang="ru-RU" b="1" dirty="0" smtClean="0"/>
              <a:t> А. Вебера</a:t>
            </a:r>
            <a:r>
              <a:rPr lang="ru-RU" dirty="0" smtClean="0"/>
              <a:t>, </a:t>
            </a:r>
            <a:r>
              <a:rPr lang="ru-RU" dirty="0" err="1" smtClean="0"/>
              <a:t>викладена</a:t>
            </a:r>
            <a:r>
              <a:rPr lang="ru-RU" dirty="0" smtClean="0"/>
              <a:t> в </a:t>
            </a:r>
            <a:r>
              <a:rPr lang="ru-RU" dirty="0" err="1" smtClean="0"/>
              <a:t>роботі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C000"/>
                </a:solidFill>
              </a:rPr>
              <a:t>«Про </a:t>
            </a:r>
            <a:r>
              <a:rPr lang="ru-RU" dirty="0" err="1" smtClean="0">
                <a:solidFill>
                  <a:srgbClr val="FFC000"/>
                </a:solidFill>
              </a:rPr>
              <a:t>штандорт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промисловості</a:t>
            </a:r>
            <a:r>
              <a:rPr lang="ru-RU" dirty="0" smtClean="0">
                <a:solidFill>
                  <a:srgbClr val="FFC000"/>
                </a:solidFill>
              </a:rPr>
              <a:t>», </a:t>
            </a:r>
            <a:r>
              <a:rPr lang="ru-RU" dirty="0" err="1" smtClean="0"/>
              <a:t>заснована</a:t>
            </a:r>
            <a:r>
              <a:rPr lang="ru-RU" dirty="0" smtClean="0"/>
              <a:t> на </a:t>
            </a:r>
            <a:r>
              <a:rPr lang="ru-RU" dirty="0" err="1" smtClean="0"/>
              <a:t>певній</a:t>
            </a:r>
            <a:r>
              <a:rPr lang="ru-RU" dirty="0" smtClean="0"/>
              <a:t> </a:t>
            </a:r>
            <a:r>
              <a:rPr lang="ru-RU" dirty="0" err="1" smtClean="0"/>
              <a:t>ізольованій</a:t>
            </a:r>
            <a:r>
              <a:rPr lang="ru-RU" dirty="0" smtClean="0"/>
              <a:t>, </a:t>
            </a:r>
            <a:r>
              <a:rPr lang="ru-RU" dirty="0" err="1" smtClean="0"/>
              <a:t>замкненій</a:t>
            </a:r>
            <a:r>
              <a:rPr lang="ru-RU" dirty="0" smtClean="0"/>
              <a:t> у </a:t>
            </a:r>
            <a:r>
              <a:rPr lang="ru-RU" dirty="0" err="1" smtClean="0"/>
              <a:t>господарському</a:t>
            </a:r>
            <a:r>
              <a:rPr lang="ru-RU" dirty="0" smtClean="0"/>
              <a:t> </a:t>
            </a:r>
            <a:r>
              <a:rPr lang="ru-RU" dirty="0" err="1" smtClean="0"/>
              <a:t>відношенні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на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уявно</a:t>
            </a:r>
            <a:r>
              <a:rPr lang="ru-RU" dirty="0" smtClean="0"/>
              <a:t> </a:t>
            </a:r>
            <a:r>
              <a:rPr lang="ru-RU" dirty="0" err="1" smtClean="0"/>
              <a:t>припускається</a:t>
            </a:r>
            <a:r>
              <a:rPr lang="ru-RU" dirty="0" smtClean="0"/>
              <a:t> :</a:t>
            </a:r>
          </a:p>
          <a:p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паливних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, </a:t>
            </a:r>
          </a:p>
          <a:p>
            <a:r>
              <a:rPr lang="ru-RU" dirty="0" smtClean="0"/>
              <a:t>широкий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залізничного</a:t>
            </a:r>
            <a:r>
              <a:rPr lang="ru-RU" dirty="0" smtClean="0"/>
              <a:t> транспорту, </a:t>
            </a:r>
          </a:p>
          <a:p>
            <a:r>
              <a:rPr lang="ru-RU" dirty="0" err="1" smtClean="0"/>
              <a:t>необмежена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робочої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     </a:t>
            </a:r>
            <a:r>
              <a:rPr lang="ru-RU" dirty="0" err="1" smtClean="0"/>
              <a:t>Найдоцільнішим</a:t>
            </a:r>
            <a:r>
              <a:rPr lang="ru-RU" dirty="0" smtClean="0"/>
              <a:t>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розміщення</a:t>
            </a:r>
            <a:r>
              <a:rPr lang="ru-RU" dirty="0" smtClean="0"/>
              <a:t> нового </a:t>
            </a:r>
            <a:r>
              <a:rPr lang="ru-RU" dirty="0" err="1" smtClean="0"/>
              <a:t>промислового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А. Вебер </a:t>
            </a:r>
            <a:r>
              <a:rPr lang="ru-RU" dirty="0" err="1" smtClean="0"/>
              <a:t>вважає</a:t>
            </a:r>
            <a:r>
              <a:rPr lang="ru-RU" dirty="0" smtClean="0"/>
              <a:t> те </a:t>
            </a:r>
            <a:r>
              <a:rPr lang="ru-RU" dirty="0" err="1" smtClean="0"/>
              <a:t>місце</a:t>
            </a:r>
            <a:r>
              <a:rPr lang="ru-RU" dirty="0" smtClean="0"/>
              <a:t>, де </a:t>
            </a:r>
            <a:r>
              <a:rPr lang="ru-RU" dirty="0" err="1" smtClean="0"/>
              <a:t>підприємство</a:t>
            </a:r>
            <a:r>
              <a:rPr lang="ru-RU" dirty="0" smtClean="0"/>
              <a:t> </a:t>
            </a:r>
            <a:r>
              <a:rPr lang="ru-RU" dirty="0" err="1" smtClean="0"/>
              <a:t>працювало</a:t>
            </a:r>
            <a:r>
              <a:rPr lang="ru-RU" dirty="0" smtClean="0"/>
              <a:t> б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найменшими</a:t>
            </a:r>
            <a:r>
              <a:rPr lang="ru-RU" dirty="0" smtClean="0"/>
              <a:t> </a:t>
            </a:r>
            <a:r>
              <a:rPr lang="ru-RU" dirty="0" err="1" smtClean="0"/>
              <a:t>витратами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розрізняє</a:t>
            </a:r>
            <a:r>
              <a:rPr lang="ru-RU" dirty="0" smtClean="0"/>
              <a:t> два </a:t>
            </a:r>
            <a:r>
              <a:rPr lang="ru-RU" dirty="0" err="1" smtClean="0"/>
              <a:t>чинники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«</a:t>
            </a:r>
            <a:r>
              <a:rPr lang="ru-RU" dirty="0" err="1" smtClean="0"/>
              <a:t>орієнтації</a:t>
            </a:r>
            <a:r>
              <a:rPr lang="ru-RU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розміщення</a:t>
            </a:r>
            <a:r>
              <a:rPr lang="ru-RU" dirty="0" smtClean="0"/>
              <a:t> основного </a:t>
            </a:r>
            <a:r>
              <a:rPr lang="ru-RU" dirty="0" err="1" smtClean="0"/>
              <a:t>промислового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транспортну</a:t>
            </a:r>
            <a:r>
              <a:rPr lang="ru-RU" dirty="0" smtClean="0"/>
              <a:t> </a:t>
            </a:r>
            <a:r>
              <a:rPr lang="ru-RU" dirty="0" err="1" smtClean="0"/>
              <a:t>орієнтацію</a:t>
            </a:r>
            <a:r>
              <a:rPr lang="ru-RU" dirty="0" smtClean="0"/>
              <a:t> ;</a:t>
            </a:r>
          </a:p>
          <a:p>
            <a:r>
              <a:rPr lang="ru-RU" dirty="0" err="1" smtClean="0"/>
              <a:t>орієнтацію</a:t>
            </a:r>
            <a:r>
              <a:rPr lang="ru-RU" dirty="0" smtClean="0"/>
              <a:t> на </a:t>
            </a:r>
            <a:r>
              <a:rPr lang="ru-RU" dirty="0" err="1" smtClean="0"/>
              <a:t>дешеву</a:t>
            </a:r>
            <a:r>
              <a:rPr lang="ru-RU" dirty="0" smtClean="0"/>
              <a:t> </a:t>
            </a:r>
            <a:r>
              <a:rPr lang="ru-RU" dirty="0" err="1" smtClean="0"/>
              <a:t>робочу</a:t>
            </a:r>
            <a:r>
              <a:rPr lang="ru-RU" dirty="0" smtClean="0"/>
              <a:t> силу.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</TotalTime>
  <Words>721</Words>
  <Application>Microsoft Office PowerPoint</Application>
  <PresentationFormat>Экран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Аналіз класичних теорій розміщення виробництва  </vt:lpstr>
      <vt:lpstr>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bukhanova_a</cp:lastModifiedBy>
  <cp:revision>12</cp:revision>
  <dcterms:modified xsi:type="dcterms:W3CDTF">2015-02-06T16:40:56Z</dcterms:modified>
</cp:coreProperties>
</file>