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0" autoAdjust="0"/>
    <p:restoredTop sz="86409" autoAdjust="0"/>
  </p:normalViewPr>
  <p:slideViewPr>
    <p:cSldViewPr>
      <p:cViewPr varScale="1">
        <p:scale>
          <a:sx n="73" d="100"/>
          <a:sy n="73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4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класичних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А. Вебер </a:t>
            </a:r>
            <a:r>
              <a:rPr lang="ru-RU" dirty="0" err="1" smtClean="0"/>
              <a:t>доповнив</a:t>
            </a:r>
            <a:r>
              <a:rPr lang="ru-RU" dirty="0" smtClean="0"/>
              <a:t> </a:t>
            </a:r>
            <a:r>
              <a:rPr lang="ru-RU" dirty="0" err="1" smtClean="0"/>
              <a:t>третім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назвав </a:t>
            </a:r>
            <a:r>
              <a:rPr lang="ru-RU" dirty="0" err="1" smtClean="0">
                <a:solidFill>
                  <a:srgbClr val="0070C0"/>
                </a:solidFill>
              </a:rPr>
              <a:t>агломерацією</a:t>
            </a:r>
            <a:r>
              <a:rPr lang="ru-RU" dirty="0" smtClean="0"/>
              <a:t>- </a:t>
            </a:r>
            <a:r>
              <a:rPr lang="ru-RU" dirty="0" err="1" smtClean="0"/>
              <a:t>зосередження</a:t>
            </a:r>
            <a:r>
              <a:rPr lang="ru-RU" dirty="0" smtClean="0"/>
              <a:t> в одному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зменшувало</a:t>
            </a:r>
            <a:r>
              <a:rPr lang="ru-RU" dirty="0" smtClean="0"/>
              <a:t> б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при </a:t>
            </a:r>
            <a:r>
              <a:rPr lang="ru-RU" dirty="0" err="1" smtClean="0"/>
              <a:t>будівництві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Свою </a:t>
            </a:r>
            <a:r>
              <a:rPr lang="ru-RU" dirty="0" err="1" smtClean="0"/>
              <a:t>теорію</a:t>
            </a:r>
            <a:r>
              <a:rPr lang="ru-RU" dirty="0" smtClean="0"/>
              <a:t> А. Вебер подавав як </a:t>
            </a:r>
            <a:r>
              <a:rPr lang="ru-RU" dirty="0" err="1" smtClean="0"/>
              <a:t>похідну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</a:t>
            </a:r>
            <a:r>
              <a:rPr lang="ru-RU" dirty="0" err="1" smtClean="0"/>
              <a:t>вічної</a:t>
            </a:r>
            <a:r>
              <a:rPr lang="ru-RU" dirty="0" smtClean="0"/>
              <a:t>»,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чистої</a:t>
            </a:r>
            <a:r>
              <a:rPr lang="ru-RU" dirty="0" smtClean="0"/>
              <a:t>», науки,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придатної</a:t>
            </a:r>
            <a:r>
              <a:rPr lang="ru-RU" dirty="0" smtClean="0"/>
              <a:t> для </a:t>
            </a:r>
            <a:r>
              <a:rPr lang="ru-RU" dirty="0" err="1" smtClean="0"/>
              <a:t>будь-якого</a:t>
            </a:r>
            <a:r>
              <a:rPr lang="ru-RU" dirty="0" smtClean="0"/>
              <a:t> способу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«</a:t>
            </a:r>
            <a:r>
              <a:rPr lang="ru-RU" dirty="0" err="1" smtClean="0"/>
              <a:t>штандортній</a:t>
            </a:r>
            <a:r>
              <a:rPr lang="ru-RU" dirty="0" smtClean="0"/>
              <a:t>»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обмежується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 одного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 без </a:t>
            </a:r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5482952" cy="614129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Німецький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економіст</a:t>
            </a:r>
            <a:r>
              <a:rPr lang="ru-RU" b="1" dirty="0" smtClean="0"/>
              <a:t> Август </a:t>
            </a:r>
            <a:r>
              <a:rPr lang="ru-RU" b="1" dirty="0" err="1" smtClean="0"/>
              <a:t>Льош</a:t>
            </a:r>
            <a:r>
              <a:rPr lang="ru-RU" b="1" dirty="0" smtClean="0"/>
              <a:t> </a:t>
            </a:r>
            <a:r>
              <a:rPr lang="ru-RU" dirty="0" smtClean="0"/>
              <a:t>(1906—1945) :</a:t>
            </a:r>
          </a:p>
          <a:p>
            <a:r>
              <a:rPr lang="ru-RU" dirty="0" err="1" smtClean="0"/>
              <a:t>спробував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проблему оптимального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Визначальним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при </a:t>
            </a:r>
            <a:r>
              <a:rPr lang="ru-RU" dirty="0" err="1" smtClean="0"/>
              <a:t>розміщенні</a:t>
            </a:r>
            <a:r>
              <a:rPr lang="ru-RU" dirty="0" smtClean="0"/>
              <a:t>  </a:t>
            </a:r>
            <a:r>
              <a:rPr lang="ru-RU" dirty="0" err="1" smtClean="0"/>
              <a:t>вважав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Правильно </a:t>
            </a:r>
            <a:r>
              <a:rPr lang="ru-RU" dirty="0" err="1" smtClean="0"/>
              <a:t>вибраним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для </a:t>
            </a:r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точка,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максимального чистого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image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692696"/>
            <a:ext cx="2708523" cy="3520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найменших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А. Вебера А. </a:t>
            </a:r>
            <a:r>
              <a:rPr lang="ru-RU" dirty="0" err="1" smtClean="0"/>
              <a:t>Льош</a:t>
            </a:r>
            <a:r>
              <a:rPr lang="ru-RU" dirty="0" smtClean="0"/>
              <a:t> </a:t>
            </a:r>
            <a:r>
              <a:rPr lang="ru-RU" dirty="0" err="1" smtClean="0"/>
              <a:t>піддав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. Головну </a:t>
            </a:r>
            <a:r>
              <a:rPr lang="ru-RU" dirty="0" err="1" smtClean="0"/>
              <a:t>помилку</a:t>
            </a:r>
            <a:r>
              <a:rPr lang="ru-RU" dirty="0" smtClean="0"/>
              <a:t> А. Вебера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вбачав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той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шукав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для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де </a:t>
            </a:r>
            <a:r>
              <a:rPr lang="ru-RU" dirty="0" err="1" smtClean="0"/>
              <a:t>воно</a:t>
            </a:r>
            <a:r>
              <a:rPr lang="ru-RU" dirty="0" smtClean="0"/>
              <a:t> могло б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найменшими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. А. </a:t>
            </a:r>
            <a:r>
              <a:rPr lang="ru-RU" dirty="0" err="1" smtClean="0"/>
              <a:t>Льош</a:t>
            </a:r>
            <a:r>
              <a:rPr lang="ru-RU" dirty="0" smtClean="0"/>
              <a:t> же правильною </a:t>
            </a:r>
            <a:r>
              <a:rPr lang="ru-RU" dirty="0" err="1" smtClean="0"/>
              <a:t>вважав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на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максимальний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C000"/>
                </a:solidFill>
              </a:rPr>
              <a:t>      </a:t>
            </a:r>
            <a:r>
              <a:rPr lang="ru-RU" i="1" dirty="0" err="1" smtClean="0">
                <a:solidFill>
                  <a:srgbClr val="FFC000"/>
                </a:solidFill>
              </a:rPr>
              <a:t>Досягненням</a:t>
            </a:r>
            <a:r>
              <a:rPr lang="ru-RU" i="1" dirty="0" smtClean="0">
                <a:solidFill>
                  <a:srgbClr val="FFC000"/>
                </a:solidFill>
              </a:rPr>
              <a:t> А. </a:t>
            </a:r>
            <a:r>
              <a:rPr lang="ru-RU" i="1" dirty="0" err="1" smtClean="0">
                <a:solidFill>
                  <a:srgbClr val="FFC000"/>
                </a:solidFill>
              </a:rPr>
              <a:t>Льоша</a:t>
            </a:r>
            <a:r>
              <a:rPr lang="ru-RU" i="1" dirty="0" smtClean="0">
                <a:solidFill>
                  <a:srgbClr val="FFC000"/>
                </a:solidFill>
              </a:rPr>
              <a:t> в </a:t>
            </a:r>
            <a:r>
              <a:rPr lang="ru-RU" i="1" dirty="0" err="1" smtClean="0">
                <a:solidFill>
                  <a:srgbClr val="FFC000"/>
                </a:solidFill>
              </a:rPr>
              <a:t>теорії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розміщення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виробництва</a:t>
            </a:r>
            <a:r>
              <a:rPr lang="ru-RU" i="1" dirty="0" smtClean="0">
                <a:solidFill>
                  <a:srgbClr val="FFC000"/>
                </a:solidFill>
              </a:rPr>
              <a:t> є: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таких </a:t>
            </a:r>
            <a:r>
              <a:rPr lang="ru-RU" dirty="0" err="1" smtClean="0"/>
              <a:t>складових</a:t>
            </a:r>
            <a:r>
              <a:rPr lang="ru-RU" dirty="0" smtClean="0"/>
              <a:t>, як </a:t>
            </a:r>
            <a:r>
              <a:rPr lang="ru-RU" dirty="0" err="1" smtClean="0"/>
              <a:t>податкова</a:t>
            </a:r>
            <a:r>
              <a:rPr lang="ru-RU" dirty="0" smtClean="0"/>
              <a:t> система,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підняв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на </a:t>
            </a:r>
            <a:r>
              <a:rPr lang="ru-RU" dirty="0" err="1" smtClean="0"/>
              <a:t>макроекономічний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поєднати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«</a:t>
            </a:r>
            <a:r>
              <a:rPr lang="ru-RU" dirty="0" err="1" smtClean="0"/>
              <a:t>штандорт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економічним</a:t>
            </a:r>
            <a:r>
              <a:rPr lang="ru-RU" dirty="0" smtClean="0"/>
              <a:t> </a:t>
            </a:r>
            <a:r>
              <a:rPr lang="ru-RU" dirty="0" err="1" smtClean="0"/>
              <a:t>районуванням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467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70C0"/>
                </a:solidFill>
              </a:rPr>
              <a:t>Дякую за увагу!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в коло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науки </a:t>
            </a:r>
            <a:r>
              <a:rPr lang="ru-RU" dirty="0" err="1" smtClean="0"/>
              <a:t>ще</a:t>
            </a:r>
            <a:r>
              <a:rPr lang="ru-RU" dirty="0" smtClean="0"/>
              <a:t> на початку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ставилися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примітивно</a:t>
            </a:r>
            <a:r>
              <a:rPr lang="ru-RU" dirty="0" smtClean="0"/>
              <a:t>: </a:t>
            </a:r>
            <a:r>
              <a:rPr lang="ru-RU" dirty="0" err="1" smtClean="0"/>
              <a:t>формулювались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підприємець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вигідно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для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1290504109_slide0020_image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12976"/>
            <a:ext cx="4762500" cy="320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3538736" cy="5853264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Започаткував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b="1" dirty="0" err="1" smtClean="0"/>
              <a:t>німецький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економіст</a:t>
            </a:r>
            <a:r>
              <a:rPr lang="ru-RU" b="1" dirty="0" smtClean="0"/>
              <a:t> </a:t>
            </a:r>
            <a:r>
              <a:rPr lang="ru-RU" b="1" dirty="0" err="1" smtClean="0"/>
              <a:t>Йоган</a:t>
            </a:r>
            <a:r>
              <a:rPr lang="ru-RU" b="1" dirty="0" smtClean="0"/>
              <a:t> </a:t>
            </a:r>
            <a:r>
              <a:rPr lang="ru-RU" b="1" dirty="0" err="1" smtClean="0"/>
              <a:t>Тюнен</a:t>
            </a:r>
            <a:r>
              <a:rPr lang="ru-RU" b="1" dirty="0" smtClean="0"/>
              <a:t> </a:t>
            </a:r>
            <a:r>
              <a:rPr lang="ru-RU" dirty="0" smtClean="0"/>
              <a:t>(1783—1850).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76672"/>
            <a:ext cx="4238399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992888" cy="3168352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C000"/>
                </a:solidFill>
              </a:rPr>
              <a:t>«</a:t>
            </a:r>
            <a:r>
              <a:rPr lang="ru-RU" i="1" dirty="0" err="1" smtClean="0">
                <a:solidFill>
                  <a:srgbClr val="FFC000"/>
                </a:solidFill>
              </a:rPr>
              <a:t>Ізольована</a:t>
            </a:r>
            <a:r>
              <a:rPr lang="ru-RU" i="1" dirty="0" smtClean="0">
                <a:solidFill>
                  <a:srgbClr val="FFC000"/>
                </a:solidFill>
              </a:rPr>
              <a:t> держава в </a:t>
            </a:r>
            <a:r>
              <a:rPr lang="ru-RU" i="1" dirty="0" err="1" smtClean="0">
                <a:solidFill>
                  <a:srgbClr val="FFC000"/>
                </a:solidFill>
              </a:rPr>
              <a:t>її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відношенні</a:t>
            </a:r>
            <a:r>
              <a:rPr lang="ru-RU" i="1" dirty="0" smtClean="0">
                <a:solidFill>
                  <a:srgbClr val="FFC000"/>
                </a:solidFill>
              </a:rPr>
              <a:t> до </a:t>
            </a:r>
            <a:r>
              <a:rPr lang="ru-RU" i="1" dirty="0" err="1" smtClean="0">
                <a:solidFill>
                  <a:srgbClr val="FFC000"/>
                </a:solidFill>
              </a:rPr>
              <a:t>сільського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господарства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і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національної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економії</a:t>
            </a:r>
            <a:r>
              <a:rPr lang="ru-RU" i="1" dirty="0" smtClean="0">
                <a:solidFill>
                  <a:srgbClr val="FFC000"/>
                </a:solidFill>
              </a:rPr>
              <a:t>» </a:t>
            </a:r>
            <a:r>
              <a:rPr lang="ru-RU" dirty="0" err="1" smtClean="0"/>
              <a:t>він</a:t>
            </a:r>
            <a:r>
              <a:rPr lang="ru-RU" dirty="0" smtClean="0"/>
              <a:t> заклав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аграрної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тритомну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видано 1826 р. в </a:t>
            </a:r>
            <a:r>
              <a:rPr lang="ru-RU" dirty="0" err="1" smtClean="0"/>
              <a:t>Гамбурзі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вона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методологічне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проблем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Застосовуючи</a:t>
            </a:r>
            <a:r>
              <a:rPr lang="ru-RU" dirty="0" smtClean="0"/>
              <a:t> метод </a:t>
            </a:r>
            <a:r>
              <a:rPr lang="ru-RU" dirty="0" err="1" smtClean="0"/>
              <a:t>абстракції</a:t>
            </a:r>
            <a:r>
              <a:rPr lang="ru-RU" dirty="0" smtClean="0"/>
              <a:t>, Й. </a:t>
            </a:r>
            <a:r>
              <a:rPr lang="ru-RU" dirty="0" err="1" smtClean="0"/>
              <a:t>Тюнен</a:t>
            </a:r>
            <a:r>
              <a:rPr lang="ru-RU" dirty="0" smtClean="0"/>
              <a:t> </a:t>
            </a:r>
            <a:r>
              <a:rPr lang="ru-RU" dirty="0" err="1" smtClean="0"/>
              <a:t>змоделював</a:t>
            </a:r>
            <a:r>
              <a:rPr lang="ru-RU" dirty="0" smtClean="0"/>
              <a:t> </a:t>
            </a:r>
            <a:r>
              <a:rPr lang="ru-RU" dirty="0" err="1" smtClean="0"/>
              <a:t>гіпотетичну</a:t>
            </a:r>
            <a:r>
              <a:rPr lang="ru-RU" dirty="0" smtClean="0"/>
              <a:t> </a:t>
            </a:r>
            <a:r>
              <a:rPr lang="ru-RU" dirty="0" err="1" smtClean="0"/>
              <a:t>ізольовану</a:t>
            </a:r>
            <a:r>
              <a:rPr lang="ru-RU" dirty="0" smtClean="0"/>
              <a:t> державу. Вона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міста</a:t>
            </a:r>
            <a:r>
              <a:rPr lang="ru-RU" dirty="0" smtClean="0"/>
              <a:t>, </a:t>
            </a:r>
            <a:r>
              <a:rPr lang="ru-RU" dirty="0" err="1" smtClean="0"/>
              <a:t>розташованого</a:t>
            </a:r>
            <a:r>
              <a:rPr lang="ru-RU" dirty="0" smtClean="0"/>
              <a:t>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, абсолютно </a:t>
            </a:r>
            <a:r>
              <a:rPr lang="ru-RU" dirty="0" err="1" smtClean="0"/>
              <a:t>однорідної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напрямках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чинника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на </a:t>
            </a:r>
            <a:r>
              <a:rPr lang="ru-RU" dirty="0" err="1" smtClean="0"/>
              <a:t>вигідність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 У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концентричні</a:t>
            </a:r>
            <a:r>
              <a:rPr lang="ru-RU" dirty="0" smtClean="0"/>
              <a:t> </a:t>
            </a:r>
            <a:r>
              <a:rPr lang="ru-RU" dirty="0" err="1" smtClean="0"/>
              <a:t>пояси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image002_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789040"/>
            <a:ext cx="3942953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У них </a:t>
            </a:r>
            <a:r>
              <a:rPr lang="ru-RU" dirty="0" err="1" smtClean="0"/>
              <a:t>панує</a:t>
            </a:r>
            <a:r>
              <a:rPr lang="ru-RU" dirty="0" smtClean="0"/>
              <a:t> своя система </a:t>
            </a:r>
            <a:r>
              <a:rPr lang="ru-RU" dirty="0" err="1" smtClean="0"/>
              <a:t>землеробства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передбачений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на </a:t>
            </a:r>
            <a:r>
              <a:rPr lang="ru-RU" dirty="0" err="1" smtClean="0"/>
              <a:t>єдиному</a:t>
            </a:r>
            <a:r>
              <a:rPr lang="ru-RU" dirty="0" smtClean="0"/>
              <a:t> центральному ринку </a:t>
            </a:r>
            <a:r>
              <a:rPr lang="ru-RU" dirty="0" err="1" smtClean="0"/>
              <a:t>міста.Відстань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міського</a:t>
            </a:r>
            <a:r>
              <a:rPr lang="ru-RU" dirty="0" smtClean="0"/>
              <a:t> базару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зумовлені</a:t>
            </a:r>
            <a:r>
              <a:rPr lang="ru-RU" dirty="0" smtClean="0"/>
              <a:t> нею </a:t>
            </a:r>
            <a:r>
              <a:rPr lang="ru-RU" dirty="0" err="1" smtClean="0"/>
              <a:t>транспортні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спеціалізацію</a:t>
            </a:r>
            <a:r>
              <a:rPr lang="ru-RU" dirty="0" smtClean="0"/>
              <a:t> та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. Доводив,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землю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робочу</a:t>
            </a:r>
            <a:r>
              <a:rPr lang="ru-RU" dirty="0" smtClean="0"/>
              <a:t> силу </a:t>
            </a:r>
            <a:r>
              <a:rPr lang="ru-RU" dirty="0" err="1" smtClean="0"/>
              <a:t>від</a:t>
            </a:r>
            <a:r>
              <a:rPr lang="ru-RU" dirty="0" smtClean="0"/>
              <a:t> центру </a:t>
            </a:r>
            <a:r>
              <a:rPr lang="ru-RU" dirty="0" err="1" smtClean="0"/>
              <a:t>держави</a:t>
            </a:r>
            <a:r>
              <a:rPr lang="ru-RU" dirty="0" smtClean="0"/>
              <a:t> до </a:t>
            </a:r>
            <a:r>
              <a:rPr lang="ru-RU" dirty="0" err="1" smtClean="0"/>
              <a:t>периферії</a:t>
            </a:r>
            <a:r>
              <a:rPr lang="ru-RU" dirty="0" smtClean="0"/>
              <a:t> та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концентрично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пояси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332656"/>
            <a:ext cx="4320480" cy="6141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1 —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i="1" dirty="0" smtClean="0">
                <a:solidFill>
                  <a:srgbClr val="0070C0"/>
                </a:solidFill>
              </a:rPr>
              <a:t>«</a:t>
            </a:r>
            <a:r>
              <a:rPr lang="ru-RU" sz="2600" i="1" dirty="0" err="1" smtClean="0">
                <a:solidFill>
                  <a:srgbClr val="0070C0"/>
                </a:solidFill>
              </a:rPr>
              <a:t>вільного</a:t>
            </a:r>
            <a:r>
              <a:rPr lang="ru-RU" sz="2600" i="1" dirty="0" smtClean="0">
                <a:solidFill>
                  <a:srgbClr val="0070C0"/>
                </a:solidFill>
              </a:rPr>
              <a:t>» </a:t>
            </a:r>
            <a:r>
              <a:rPr lang="ru-RU" sz="2600" dirty="0" err="1" smtClean="0"/>
              <a:t>приміського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господарства</a:t>
            </a:r>
            <a:r>
              <a:rPr lang="ru-RU" sz="2600" dirty="0" smtClean="0"/>
              <a:t>, де </a:t>
            </a:r>
            <a:r>
              <a:rPr lang="ru-RU" sz="2600" dirty="0" err="1" smtClean="0"/>
              <a:t>виробляється</a:t>
            </a:r>
            <a:r>
              <a:rPr lang="ru-RU" sz="2600" dirty="0" smtClean="0"/>
              <a:t> нетранспортабельна </a:t>
            </a:r>
            <a:r>
              <a:rPr lang="ru-RU" sz="2600" dirty="0" err="1" smtClean="0"/>
              <a:t>продукція</a:t>
            </a:r>
            <a:r>
              <a:rPr lang="ru-RU" sz="2600" dirty="0" smtClean="0"/>
              <a:t> </a:t>
            </a:r>
            <a:r>
              <a:rPr lang="ru-RU" sz="2600" dirty="0" err="1" smtClean="0"/>
              <a:t>рослинництва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тваринництва</a:t>
            </a:r>
            <a:r>
              <a:rPr lang="ru-RU" sz="2600" dirty="0" smtClean="0"/>
              <a:t> Цей пояс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значну</a:t>
            </a:r>
            <a:r>
              <a:rPr lang="ru-RU" sz="2600" dirty="0" smtClean="0"/>
              <a:t> </a:t>
            </a:r>
            <a:r>
              <a:rPr lang="ru-RU" sz="2600" dirty="0" err="1" smtClean="0"/>
              <a:t>аналогію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сучасним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приміським</a:t>
            </a:r>
            <a:r>
              <a:rPr lang="ru-RU" sz="2600" dirty="0" smtClean="0"/>
              <a:t> </a:t>
            </a:r>
            <a:r>
              <a:rPr lang="ru-RU" sz="2600" dirty="0" err="1" smtClean="0"/>
              <a:t>сільським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господарством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2 </a:t>
            </a:r>
            <a:r>
              <a:rPr lang="ru-RU" sz="2600" dirty="0" smtClean="0">
                <a:solidFill>
                  <a:srgbClr val="0070C0"/>
                </a:solidFill>
              </a:rPr>
              <a:t>— </a:t>
            </a:r>
            <a:r>
              <a:rPr lang="ru-RU" sz="2600" i="1" dirty="0" err="1" smtClean="0">
                <a:solidFill>
                  <a:srgbClr val="0070C0"/>
                </a:solidFill>
              </a:rPr>
              <a:t>лісового</a:t>
            </a:r>
            <a:r>
              <a:rPr lang="ru-RU" sz="2600" i="1" dirty="0" smtClean="0">
                <a:solidFill>
                  <a:srgbClr val="0070C0"/>
                </a:solidFill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</a:rPr>
              <a:t>господарства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постачає</a:t>
            </a:r>
            <a:r>
              <a:rPr lang="ru-RU" sz="2600" dirty="0" smtClean="0"/>
              <a:t> на </a:t>
            </a:r>
            <a:r>
              <a:rPr lang="ru-RU" sz="2600" dirty="0" err="1" smtClean="0"/>
              <a:t>центральний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ринок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господарства</a:t>
            </a:r>
            <a:r>
              <a:rPr lang="ru-RU" sz="2600" dirty="0" smtClean="0"/>
              <a:t> </a:t>
            </a:r>
            <a:r>
              <a:rPr lang="ru-RU" sz="2600" dirty="0" err="1" smtClean="0"/>
              <a:t>першого</a:t>
            </a:r>
            <a:r>
              <a:rPr lang="ru-RU" sz="2600" dirty="0" smtClean="0"/>
              <a:t> поясу </a:t>
            </a:r>
            <a:r>
              <a:rPr lang="ru-RU" sz="2600" dirty="0" err="1" smtClean="0"/>
              <a:t>паливо</a:t>
            </a:r>
            <a:r>
              <a:rPr lang="ru-RU" sz="2600" dirty="0" smtClean="0"/>
              <a:t>, </a:t>
            </a:r>
            <a:r>
              <a:rPr lang="ru-RU" sz="2600" dirty="0" err="1" smtClean="0"/>
              <a:t>будівельний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ліс</a:t>
            </a:r>
            <a:r>
              <a:rPr lang="ru-RU" sz="2600" dirty="0" smtClean="0"/>
              <a:t>, </a:t>
            </a:r>
            <a:r>
              <a:rPr lang="ru-RU" sz="2600" dirty="0" err="1" smtClean="0"/>
              <a:t>вугілля</a:t>
            </a:r>
            <a:r>
              <a:rPr lang="ru-RU" sz="2600" dirty="0" smtClean="0"/>
              <a:t> </a:t>
            </a:r>
            <a:r>
              <a:rPr lang="ru-RU" sz="2600" dirty="0" err="1" smtClean="0"/>
              <a:t>тощо</a:t>
            </a:r>
            <a:r>
              <a:rPr lang="ru-RU" sz="2600" dirty="0" smtClean="0"/>
              <a:t>. Цей пояс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деяку</a:t>
            </a:r>
            <a:r>
              <a:rPr lang="ru-RU" sz="2600" dirty="0" smtClean="0"/>
              <a:t> </a:t>
            </a:r>
            <a:r>
              <a:rPr lang="ru-RU" sz="2600" dirty="0" err="1" smtClean="0"/>
              <a:t>аналогію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лісопарковими</a:t>
            </a:r>
            <a:r>
              <a:rPr lang="ru-RU" sz="2600" dirty="0" smtClean="0"/>
              <a:t> поясами великих </a:t>
            </a:r>
            <a:r>
              <a:rPr lang="ru-RU" sz="2600" dirty="0" err="1" smtClean="0"/>
              <a:t>міст</a:t>
            </a:r>
            <a:r>
              <a:rPr lang="ru-RU" sz="2600" dirty="0" smtClean="0"/>
              <a:t>; </a:t>
            </a:r>
          </a:p>
          <a:p>
            <a:r>
              <a:rPr lang="ru-RU" sz="2600" dirty="0" smtClean="0"/>
              <a:t>З, 4, 5 — </a:t>
            </a:r>
            <a:r>
              <a:rPr lang="ru-RU" sz="2600" i="1" dirty="0" err="1" smtClean="0">
                <a:solidFill>
                  <a:srgbClr val="0070C0"/>
                </a:solidFill>
              </a:rPr>
              <a:t>вирощування</a:t>
            </a:r>
            <a:r>
              <a:rPr lang="ru-RU" sz="2600" i="1" dirty="0" smtClean="0">
                <a:solidFill>
                  <a:srgbClr val="0070C0"/>
                </a:solidFill>
              </a:rPr>
              <a:t> зерна, </a:t>
            </a:r>
            <a:r>
              <a:rPr lang="ru-RU" sz="2600" dirty="0" err="1" smtClean="0"/>
              <a:t>зниження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виробництва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віддаленням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місті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закономірне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показує</a:t>
            </a:r>
            <a:r>
              <a:rPr lang="ru-RU" sz="2600" dirty="0" smtClean="0"/>
              <a:t>, як </a:t>
            </a:r>
            <a:r>
              <a:rPr lang="ru-RU" sz="2600" dirty="0" err="1" smtClean="0"/>
              <a:t>встановлюються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межі</a:t>
            </a:r>
            <a:r>
              <a:rPr lang="ru-RU" sz="2600" dirty="0" smtClean="0"/>
              <a:t> </a:t>
            </a:r>
            <a:r>
              <a:rPr lang="ru-RU" sz="2600" dirty="0" err="1" smtClean="0"/>
              <a:t>поширення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ресурсомісткіших</a:t>
            </a:r>
            <a:r>
              <a:rPr lang="ru-RU" sz="2600" dirty="0" smtClean="0"/>
              <a:t> </a:t>
            </a:r>
            <a:r>
              <a:rPr lang="ru-RU" sz="2600" dirty="0" err="1" smtClean="0"/>
              <a:t>технологій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6 — </a:t>
            </a:r>
            <a:r>
              <a:rPr lang="ru-RU" sz="2600" i="1" dirty="0" err="1" smtClean="0">
                <a:solidFill>
                  <a:srgbClr val="0070C0"/>
                </a:solidFill>
              </a:rPr>
              <a:t>екстенсивного</a:t>
            </a:r>
            <a:r>
              <a:rPr lang="ru-RU" sz="2600" i="1" dirty="0" smtClean="0">
                <a:solidFill>
                  <a:srgbClr val="0070C0"/>
                </a:solidFill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</a:rPr>
              <a:t>тваринництва</a:t>
            </a:r>
            <a:r>
              <a:rPr lang="ru-RU" sz="2600" i="1" dirty="0" smtClean="0">
                <a:solidFill>
                  <a:srgbClr val="0070C0"/>
                </a:solidFill>
              </a:rPr>
              <a:t> </a:t>
            </a:r>
            <a:r>
              <a:rPr lang="ru-RU" sz="2600" dirty="0" smtClean="0"/>
              <a:t>(</a:t>
            </a:r>
            <a:r>
              <a:rPr lang="ru-RU" sz="2600" dirty="0" err="1" smtClean="0"/>
              <a:t>скотарства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вівчарства</a:t>
            </a:r>
            <a:r>
              <a:rPr lang="ru-RU" sz="2600" dirty="0" smtClean="0"/>
              <a:t>),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постачає</a:t>
            </a:r>
            <a:r>
              <a:rPr lang="ru-RU" sz="2600" dirty="0" smtClean="0"/>
              <a:t> на </a:t>
            </a:r>
            <a:r>
              <a:rPr lang="ru-RU" sz="2600" dirty="0" err="1" smtClean="0"/>
              <a:t>ринок</a:t>
            </a:r>
            <a:r>
              <a:rPr lang="ru-RU" sz="2600" dirty="0" smtClean="0"/>
              <a:t> масло, </a:t>
            </a:r>
            <a:r>
              <a:rPr lang="ru-RU" sz="2600" dirty="0" err="1" smtClean="0"/>
              <a:t>м'ясо</a:t>
            </a:r>
            <a:r>
              <a:rPr lang="ru-RU" sz="2600" dirty="0" smtClean="0"/>
              <a:t>, </a:t>
            </a:r>
            <a:r>
              <a:rPr lang="ru-RU" sz="2600" dirty="0" err="1" smtClean="0"/>
              <a:t>вовну</a:t>
            </a:r>
            <a:r>
              <a:rPr lang="ru-RU" sz="2600" dirty="0" smtClean="0"/>
              <a:t> </a:t>
            </a:r>
            <a:r>
              <a:rPr lang="ru-RU" sz="2600" dirty="0" err="1" smtClean="0"/>
              <a:t>тощо</a:t>
            </a:r>
            <a:r>
              <a:rPr lang="ru-RU" sz="2600" dirty="0" smtClean="0"/>
              <a:t>. 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sz="2600" dirty="0" smtClean="0"/>
              <a:t>7 — </a:t>
            </a:r>
            <a:r>
              <a:rPr lang="ru-RU" sz="2600" i="1" dirty="0" smtClean="0">
                <a:solidFill>
                  <a:srgbClr val="0070C0"/>
                </a:solidFill>
              </a:rPr>
              <a:t>натурального </a:t>
            </a:r>
            <a:r>
              <a:rPr lang="ru-RU" sz="2600" i="1" dirty="0" err="1" smtClean="0">
                <a:solidFill>
                  <a:srgbClr val="0070C0"/>
                </a:solidFill>
              </a:rPr>
              <a:t>господарства</a:t>
            </a:r>
            <a:r>
              <a:rPr lang="ru-RU" sz="2600" i="1" dirty="0" smtClean="0">
                <a:solidFill>
                  <a:srgbClr val="0070C0"/>
                </a:solidFill>
              </a:rPr>
              <a:t> </a:t>
            </a:r>
            <a:r>
              <a:rPr lang="ru-RU" sz="2600" dirty="0" smtClean="0"/>
              <a:t>(</a:t>
            </a:r>
            <a:r>
              <a:rPr lang="ru-RU" sz="2600" dirty="0" err="1" smtClean="0"/>
              <a:t>полювання</a:t>
            </a:r>
            <a:r>
              <a:rPr lang="ru-RU" sz="2600" dirty="0" smtClean="0"/>
              <a:t>, </a:t>
            </a:r>
            <a:r>
              <a:rPr lang="ru-RU" sz="2600" dirty="0" err="1" smtClean="0"/>
              <a:t>рибальство</a:t>
            </a:r>
            <a:r>
              <a:rPr lang="ru-RU" sz="2600" dirty="0" smtClean="0"/>
              <a:t> та </a:t>
            </a:r>
            <a:r>
              <a:rPr lang="ru-RU" sz="2600" dirty="0" err="1" smtClean="0"/>
              <a:t>інші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примітивні</a:t>
            </a:r>
            <a:r>
              <a:rPr lang="ru-RU" sz="2600" dirty="0" smtClean="0"/>
              <a:t> </a:t>
            </a:r>
            <a:r>
              <a:rPr lang="ru-RU" sz="2600" dirty="0" err="1" smtClean="0"/>
              <a:t>форми</a:t>
            </a:r>
            <a:r>
              <a:rPr lang="ru-RU" sz="2600" dirty="0" smtClean="0"/>
              <a:t> </a:t>
            </a:r>
            <a:r>
              <a:rPr lang="ru-RU" sz="2600" dirty="0" err="1" smtClean="0"/>
              <a:t>екстенсивного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господарства</a:t>
            </a:r>
            <a:r>
              <a:rPr lang="ru-RU" sz="2600" dirty="0" smtClean="0"/>
              <a:t>).</a:t>
            </a:r>
          </a:p>
          <a:p>
            <a:endParaRPr lang="ru-RU" dirty="0"/>
          </a:p>
        </p:txBody>
      </p:sp>
      <p:pic>
        <p:nvPicPr>
          <p:cNvPr id="5" name="Рисунок 4" descr="002_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3456384" cy="3240360"/>
          </a:xfrm>
          <a:prstGeom prst="rect">
            <a:avLst/>
          </a:prstGeom>
        </p:spPr>
      </p:pic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645024"/>
            <a:ext cx="350023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4258816" cy="6069288"/>
          </a:xfrm>
        </p:spPr>
        <p:txBody>
          <a:bodyPr/>
          <a:lstStyle/>
          <a:p>
            <a:r>
              <a:rPr lang="ru-RU" dirty="0" smtClean="0"/>
              <a:t>Родоначальником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економіст</a:t>
            </a:r>
            <a:r>
              <a:rPr lang="ru-RU" dirty="0" smtClean="0"/>
              <a:t> Альфред Вебер (1868—1958) —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найповажніших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теоретиків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заклав </a:t>
            </a:r>
            <a:r>
              <a:rPr lang="ru-RU" dirty="0" err="1" smtClean="0"/>
              <a:t>основи</a:t>
            </a:r>
            <a:r>
              <a:rPr lang="ru-RU" dirty="0" smtClean="0"/>
              <a:t> «</a:t>
            </a:r>
            <a:r>
              <a:rPr lang="ru-RU" dirty="0" err="1" smtClean="0"/>
              <a:t>штандорта</a:t>
            </a:r>
            <a:r>
              <a:rPr lang="ru-RU" dirty="0" smtClean="0"/>
              <a:t>»,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оптимального </a:t>
            </a:r>
            <a:r>
              <a:rPr lang="ru-RU" dirty="0" err="1" smtClean="0"/>
              <a:t>місця</a:t>
            </a:r>
            <a:r>
              <a:rPr lang="ru-RU" dirty="0" smtClean="0"/>
              <a:t> для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6599" y="476672"/>
            <a:ext cx="3510179" cy="4841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</a:t>
            </a:r>
            <a:r>
              <a:rPr lang="ru-RU" b="1" dirty="0" err="1" smtClean="0"/>
              <a:t>Теорія</a:t>
            </a:r>
            <a:r>
              <a:rPr lang="ru-RU" b="1" dirty="0" smtClean="0"/>
              <a:t> А. Вебера</a:t>
            </a:r>
            <a:r>
              <a:rPr lang="ru-RU" dirty="0" smtClean="0"/>
              <a:t>, </a:t>
            </a:r>
            <a:r>
              <a:rPr lang="ru-RU" dirty="0" err="1" smtClean="0"/>
              <a:t>викладена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«Про </a:t>
            </a:r>
            <a:r>
              <a:rPr lang="ru-RU" dirty="0" err="1" smtClean="0">
                <a:solidFill>
                  <a:srgbClr val="FFC000"/>
                </a:solidFill>
              </a:rPr>
              <a:t>штандорт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промисловості</a:t>
            </a:r>
            <a:r>
              <a:rPr lang="ru-RU" dirty="0" smtClean="0">
                <a:solidFill>
                  <a:srgbClr val="FFC000"/>
                </a:solidFill>
              </a:rPr>
              <a:t>»,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ізольованій</a:t>
            </a:r>
            <a:r>
              <a:rPr lang="ru-RU" dirty="0" smtClean="0"/>
              <a:t>, </a:t>
            </a:r>
            <a:r>
              <a:rPr lang="ru-RU" dirty="0" err="1" smtClean="0"/>
              <a:t>замкненій</a:t>
            </a:r>
            <a:r>
              <a:rPr lang="ru-RU" dirty="0" smtClean="0"/>
              <a:t> у </a:t>
            </a:r>
            <a:r>
              <a:rPr lang="ru-RU" dirty="0" err="1" smtClean="0"/>
              <a:t>господарському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уявно</a:t>
            </a:r>
            <a:r>
              <a:rPr lang="ru-RU" dirty="0" smtClean="0"/>
              <a:t> </a:t>
            </a:r>
            <a:r>
              <a:rPr lang="ru-RU" dirty="0" err="1" smtClean="0"/>
              <a:t>припускається</a:t>
            </a:r>
            <a:r>
              <a:rPr lang="ru-RU" dirty="0" smtClean="0"/>
              <a:t> :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паливних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широкий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залізничного</a:t>
            </a:r>
            <a:r>
              <a:rPr lang="ru-RU" dirty="0" smtClean="0"/>
              <a:t> транспорту, </a:t>
            </a:r>
          </a:p>
          <a:p>
            <a:r>
              <a:rPr lang="ru-RU" dirty="0" err="1" smtClean="0"/>
              <a:t>необмежена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err="1" smtClean="0"/>
              <a:t>Найдоцільнішим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нового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А. Вебер </a:t>
            </a:r>
            <a:r>
              <a:rPr lang="ru-RU" dirty="0" err="1" smtClean="0"/>
              <a:t>вважає</a:t>
            </a:r>
            <a:r>
              <a:rPr lang="ru-RU" dirty="0" smtClean="0"/>
              <a:t> те </a:t>
            </a:r>
            <a:r>
              <a:rPr lang="ru-RU" dirty="0" err="1" smtClean="0"/>
              <a:t>місце</a:t>
            </a:r>
            <a:r>
              <a:rPr lang="ru-RU" dirty="0" smtClean="0"/>
              <a:t>, де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б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найменшими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розрізняє</a:t>
            </a:r>
            <a:r>
              <a:rPr lang="ru-RU" dirty="0" smtClean="0"/>
              <a:t> два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орієнтації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основного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транспортну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;</a:t>
            </a:r>
          </a:p>
          <a:p>
            <a:r>
              <a:rPr lang="ru-RU" dirty="0" err="1" smtClean="0"/>
              <a:t>орієнтацію</a:t>
            </a:r>
            <a:r>
              <a:rPr lang="ru-RU" dirty="0" smtClean="0"/>
              <a:t> на </a:t>
            </a:r>
            <a:r>
              <a:rPr lang="ru-RU" dirty="0" err="1" smtClean="0"/>
              <a:t>дешеву</a:t>
            </a:r>
            <a:r>
              <a:rPr lang="ru-RU" dirty="0" smtClean="0"/>
              <a:t> </a:t>
            </a:r>
            <a:r>
              <a:rPr lang="ru-RU" dirty="0" err="1" smtClean="0"/>
              <a:t>робочу</a:t>
            </a:r>
            <a:r>
              <a:rPr lang="ru-RU" dirty="0" smtClean="0"/>
              <a:t> силу.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721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Аналіз класичних теорій розміщення виробництва 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bukhanova_a</cp:lastModifiedBy>
  <cp:revision>12</cp:revision>
  <dcterms:modified xsi:type="dcterms:W3CDTF">2015-02-06T16:40:56Z</dcterms:modified>
</cp:coreProperties>
</file>