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3645D6"/>
    <a:srgbClr val="955EAE"/>
    <a:srgbClr val="A8CC34"/>
    <a:srgbClr val="B03DCF"/>
    <a:srgbClr val="FFFFFF"/>
    <a:srgbClr val="FFFFCC"/>
    <a:srgbClr val="FFFF99"/>
    <a:srgbClr val="FFFF66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79D72-2E65-49E4-9F91-3B57FF2DF9B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uk-UA"/>
        </a:p>
      </dgm:t>
    </dgm:pt>
    <dgm:pt modelId="{716FFFF5-29D0-4331-A34C-A2F77B783156}" type="pres">
      <dgm:prSet presAssocID="{56279D72-2E65-49E4-9F91-3B57FF2DF9B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</dgm:ptLst>
  <dgm:cxnLst>
    <dgm:cxn modelId="{9019F7AA-8008-415F-857E-8835934E4F81}" type="presOf" srcId="{56279D72-2E65-49E4-9F91-3B57FF2DF9B9}" destId="{716FFFF5-29D0-4331-A34C-A2F77B783156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854F9D-D59E-4F6B-872F-CD16B43BD0E7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9EAF745-8542-40F8-A990-36900ADE2262}" type="pres">
      <dgm:prSet presAssocID="{48854F9D-D59E-4F6B-872F-CD16B43BD0E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</dgm:ptLst>
  <dgm:cxnLst>
    <dgm:cxn modelId="{586E8FE6-217A-493D-871A-7CD8DF9A7FD6}" type="presOf" srcId="{48854F9D-D59E-4F6B-872F-CD16B43BD0E7}" destId="{C9EAF745-8542-40F8-A990-36900ADE2262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AD149-CF28-491A-9EFA-E14F85EC5B3A}" type="doc">
      <dgm:prSet loTypeId="urn:microsoft.com/office/officeart/2005/8/layout/default#3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uk-UA"/>
        </a:p>
      </dgm:t>
    </dgm:pt>
    <dgm:pt modelId="{FCE533A4-0926-4397-B0BC-40543E7EAA0C}">
      <dgm:prSet phldrT="[Текст]"/>
      <dgm:spPr/>
      <dgm:t>
        <a:bodyPr/>
        <a:lstStyle/>
        <a:p>
          <a:r>
            <a:rPr lang="uk-UA" baseline="0" smtClean="0"/>
            <a:t>Основні показники розвитку країни</a:t>
          </a:r>
          <a:endParaRPr lang="uk-UA" baseline="0" dirty="0"/>
        </a:p>
      </dgm:t>
    </dgm:pt>
    <dgm:pt modelId="{AB76687C-2C6D-436E-B1C3-2FCF9071337F}" type="parTrans" cxnId="{A57A70C9-4B37-4C14-B11F-97EA5D0D53B5}">
      <dgm:prSet/>
      <dgm:spPr/>
      <dgm:t>
        <a:bodyPr/>
        <a:lstStyle/>
        <a:p>
          <a:endParaRPr lang="uk-UA"/>
        </a:p>
      </dgm:t>
    </dgm:pt>
    <dgm:pt modelId="{EC2DB5A2-0234-4C5D-BE9C-E18C57F94FA7}" type="sibTrans" cxnId="{A57A70C9-4B37-4C14-B11F-97EA5D0D53B5}">
      <dgm:prSet/>
      <dgm:spPr/>
      <dgm:t>
        <a:bodyPr/>
        <a:lstStyle/>
        <a:p>
          <a:endParaRPr lang="uk-UA"/>
        </a:p>
      </dgm:t>
    </dgm:pt>
    <dgm:pt modelId="{8764764A-8338-47A3-A304-D903A53EF4C8}" type="pres">
      <dgm:prSet presAssocID="{BE1AD149-CF28-491A-9EFA-E14F85EC5B3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9D90CC3-9DEA-49F9-8068-87F1661EC8C2}" type="pres">
      <dgm:prSet presAssocID="{FCE533A4-0926-4397-B0BC-40543E7EAA0C}" presName="node" presStyleLbl="node1" presStyleIdx="0" presStyleCnt="1" custScaleX="44193" custScaleY="22661" custLinFactNeighborX="792" custLinFactNeighborY="-502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57A70C9-4B37-4C14-B11F-97EA5D0D53B5}" srcId="{BE1AD149-CF28-491A-9EFA-E14F85EC5B3A}" destId="{FCE533A4-0926-4397-B0BC-40543E7EAA0C}" srcOrd="0" destOrd="0" parTransId="{AB76687C-2C6D-436E-B1C3-2FCF9071337F}" sibTransId="{EC2DB5A2-0234-4C5D-BE9C-E18C57F94FA7}"/>
    <dgm:cxn modelId="{484BB356-4873-4618-8CB5-05F64E04E031}" type="presOf" srcId="{BE1AD149-CF28-491A-9EFA-E14F85EC5B3A}" destId="{8764764A-8338-47A3-A304-D903A53EF4C8}" srcOrd="0" destOrd="0" presId="urn:microsoft.com/office/officeart/2005/8/layout/default#3"/>
    <dgm:cxn modelId="{A9804A9E-3A9B-4C11-8760-047A8D33F21A}" type="presOf" srcId="{FCE533A4-0926-4397-B0BC-40543E7EAA0C}" destId="{A9D90CC3-9DEA-49F9-8068-87F1661EC8C2}" srcOrd="0" destOrd="0" presId="urn:microsoft.com/office/officeart/2005/8/layout/default#3"/>
    <dgm:cxn modelId="{ECF2DC0D-CC46-4542-90B2-401ED46AA615}" type="presParOf" srcId="{8764764A-8338-47A3-A304-D903A53EF4C8}" destId="{A9D90CC3-9DEA-49F9-8068-87F1661EC8C2}" srcOrd="0" destOrd="0" presId="urn:microsoft.com/office/officeart/2005/8/layout/default#3"/>
  </dgm:cxnLst>
  <dgm:bg>
    <a:noFill/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3731AD-CE05-48A0-BCFC-084D8E6736B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47544B6-D92D-4B23-A867-C28F0BDF36E4}">
      <dgm:prSet phldrT="[Текст]"/>
      <dgm:spPr>
        <a:solidFill>
          <a:srgbClr val="B03DCF"/>
        </a:solidFill>
      </dgm:spPr>
      <dgm:t>
        <a:bodyPr/>
        <a:lstStyle/>
        <a:p>
          <a:r>
            <a:rPr lang="uk-UA" dirty="0" smtClean="0"/>
            <a:t>ВВП</a:t>
          </a:r>
          <a:endParaRPr lang="uk-UA" dirty="0"/>
        </a:p>
      </dgm:t>
    </dgm:pt>
    <dgm:pt modelId="{C2D51484-DA40-4848-87CE-C70817B6D25C}" type="parTrans" cxnId="{D704D530-060F-499E-A794-3A41C1A6F5D3}">
      <dgm:prSet/>
      <dgm:spPr/>
      <dgm:t>
        <a:bodyPr/>
        <a:lstStyle/>
        <a:p>
          <a:endParaRPr lang="uk-UA"/>
        </a:p>
      </dgm:t>
    </dgm:pt>
    <dgm:pt modelId="{6A8559CB-357A-443E-8BB8-2F683ADE36B2}" type="sibTrans" cxnId="{D704D530-060F-499E-A794-3A41C1A6F5D3}">
      <dgm:prSet/>
      <dgm:spPr/>
      <dgm:t>
        <a:bodyPr/>
        <a:lstStyle/>
        <a:p>
          <a:endParaRPr lang="uk-UA"/>
        </a:p>
      </dgm:t>
    </dgm:pt>
    <dgm:pt modelId="{C469209F-2111-44C0-96EC-B9B279453751}">
      <dgm:prSet phldrT="[Текст]" custT="1"/>
      <dgm:spPr>
        <a:ln>
          <a:solidFill>
            <a:srgbClr val="B03DCF"/>
          </a:solidFill>
        </a:ln>
      </dgm:spPr>
      <dgm:t>
        <a:bodyPr/>
        <a:lstStyle/>
        <a:p>
          <a:r>
            <a:rPr lang="uk-UA" sz="1800" baseline="0" dirty="0" smtClean="0">
              <a:solidFill>
                <a:srgbClr val="C00000"/>
              </a:solidFill>
            </a:rPr>
            <a:t>Сукупна вартість усіх кінцевих товарів та послуг,вироблених протягом року на території цієї країни</a:t>
          </a:r>
          <a:endParaRPr lang="uk-UA" sz="1800" baseline="0" dirty="0">
            <a:solidFill>
              <a:srgbClr val="C00000"/>
            </a:solidFill>
          </a:endParaRPr>
        </a:p>
      </dgm:t>
    </dgm:pt>
    <dgm:pt modelId="{CCBAFAB5-98BA-4691-ACCF-402A87A917FB}" type="parTrans" cxnId="{C80FFE75-148A-46DF-95D8-6FEB6473C890}">
      <dgm:prSet/>
      <dgm:spPr/>
      <dgm:t>
        <a:bodyPr/>
        <a:lstStyle/>
        <a:p>
          <a:endParaRPr lang="uk-UA"/>
        </a:p>
      </dgm:t>
    </dgm:pt>
    <dgm:pt modelId="{C7F193D7-A0FD-4007-BDC1-8E72BA78FD75}" type="sibTrans" cxnId="{C80FFE75-148A-46DF-95D8-6FEB6473C890}">
      <dgm:prSet/>
      <dgm:spPr/>
      <dgm:t>
        <a:bodyPr/>
        <a:lstStyle/>
        <a:p>
          <a:endParaRPr lang="uk-UA"/>
        </a:p>
      </dgm:t>
    </dgm:pt>
    <dgm:pt modelId="{44A3EDAC-1B4F-468C-B128-4355A65972D5}">
      <dgm:prSet phldrT="[Текст]"/>
      <dgm:spPr>
        <a:solidFill>
          <a:srgbClr val="B03DCF"/>
        </a:solidFill>
      </dgm:spPr>
      <dgm:t>
        <a:bodyPr/>
        <a:lstStyle/>
        <a:p>
          <a:r>
            <a:rPr lang="uk-UA" dirty="0" smtClean="0"/>
            <a:t>ВНП</a:t>
          </a:r>
          <a:endParaRPr lang="uk-UA" dirty="0"/>
        </a:p>
      </dgm:t>
    </dgm:pt>
    <dgm:pt modelId="{64BAA769-E63F-4B0E-99DD-E10386CAAD60}" type="parTrans" cxnId="{9E5330CD-3DF6-4E76-8F8A-E61D447EFF4A}">
      <dgm:prSet/>
      <dgm:spPr/>
      <dgm:t>
        <a:bodyPr/>
        <a:lstStyle/>
        <a:p>
          <a:endParaRPr lang="uk-UA"/>
        </a:p>
      </dgm:t>
    </dgm:pt>
    <dgm:pt modelId="{3C2A3422-7EEA-4482-84F1-F82237D75EFE}" type="sibTrans" cxnId="{9E5330CD-3DF6-4E76-8F8A-E61D447EFF4A}">
      <dgm:prSet/>
      <dgm:spPr/>
      <dgm:t>
        <a:bodyPr/>
        <a:lstStyle/>
        <a:p>
          <a:endParaRPr lang="uk-UA"/>
        </a:p>
      </dgm:t>
    </dgm:pt>
    <dgm:pt modelId="{01B53924-0BA1-4ECB-BE36-8A7AE3AE60D3}">
      <dgm:prSet phldrT="[Текст]" custT="1"/>
      <dgm:spPr>
        <a:ln>
          <a:solidFill>
            <a:srgbClr val="B03DCF"/>
          </a:solidFill>
        </a:ln>
      </dgm:spPr>
      <dgm:t>
        <a:bodyPr/>
        <a:lstStyle/>
        <a:p>
          <a:r>
            <a:rPr lang="uk-UA" sz="1800" dirty="0" smtClean="0">
              <a:solidFill>
                <a:srgbClr val="FF0000"/>
              </a:solidFill>
            </a:rPr>
            <a:t>Сукупна вартість кінцевих продуктів, вироблених національним капіталом як на території країни, так і за кордоном протягом року</a:t>
          </a:r>
          <a:endParaRPr lang="uk-UA" sz="1800" dirty="0">
            <a:solidFill>
              <a:srgbClr val="FF0000"/>
            </a:solidFill>
          </a:endParaRPr>
        </a:p>
      </dgm:t>
    </dgm:pt>
    <dgm:pt modelId="{D8B6612E-2401-4CB5-950B-162755EA9460}" type="parTrans" cxnId="{0A1701B4-E037-41A9-80C6-19D67107BEE1}">
      <dgm:prSet/>
      <dgm:spPr/>
      <dgm:t>
        <a:bodyPr/>
        <a:lstStyle/>
        <a:p>
          <a:endParaRPr lang="uk-UA"/>
        </a:p>
      </dgm:t>
    </dgm:pt>
    <dgm:pt modelId="{092B30D2-6C38-4C82-8BF1-D4C38FBFDA8C}" type="sibTrans" cxnId="{0A1701B4-E037-41A9-80C6-19D67107BEE1}">
      <dgm:prSet/>
      <dgm:spPr/>
      <dgm:t>
        <a:bodyPr/>
        <a:lstStyle/>
        <a:p>
          <a:endParaRPr lang="uk-UA"/>
        </a:p>
      </dgm:t>
    </dgm:pt>
    <dgm:pt modelId="{27378B6C-EF5E-4F5B-A8C4-16D5BC4E5224}">
      <dgm:prSet phldrT="[Текст]"/>
      <dgm:spPr>
        <a:solidFill>
          <a:srgbClr val="B03DCF"/>
        </a:solidFill>
      </dgm:spPr>
      <dgm:t>
        <a:bodyPr/>
        <a:lstStyle/>
        <a:p>
          <a:r>
            <a:rPr lang="uk-UA" dirty="0" smtClean="0"/>
            <a:t>НД</a:t>
          </a:r>
          <a:endParaRPr lang="uk-UA" dirty="0"/>
        </a:p>
      </dgm:t>
    </dgm:pt>
    <dgm:pt modelId="{CAE9FD53-F7EF-402D-806B-46431681FA8A}" type="parTrans" cxnId="{F20EDD1C-8DA3-4928-94AC-138D618FE0D3}">
      <dgm:prSet/>
      <dgm:spPr/>
      <dgm:t>
        <a:bodyPr/>
        <a:lstStyle/>
        <a:p>
          <a:endParaRPr lang="uk-UA"/>
        </a:p>
      </dgm:t>
    </dgm:pt>
    <dgm:pt modelId="{CC600958-84FF-4A97-8471-DF93D7F263E8}" type="sibTrans" cxnId="{F20EDD1C-8DA3-4928-94AC-138D618FE0D3}">
      <dgm:prSet/>
      <dgm:spPr/>
      <dgm:t>
        <a:bodyPr/>
        <a:lstStyle/>
        <a:p>
          <a:endParaRPr lang="uk-UA"/>
        </a:p>
      </dgm:t>
    </dgm:pt>
    <dgm:pt modelId="{526BF5AB-602F-4899-AF80-E23B6B673612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rgbClr val="B03DCF"/>
          </a:solidFill>
        </a:ln>
      </dgm:spPr>
      <dgm:t>
        <a:bodyPr/>
        <a:lstStyle/>
        <a:p>
          <a:r>
            <a:rPr lang="uk-UA" sz="1800" baseline="0" dirty="0" smtClean="0">
              <a:solidFill>
                <a:srgbClr val="A52B8B"/>
              </a:solidFill>
            </a:rPr>
            <a:t>Сукупність усіх доходів в економіці домашніх господарств і підприємців незалежно від того, де вони використовують </a:t>
          </a:r>
          <a:r>
            <a:rPr lang="uk-UA" sz="1800" baseline="0" dirty="0" err="1" smtClean="0">
              <a:solidFill>
                <a:srgbClr val="A52B8B"/>
              </a:solidFill>
            </a:rPr>
            <a:t>ресурси-</a:t>
          </a:r>
          <a:r>
            <a:rPr lang="uk-UA" sz="1800" baseline="0" dirty="0" smtClean="0">
              <a:solidFill>
                <a:srgbClr val="A52B8B"/>
              </a:solidFill>
            </a:rPr>
            <a:t> у своїй країні чи за кордоном</a:t>
          </a:r>
          <a:endParaRPr lang="uk-UA" sz="1800" baseline="0" dirty="0">
            <a:solidFill>
              <a:srgbClr val="A52B8B"/>
            </a:solidFill>
          </a:endParaRPr>
        </a:p>
      </dgm:t>
    </dgm:pt>
    <dgm:pt modelId="{FA06C43D-6DC0-4A29-8103-EE0D05C98A52}" type="parTrans" cxnId="{9069785D-5E3B-46C8-BD8E-C0DB69BC6753}">
      <dgm:prSet/>
      <dgm:spPr/>
      <dgm:t>
        <a:bodyPr/>
        <a:lstStyle/>
        <a:p>
          <a:endParaRPr lang="uk-UA"/>
        </a:p>
      </dgm:t>
    </dgm:pt>
    <dgm:pt modelId="{ED958741-3D26-4F46-96B8-AF3288B010A6}" type="sibTrans" cxnId="{9069785D-5E3B-46C8-BD8E-C0DB69BC6753}">
      <dgm:prSet/>
      <dgm:spPr/>
      <dgm:t>
        <a:bodyPr/>
        <a:lstStyle/>
        <a:p>
          <a:endParaRPr lang="uk-UA"/>
        </a:p>
      </dgm:t>
    </dgm:pt>
    <dgm:pt modelId="{CEE5291C-CF94-4D2D-92D3-AFCD14CCD476}">
      <dgm:prSet/>
      <dgm:spPr>
        <a:solidFill>
          <a:srgbClr val="B03DCF"/>
        </a:solidFill>
      </dgm:spPr>
      <dgm:t>
        <a:bodyPr/>
        <a:lstStyle/>
        <a:p>
          <a:r>
            <a:rPr lang="uk-UA" dirty="0" smtClean="0"/>
            <a:t>ЧНП</a:t>
          </a:r>
          <a:endParaRPr lang="uk-UA" dirty="0"/>
        </a:p>
      </dgm:t>
    </dgm:pt>
    <dgm:pt modelId="{84B466E5-FEEF-455A-BB98-DFF74E596446}" type="parTrans" cxnId="{6917C26C-5AC1-4F72-B819-7E3AF7534AAE}">
      <dgm:prSet/>
      <dgm:spPr/>
      <dgm:t>
        <a:bodyPr/>
        <a:lstStyle/>
        <a:p>
          <a:endParaRPr lang="uk-UA"/>
        </a:p>
      </dgm:t>
    </dgm:pt>
    <dgm:pt modelId="{30B6D85F-2C95-4E18-B198-34FBFD725B8F}" type="sibTrans" cxnId="{6917C26C-5AC1-4F72-B819-7E3AF7534AAE}">
      <dgm:prSet/>
      <dgm:spPr/>
      <dgm:t>
        <a:bodyPr/>
        <a:lstStyle/>
        <a:p>
          <a:endParaRPr lang="uk-UA"/>
        </a:p>
      </dgm:t>
    </dgm:pt>
    <dgm:pt modelId="{F22D4C12-98C5-42DE-8CED-79351F1E1D2C}">
      <dgm:prSet custT="1"/>
      <dgm:spPr>
        <a:ln>
          <a:solidFill>
            <a:srgbClr val="B03DCF"/>
          </a:solidFill>
        </a:ln>
      </dgm:spPr>
      <dgm:t>
        <a:bodyPr/>
        <a:lstStyle/>
        <a:p>
          <a:r>
            <a:rPr lang="uk-UA" sz="1800" dirty="0" smtClean="0">
              <a:solidFill>
                <a:srgbClr val="00B0F0"/>
              </a:solidFill>
            </a:rPr>
            <a:t>Сукупна вартість усіх кінцевих товарів та послуг, вироблених протягом року, за винятком суми амортизації (А)- вартості зношених основних фондів</a:t>
          </a:r>
          <a:endParaRPr lang="uk-UA" sz="1800" dirty="0">
            <a:solidFill>
              <a:srgbClr val="00B0F0"/>
            </a:solidFill>
          </a:endParaRPr>
        </a:p>
      </dgm:t>
    </dgm:pt>
    <dgm:pt modelId="{CDAAFE98-DC91-474C-90A4-A319F93ACB4D}" type="parTrans" cxnId="{FDE8B633-0253-42D0-AEF9-86D674CA3F5E}">
      <dgm:prSet/>
      <dgm:spPr/>
      <dgm:t>
        <a:bodyPr/>
        <a:lstStyle/>
        <a:p>
          <a:endParaRPr lang="uk-UA"/>
        </a:p>
      </dgm:t>
    </dgm:pt>
    <dgm:pt modelId="{9DDD5A70-4B4A-4635-A610-EF16F5B3951C}" type="sibTrans" cxnId="{FDE8B633-0253-42D0-AEF9-86D674CA3F5E}">
      <dgm:prSet/>
      <dgm:spPr/>
      <dgm:t>
        <a:bodyPr/>
        <a:lstStyle/>
        <a:p>
          <a:endParaRPr lang="uk-UA"/>
        </a:p>
      </dgm:t>
    </dgm:pt>
    <dgm:pt modelId="{A93F8522-E676-4C53-9AB8-942DD4D2A40A}">
      <dgm:prSet/>
      <dgm:spPr>
        <a:solidFill>
          <a:srgbClr val="B03DCF"/>
        </a:solidFill>
      </dgm:spPr>
      <dgm:t>
        <a:bodyPr/>
        <a:lstStyle/>
        <a:p>
          <a:r>
            <a:rPr lang="uk-UA" dirty="0" smtClean="0"/>
            <a:t>ОД</a:t>
          </a:r>
          <a:endParaRPr lang="uk-UA" dirty="0"/>
        </a:p>
      </dgm:t>
    </dgm:pt>
    <dgm:pt modelId="{3927B055-37F3-47B2-A6D3-813BCB6B04C8}" type="parTrans" cxnId="{0E4A86D4-9C0F-4919-A336-B37D7D43369F}">
      <dgm:prSet/>
      <dgm:spPr/>
      <dgm:t>
        <a:bodyPr/>
        <a:lstStyle/>
        <a:p>
          <a:endParaRPr lang="uk-UA"/>
        </a:p>
      </dgm:t>
    </dgm:pt>
    <dgm:pt modelId="{28490D40-6C7A-4C45-A471-6175CCFAD6C8}" type="sibTrans" cxnId="{0E4A86D4-9C0F-4919-A336-B37D7D43369F}">
      <dgm:prSet/>
      <dgm:spPr/>
      <dgm:t>
        <a:bodyPr/>
        <a:lstStyle/>
        <a:p>
          <a:endParaRPr lang="uk-UA"/>
        </a:p>
      </dgm:t>
    </dgm:pt>
    <dgm:pt modelId="{AC180928-8EAB-41EC-9899-91BAA6C2CBCD}">
      <dgm:prSet custT="1"/>
      <dgm:spPr>
        <a:ln>
          <a:solidFill>
            <a:srgbClr val="B03DCF"/>
          </a:solidFill>
        </a:ln>
      </dgm:spPr>
      <dgm:t>
        <a:bodyPr/>
        <a:lstStyle/>
        <a:p>
          <a:r>
            <a:rPr lang="uk-UA" sz="1800" dirty="0" smtClean="0">
              <a:solidFill>
                <a:srgbClr val="7030A0"/>
              </a:solidFill>
            </a:rPr>
            <a:t>Грошовий прибуток працівника, який складається із заробітної плати та додаткових надходжень ( ренти, відсотка тощо)</a:t>
          </a:r>
          <a:endParaRPr lang="uk-UA" sz="1800" dirty="0">
            <a:solidFill>
              <a:srgbClr val="7030A0"/>
            </a:solidFill>
          </a:endParaRPr>
        </a:p>
      </dgm:t>
    </dgm:pt>
    <dgm:pt modelId="{DD02EB35-FBEC-4583-B38C-6F6EE659E4E5}" type="parTrans" cxnId="{D2B8E2C4-5B97-46CD-9CC3-B2F07A8AD8ED}">
      <dgm:prSet/>
      <dgm:spPr/>
      <dgm:t>
        <a:bodyPr/>
        <a:lstStyle/>
        <a:p>
          <a:endParaRPr lang="uk-UA"/>
        </a:p>
      </dgm:t>
    </dgm:pt>
    <dgm:pt modelId="{3BF09A09-CA95-4DF7-989B-52093347193A}" type="sibTrans" cxnId="{D2B8E2C4-5B97-46CD-9CC3-B2F07A8AD8ED}">
      <dgm:prSet/>
      <dgm:spPr/>
      <dgm:t>
        <a:bodyPr/>
        <a:lstStyle/>
        <a:p>
          <a:endParaRPr lang="uk-UA"/>
        </a:p>
      </dgm:t>
    </dgm:pt>
    <dgm:pt modelId="{494D0C9F-61CB-463E-A7A5-9D4D9FE8F94D}" type="pres">
      <dgm:prSet presAssocID="{CD3731AD-CE05-48A0-BCFC-084D8E6736B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8252B20-E3FE-4FD0-AEC9-17D34F601A59}" type="pres">
      <dgm:prSet presAssocID="{047544B6-D92D-4B23-A867-C28F0BDF36E4}" presName="composite" presStyleCnt="0"/>
      <dgm:spPr/>
    </dgm:pt>
    <dgm:pt modelId="{7150FD48-D570-4E08-A53B-A3A315404E82}" type="pres">
      <dgm:prSet presAssocID="{047544B6-D92D-4B23-A867-C28F0BDF36E4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EA97A1-D701-49D5-A995-4034D903BCD0}" type="pres">
      <dgm:prSet presAssocID="{047544B6-D92D-4B23-A867-C28F0BDF36E4}" presName="descendantText" presStyleLbl="alignAcc1" presStyleIdx="0" presStyleCnt="5" custLinFactNeighborX="4129" custLinFactNeighborY="-595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E80C17A-A6E6-4D7E-857A-6EBAC1F5C6FE}" type="pres">
      <dgm:prSet presAssocID="{6A8559CB-357A-443E-8BB8-2F683ADE36B2}" presName="sp" presStyleCnt="0"/>
      <dgm:spPr/>
    </dgm:pt>
    <dgm:pt modelId="{B9B914B1-D0DC-4F13-9444-86F87D73F6C5}" type="pres">
      <dgm:prSet presAssocID="{44A3EDAC-1B4F-468C-B128-4355A65972D5}" presName="composite" presStyleCnt="0"/>
      <dgm:spPr/>
    </dgm:pt>
    <dgm:pt modelId="{460E0FFE-3E3E-4525-A081-CE15E1032FDB}" type="pres">
      <dgm:prSet presAssocID="{44A3EDAC-1B4F-468C-B128-4355A65972D5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FBB889-D59A-4671-9FB8-DD03D1E05DBC}" type="pres">
      <dgm:prSet presAssocID="{44A3EDAC-1B4F-468C-B128-4355A65972D5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A0125D-9AEC-4278-BAA1-B8A556FF8E80}" type="pres">
      <dgm:prSet presAssocID="{3C2A3422-7EEA-4482-84F1-F82237D75EFE}" presName="sp" presStyleCnt="0"/>
      <dgm:spPr/>
    </dgm:pt>
    <dgm:pt modelId="{C844DC49-FB4A-4ECB-9999-94C34EEF1F26}" type="pres">
      <dgm:prSet presAssocID="{27378B6C-EF5E-4F5B-A8C4-16D5BC4E5224}" presName="composite" presStyleCnt="0"/>
      <dgm:spPr/>
    </dgm:pt>
    <dgm:pt modelId="{75131965-8807-417B-9DB4-96439179E765}" type="pres">
      <dgm:prSet presAssocID="{27378B6C-EF5E-4F5B-A8C4-16D5BC4E5224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34FFBB-82E7-46AB-B2F0-FAB9846692B2}" type="pres">
      <dgm:prSet presAssocID="{27378B6C-EF5E-4F5B-A8C4-16D5BC4E5224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11A966-36C3-4275-9F2D-80F8EC23A493}" type="pres">
      <dgm:prSet presAssocID="{CC600958-84FF-4A97-8471-DF93D7F263E8}" presName="sp" presStyleCnt="0"/>
      <dgm:spPr/>
    </dgm:pt>
    <dgm:pt modelId="{5F907B60-86CA-401D-AEE9-3224B1547C7C}" type="pres">
      <dgm:prSet presAssocID="{CEE5291C-CF94-4D2D-92D3-AFCD14CCD476}" presName="composite" presStyleCnt="0"/>
      <dgm:spPr/>
    </dgm:pt>
    <dgm:pt modelId="{A5F67F01-DD92-4CEA-8806-536D20F3F37F}" type="pres">
      <dgm:prSet presAssocID="{CEE5291C-CF94-4D2D-92D3-AFCD14CCD47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5744EC-255C-44D7-9FD8-F5D7658E7B45}" type="pres">
      <dgm:prSet presAssocID="{CEE5291C-CF94-4D2D-92D3-AFCD14CCD47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68CEC66-F35E-425D-B474-B954CA93F304}" type="pres">
      <dgm:prSet presAssocID="{30B6D85F-2C95-4E18-B198-34FBFD725B8F}" presName="sp" presStyleCnt="0"/>
      <dgm:spPr/>
    </dgm:pt>
    <dgm:pt modelId="{E93579BB-78CD-442A-957B-673C22B3C979}" type="pres">
      <dgm:prSet presAssocID="{A93F8522-E676-4C53-9AB8-942DD4D2A40A}" presName="composite" presStyleCnt="0"/>
      <dgm:spPr/>
    </dgm:pt>
    <dgm:pt modelId="{84D169C1-130F-475A-9F8C-765AE511E920}" type="pres">
      <dgm:prSet presAssocID="{A93F8522-E676-4C53-9AB8-942DD4D2A40A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EACA030-2074-4676-89F4-0B2E69CFE3ED}" type="pres">
      <dgm:prSet presAssocID="{A93F8522-E676-4C53-9AB8-942DD4D2A40A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917C26C-5AC1-4F72-B819-7E3AF7534AAE}" srcId="{CD3731AD-CE05-48A0-BCFC-084D8E6736BA}" destId="{CEE5291C-CF94-4D2D-92D3-AFCD14CCD476}" srcOrd="3" destOrd="0" parTransId="{84B466E5-FEEF-455A-BB98-DFF74E596446}" sibTransId="{30B6D85F-2C95-4E18-B198-34FBFD725B8F}"/>
    <dgm:cxn modelId="{162F3D3D-EAC4-4E31-9FFC-E22FAF65B827}" type="presOf" srcId="{F22D4C12-98C5-42DE-8CED-79351F1E1D2C}" destId="{B65744EC-255C-44D7-9FD8-F5D7658E7B45}" srcOrd="0" destOrd="0" presId="urn:microsoft.com/office/officeart/2005/8/layout/chevron2"/>
    <dgm:cxn modelId="{D2B8E2C4-5B97-46CD-9CC3-B2F07A8AD8ED}" srcId="{A93F8522-E676-4C53-9AB8-942DD4D2A40A}" destId="{AC180928-8EAB-41EC-9899-91BAA6C2CBCD}" srcOrd="0" destOrd="0" parTransId="{DD02EB35-FBEC-4583-B38C-6F6EE659E4E5}" sibTransId="{3BF09A09-CA95-4DF7-989B-52093347193A}"/>
    <dgm:cxn modelId="{C80FFE75-148A-46DF-95D8-6FEB6473C890}" srcId="{047544B6-D92D-4B23-A867-C28F0BDF36E4}" destId="{C469209F-2111-44C0-96EC-B9B279453751}" srcOrd="0" destOrd="0" parTransId="{CCBAFAB5-98BA-4691-ACCF-402A87A917FB}" sibTransId="{C7F193D7-A0FD-4007-BDC1-8E72BA78FD75}"/>
    <dgm:cxn modelId="{9069785D-5E3B-46C8-BD8E-C0DB69BC6753}" srcId="{27378B6C-EF5E-4F5B-A8C4-16D5BC4E5224}" destId="{526BF5AB-602F-4899-AF80-E23B6B673612}" srcOrd="0" destOrd="0" parTransId="{FA06C43D-6DC0-4A29-8103-EE0D05C98A52}" sibTransId="{ED958741-3D26-4F46-96B8-AF3288B010A6}"/>
    <dgm:cxn modelId="{D27EC2D6-51CC-4E0F-9227-62D7743DF285}" type="presOf" srcId="{44A3EDAC-1B4F-468C-B128-4355A65972D5}" destId="{460E0FFE-3E3E-4525-A081-CE15E1032FDB}" srcOrd="0" destOrd="0" presId="urn:microsoft.com/office/officeart/2005/8/layout/chevron2"/>
    <dgm:cxn modelId="{9E5330CD-3DF6-4E76-8F8A-E61D447EFF4A}" srcId="{CD3731AD-CE05-48A0-BCFC-084D8E6736BA}" destId="{44A3EDAC-1B4F-468C-B128-4355A65972D5}" srcOrd="1" destOrd="0" parTransId="{64BAA769-E63F-4B0E-99DD-E10386CAAD60}" sibTransId="{3C2A3422-7EEA-4482-84F1-F82237D75EFE}"/>
    <dgm:cxn modelId="{A529CD01-2559-47A6-B9FA-4EBA3932A3F5}" type="presOf" srcId="{AC180928-8EAB-41EC-9899-91BAA6C2CBCD}" destId="{9EACA030-2074-4676-89F4-0B2E69CFE3ED}" srcOrd="0" destOrd="0" presId="urn:microsoft.com/office/officeart/2005/8/layout/chevron2"/>
    <dgm:cxn modelId="{190E43AC-B6E9-42B6-BB2C-1B8755088FCC}" type="presOf" srcId="{27378B6C-EF5E-4F5B-A8C4-16D5BC4E5224}" destId="{75131965-8807-417B-9DB4-96439179E765}" srcOrd="0" destOrd="0" presId="urn:microsoft.com/office/officeart/2005/8/layout/chevron2"/>
    <dgm:cxn modelId="{1ED94AD5-2BC7-45AF-A224-449B17BCCD51}" type="presOf" srcId="{C469209F-2111-44C0-96EC-B9B279453751}" destId="{86EA97A1-D701-49D5-A995-4034D903BCD0}" srcOrd="0" destOrd="0" presId="urn:microsoft.com/office/officeart/2005/8/layout/chevron2"/>
    <dgm:cxn modelId="{B0D43E2B-2BD4-41FC-BF02-14DE66A17CD0}" type="presOf" srcId="{047544B6-D92D-4B23-A867-C28F0BDF36E4}" destId="{7150FD48-D570-4E08-A53B-A3A315404E82}" srcOrd="0" destOrd="0" presId="urn:microsoft.com/office/officeart/2005/8/layout/chevron2"/>
    <dgm:cxn modelId="{5B1BD498-F0A8-480F-9B33-346F1F079D1A}" type="presOf" srcId="{01B53924-0BA1-4ECB-BE36-8A7AE3AE60D3}" destId="{8BFBB889-D59A-4671-9FB8-DD03D1E05DBC}" srcOrd="0" destOrd="0" presId="urn:microsoft.com/office/officeart/2005/8/layout/chevron2"/>
    <dgm:cxn modelId="{E2308F9D-6215-4D73-8B53-36A44B24CD11}" type="presOf" srcId="{526BF5AB-602F-4899-AF80-E23B6B673612}" destId="{A034FFBB-82E7-46AB-B2F0-FAB9846692B2}" srcOrd="0" destOrd="0" presId="urn:microsoft.com/office/officeart/2005/8/layout/chevron2"/>
    <dgm:cxn modelId="{1AA17142-6A19-4235-8EAB-B7BF19B15FFB}" type="presOf" srcId="{CEE5291C-CF94-4D2D-92D3-AFCD14CCD476}" destId="{A5F67F01-DD92-4CEA-8806-536D20F3F37F}" srcOrd="0" destOrd="0" presId="urn:microsoft.com/office/officeart/2005/8/layout/chevron2"/>
    <dgm:cxn modelId="{39FB22C4-F9FD-48FE-9B62-F65D9F72E635}" type="presOf" srcId="{CD3731AD-CE05-48A0-BCFC-084D8E6736BA}" destId="{494D0C9F-61CB-463E-A7A5-9D4D9FE8F94D}" srcOrd="0" destOrd="0" presId="urn:microsoft.com/office/officeart/2005/8/layout/chevron2"/>
    <dgm:cxn modelId="{D704D530-060F-499E-A794-3A41C1A6F5D3}" srcId="{CD3731AD-CE05-48A0-BCFC-084D8E6736BA}" destId="{047544B6-D92D-4B23-A867-C28F0BDF36E4}" srcOrd="0" destOrd="0" parTransId="{C2D51484-DA40-4848-87CE-C70817B6D25C}" sibTransId="{6A8559CB-357A-443E-8BB8-2F683ADE36B2}"/>
    <dgm:cxn modelId="{C3F8A5C9-D635-45E4-B88C-8DA6D94D8869}" type="presOf" srcId="{A93F8522-E676-4C53-9AB8-942DD4D2A40A}" destId="{84D169C1-130F-475A-9F8C-765AE511E920}" srcOrd="0" destOrd="0" presId="urn:microsoft.com/office/officeart/2005/8/layout/chevron2"/>
    <dgm:cxn modelId="{FDE8B633-0253-42D0-AEF9-86D674CA3F5E}" srcId="{CEE5291C-CF94-4D2D-92D3-AFCD14CCD476}" destId="{F22D4C12-98C5-42DE-8CED-79351F1E1D2C}" srcOrd="0" destOrd="0" parTransId="{CDAAFE98-DC91-474C-90A4-A319F93ACB4D}" sibTransId="{9DDD5A70-4B4A-4635-A610-EF16F5B3951C}"/>
    <dgm:cxn modelId="{F20EDD1C-8DA3-4928-94AC-138D618FE0D3}" srcId="{CD3731AD-CE05-48A0-BCFC-084D8E6736BA}" destId="{27378B6C-EF5E-4F5B-A8C4-16D5BC4E5224}" srcOrd="2" destOrd="0" parTransId="{CAE9FD53-F7EF-402D-806B-46431681FA8A}" sibTransId="{CC600958-84FF-4A97-8471-DF93D7F263E8}"/>
    <dgm:cxn modelId="{0E4A86D4-9C0F-4919-A336-B37D7D43369F}" srcId="{CD3731AD-CE05-48A0-BCFC-084D8E6736BA}" destId="{A93F8522-E676-4C53-9AB8-942DD4D2A40A}" srcOrd="4" destOrd="0" parTransId="{3927B055-37F3-47B2-A6D3-813BCB6B04C8}" sibTransId="{28490D40-6C7A-4C45-A471-6175CCFAD6C8}"/>
    <dgm:cxn modelId="{0A1701B4-E037-41A9-80C6-19D67107BEE1}" srcId="{44A3EDAC-1B4F-468C-B128-4355A65972D5}" destId="{01B53924-0BA1-4ECB-BE36-8A7AE3AE60D3}" srcOrd="0" destOrd="0" parTransId="{D8B6612E-2401-4CB5-950B-162755EA9460}" sibTransId="{092B30D2-6C38-4C82-8BF1-D4C38FBFDA8C}"/>
    <dgm:cxn modelId="{D101FDCA-C6ED-4F6A-8E5D-EC7EA76B36C3}" type="presParOf" srcId="{494D0C9F-61CB-463E-A7A5-9D4D9FE8F94D}" destId="{68252B20-E3FE-4FD0-AEC9-17D34F601A59}" srcOrd="0" destOrd="0" presId="urn:microsoft.com/office/officeart/2005/8/layout/chevron2"/>
    <dgm:cxn modelId="{43E33589-F097-4B67-898B-898AED1F32DE}" type="presParOf" srcId="{68252B20-E3FE-4FD0-AEC9-17D34F601A59}" destId="{7150FD48-D570-4E08-A53B-A3A315404E82}" srcOrd="0" destOrd="0" presId="urn:microsoft.com/office/officeart/2005/8/layout/chevron2"/>
    <dgm:cxn modelId="{F5DDA664-6FBF-4012-996B-0F56769C3E13}" type="presParOf" srcId="{68252B20-E3FE-4FD0-AEC9-17D34F601A59}" destId="{86EA97A1-D701-49D5-A995-4034D903BCD0}" srcOrd="1" destOrd="0" presId="urn:microsoft.com/office/officeart/2005/8/layout/chevron2"/>
    <dgm:cxn modelId="{37F5679C-E4E8-46A6-B9D8-8734E32720B3}" type="presParOf" srcId="{494D0C9F-61CB-463E-A7A5-9D4D9FE8F94D}" destId="{3E80C17A-A6E6-4D7E-857A-6EBAC1F5C6FE}" srcOrd="1" destOrd="0" presId="urn:microsoft.com/office/officeart/2005/8/layout/chevron2"/>
    <dgm:cxn modelId="{301D16C2-F805-4981-8407-1D939CAEDFCF}" type="presParOf" srcId="{494D0C9F-61CB-463E-A7A5-9D4D9FE8F94D}" destId="{B9B914B1-D0DC-4F13-9444-86F87D73F6C5}" srcOrd="2" destOrd="0" presId="urn:microsoft.com/office/officeart/2005/8/layout/chevron2"/>
    <dgm:cxn modelId="{C0F22BA7-D595-4CED-8467-10644DF1E0AF}" type="presParOf" srcId="{B9B914B1-D0DC-4F13-9444-86F87D73F6C5}" destId="{460E0FFE-3E3E-4525-A081-CE15E1032FDB}" srcOrd="0" destOrd="0" presId="urn:microsoft.com/office/officeart/2005/8/layout/chevron2"/>
    <dgm:cxn modelId="{9E61350E-67A5-44CF-A6F5-E4969BA5B60E}" type="presParOf" srcId="{B9B914B1-D0DC-4F13-9444-86F87D73F6C5}" destId="{8BFBB889-D59A-4671-9FB8-DD03D1E05DBC}" srcOrd="1" destOrd="0" presId="urn:microsoft.com/office/officeart/2005/8/layout/chevron2"/>
    <dgm:cxn modelId="{A20CD64B-C290-419B-B956-B85901A1AC3D}" type="presParOf" srcId="{494D0C9F-61CB-463E-A7A5-9D4D9FE8F94D}" destId="{A8A0125D-9AEC-4278-BAA1-B8A556FF8E80}" srcOrd="3" destOrd="0" presId="urn:microsoft.com/office/officeart/2005/8/layout/chevron2"/>
    <dgm:cxn modelId="{459A56C8-9D34-4752-B4EA-762A43E8B786}" type="presParOf" srcId="{494D0C9F-61CB-463E-A7A5-9D4D9FE8F94D}" destId="{C844DC49-FB4A-4ECB-9999-94C34EEF1F26}" srcOrd="4" destOrd="0" presId="urn:microsoft.com/office/officeart/2005/8/layout/chevron2"/>
    <dgm:cxn modelId="{8E9C10B9-F9BB-40B1-BB45-F06EE340C618}" type="presParOf" srcId="{C844DC49-FB4A-4ECB-9999-94C34EEF1F26}" destId="{75131965-8807-417B-9DB4-96439179E765}" srcOrd="0" destOrd="0" presId="urn:microsoft.com/office/officeart/2005/8/layout/chevron2"/>
    <dgm:cxn modelId="{04429926-24EE-40EE-A4C8-A94D17D3C731}" type="presParOf" srcId="{C844DC49-FB4A-4ECB-9999-94C34EEF1F26}" destId="{A034FFBB-82E7-46AB-B2F0-FAB9846692B2}" srcOrd="1" destOrd="0" presId="urn:microsoft.com/office/officeart/2005/8/layout/chevron2"/>
    <dgm:cxn modelId="{FD5927C9-41BC-4E70-A69F-F1BEB9D141F4}" type="presParOf" srcId="{494D0C9F-61CB-463E-A7A5-9D4D9FE8F94D}" destId="{BE11A966-36C3-4275-9F2D-80F8EC23A493}" srcOrd="5" destOrd="0" presId="urn:microsoft.com/office/officeart/2005/8/layout/chevron2"/>
    <dgm:cxn modelId="{8EB1D464-761B-44F0-A631-39D285634CED}" type="presParOf" srcId="{494D0C9F-61CB-463E-A7A5-9D4D9FE8F94D}" destId="{5F907B60-86CA-401D-AEE9-3224B1547C7C}" srcOrd="6" destOrd="0" presId="urn:microsoft.com/office/officeart/2005/8/layout/chevron2"/>
    <dgm:cxn modelId="{E54C6142-D08E-4D9D-8EBD-C2940E8D826B}" type="presParOf" srcId="{5F907B60-86CA-401D-AEE9-3224B1547C7C}" destId="{A5F67F01-DD92-4CEA-8806-536D20F3F37F}" srcOrd="0" destOrd="0" presId="urn:microsoft.com/office/officeart/2005/8/layout/chevron2"/>
    <dgm:cxn modelId="{975EF3AC-6540-4C1C-A124-89798608D944}" type="presParOf" srcId="{5F907B60-86CA-401D-AEE9-3224B1547C7C}" destId="{B65744EC-255C-44D7-9FD8-F5D7658E7B45}" srcOrd="1" destOrd="0" presId="urn:microsoft.com/office/officeart/2005/8/layout/chevron2"/>
    <dgm:cxn modelId="{94D198D4-9F7E-42AE-9406-1D9529587ECF}" type="presParOf" srcId="{494D0C9F-61CB-463E-A7A5-9D4D9FE8F94D}" destId="{968CEC66-F35E-425D-B474-B954CA93F304}" srcOrd="7" destOrd="0" presId="urn:microsoft.com/office/officeart/2005/8/layout/chevron2"/>
    <dgm:cxn modelId="{C5823938-E220-4AB6-B974-3857EB59F272}" type="presParOf" srcId="{494D0C9F-61CB-463E-A7A5-9D4D9FE8F94D}" destId="{E93579BB-78CD-442A-957B-673C22B3C979}" srcOrd="8" destOrd="0" presId="urn:microsoft.com/office/officeart/2005/8/layout/chevron2"/>
    <dgm:cxn modelId="{2CC0599B-EE4C-44BF-B253-83B5F2844F4F}" type="presParOf" srcId="{E93579BB-78CD-442A-957B-673C22B3C979}" destId="{84D169C1-130F-475A-9F8C-765AE511E920}" srcOrd="0" destOrd="0" presId="urn:microsoft.com/office/officeart/2005/8/layout/chevron2"/>
    <dgm:cxn modelId="{750887CB-D836-474A-86BC-F0EAC0F4B6C9}" type="presParOf" srcId="{E93579BB-78CD-442A-957B-673C22B3C979}" destId="{9EACA030-2074-4676-89F4-0B2E69CFE3E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4AF651-7ABF-44C8-BEB9-E9A33C72D3D7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B397CED-9BB8-4152-8555-06BEA8F4447C}">
      <dgm:prSet phldrT="[Текст]" custT="1"/>
      <dgm:spPr>
        <a:solidFill>
          <a:srgbClr val="B03DCF"/>
        </a:solidFill>
      </dgm:spPr>
      <dgm:t>
        <a:bodyPr/>
        <a:lstStyle/>
        <a:p>
          <a:r>
            <a:rPr lang="uk-UA" sz="2800" baseline="0" dirty="0" smtClean="0"/>
            <a:t>Способи обчислення ВВП</a:t>
          </a:r>
          <a:endParaRPr lang="uk-UA" sz="2800" baseline="0" dirty="0"/>
        </a:p>
      </dgm:t>
    </dgm:pt>
    <dgm:pt modelId="{072A6F9B-79AC-42BC-811D-46DE55FDE04C}" type="parTrans" cxnId="{ED98456C-6557-43D8-8C2D-D953CC8750E0}">
      <dgm:prSet/>
      <dgm:spPr/>
      <dgm:t>
        <a:bodyPr/>
        <a:lstStyle/>
        <a:p>
          <a:endParaRPr lang="uk-UA"/>
        </a:p>
      </dgm:t>
    </dgm:pt>
    <dgm:pt modelId="{858B137B-CE02-486C-9990-F36684BCAE6B}" type="sibTrans" cxnId="{ED98456C-6557-43D8-8C2D-D953CC8750E0}">
      <dgm:prSet/>
      <dgm:spPr/>
      <dgm:t>
        <a:bodyPr/>
        <a:lstStyle/>
        <a:p>
          <a:endParaRPr lang="uk-UA"/>
        </a:p>
      </dgm:t>
    </dgm:pt>
    <dgm:pt modelId="{07267073-EE58-4A6D-8418-A22BCE7672FD}">
      <dgm:prSet phldrT="[Текст]" custT="1"/>
      <dgm:spPr/>
      <dgm:t>
        <a:bodyPr/>
        <a:lstStyle/>
        <a:p>
          <a:endParaRPr lang="uk-UA" sz="2400" baseline="0" dirty="0" smtClean="0">
            <a:solidFill>
              <a:srgbClr val="FF0000"/>
            </a:solidFill>
          </a:endParaRPr>
        </a:p>
        <a:p>
          <a:r>
            <a:rPr lang="uk-UA" sz="1800" baseline="0" dirty="0" smtClean="0"/>
            <a:t>Заробітна плата (</a:t>
          </a:r>
          <a:r>
            <a:rPr lang="en-US" sz="1800" baseline="0" dirty="0" smtClean="0"/>
            <a:t>W)</a:t>
          </a:r>
          <a:endParaRPr lang="uk-UA" sz="1800" baseline="0" dirty="0" smtClean="0"/>
        </a:p>
        <a:p>
          <a:r>
            <a:rPr lang="uk-UA" sz="1800" baseline="0" dirty="0" smtClean="0"/>
            <a:t>Прибуток підприємців</a:t>
          </a:r>
          <a:r>
            <a:rPr lang="en-US" sz="1800" baseline="0" dirty="0" smtClean="0"/>
            <a:t> (Pr)</a:t>
          </a:r>
          <a:endParaRPr lang="uk-UA" sz="1800" baseline="0" dirty="0" smtClean="0"/>
        </a:p>
        <a:p>
          <a:r>
            <a:rPr lang="uk-UA" sz="1800" baseline="0" dirty="0" smtClean="0"/>
            <a:t>Відсоток</a:t>
          </a:r>
          <a:r>
            <a:rPr lang="en-US" sz="1800" baseline="0" dirty="0" smtClean="0"/>
            <a:t> (</a:t>
          </a:r>
          <a:r>
            <a:rPr lang="en-US" sz="1800" baseline="0" dirty="0" err="1" smtClean="0"/>
            <a:t>i</a:t>
          </a:r>
          <a:r>
            <a:rPr lang="en-US" sz="1800" baseline="0" dirty="0" smtClean="0"/>
            <a:t>)</a:t>
          </a:r>
          <a:endParaRPr lang="uk-UA" sz="1800" baseline="0" dirty="0" smtClean="0"/>
        </a:p>
        <a:p>
          <a:r>
            <a:rPr lang="uk-UA" sz="1800" baseline="0" dirty="0" smtClean="0"/>
            <a:t>Рента</a:t>
          </a:r>
          <a:r>
            <a:rPr lang="en-US" sz="1800" baseline="0" dirty="0" smtClean="0"/>
            <a:t> (R)</a:t>
          </a:r>
          <a:endParaRPr lang="uk-UA" sz="1800" baseline="0" dirty="0" smtClean="0"/>
        </a:p>
        <a:p>
          <a:r>
            <a:rPr lang="uk-UA" sz="1800" baseline="0" dirty="0" smtClean="0"/>
            <a:t>Амортизаційні відрахування</a:t>
          </a:r>
          <a:r>
            <a:rPr lang="en-US" sz="1800" baseline="0" dirty="0" smtClean="0"/>
            <a:t> (A)</a:t>
          </a:r>
          <a:endParaRPr lang="uk-UA" sz="1800" baseline="0" dirty="0" smtClean="0"/>
        </a:p>
        <a:p>
          <a:r>
            <a:rPr lang="uk-UA" sz="1800" baseline="0" dirty="0" smtClean="0"/>
            <a:t>Непрямі податки</a:t>
          </a:r>
          <a:r>
            <a:rPr lang="en-US" sz="1800" baseline="0" dirty="0" smtClean="0"/>
            <a:t> (</a:t>
          </a:r>
          <a:r>
            <a:rPr lang="en-US" sz="1800" baseline="0" dirty="0" err="1" smtClean="0"/>
            <a:t>Tn</a:t>
          </a:r>
          <a:r>
            <a:rPr lang="en-US" sz="1800" baseline="0" dirty="0" smtClean="0"/>
            <a:t>)</a:t>
          </a:r>
          <a:endParaRPr lang="uk-UA" sz="1800" baseline="0" dirty="0" smtClean="0"/>
        </a:p>
        <a:p>
          <a:endParaRPr lang="uk-UA" sz="1800" baseline="0" dirty="0"/>
        </a:p>
      </dgm:t>
    </dgm:pt>
    <dgm:pt modelId="{C6D95949-A2DB-4842-8D22-48709DC31345}" type="parTrans" cxnId="{A41F8202-79EA-4D40-ACE6-392A1D30DC99}">
      <dgm:prSet/>
      <dgm:spPr/>
      <dgm:t>
        <a:bodyPr/>
        <a:lstStyle/>
        <a:p>
          <a:endParaRPr lang="uk-UA"/>
        </a:p>
      </dgm:t>
    </dgm:pt>
    <dgm:pt modelId="{8796275C-7401-4991-8604-E38EB7A1FBFB}" type="sibTrans" cxnId="{A41F8202-79EA-4D40-ACE6-392A1D30DC99}">
      <dgm:prSet/>
      <dgm:spPr/>
      <dgm:t>
        <a:bodyPr/>
        <a:lstStyle/>
        <a:p>
          <a:endParaRPr lang="uk-UA"/>
        </a:p>
      </dgm:t>
    </dgm:pt>
    <dgm:pt modelId="{FD42B067-08C5-49F6-BCE0-6F156D5BB26A}">
      <dgm:prSet phldrT="[Текст]" custT="1"/>
      <dgm:spPr/>
      <dgm:t>
        <a:bodyPr/>
        <a:lstStyle/>
        <a:p>
          <a:endParaRPr lang="uk-UA" sz="1100" baseline="0" dirty="0" smtClean="0">
            <a:solidFill>
              <a:schemeClr val="tx1"/>
            </a:solidFill>
          </a:endParaRPr>
        </a:p>
        <a:p>
          <a:r>
            <a:rPr lang="uk-UA" sz="1800" baseline="0" dirty="0" smtClean="0">
              <a:solidFill>
                <a:schemeClr val="tx1"/>
              </a:solidFill>
            </a:rPr>
            <a:t>Сума доданих вартостей вироблених кінцевих продуктів</a:t>
          </a:r>
        </a:p>
        <a:p>
          <a:r>
            <a:rPr lang="uk-UA" sz="2000" b="1" baseline="0" dirty="0" smtClean="0">
              <a:solidFill>
                <a:srgbClr val="FFFF00"/>
              </a:solidFill>
            </a:rPr>
            <a:t>Додана </a:t>
          </a:r>
          <a:r>
            <a:rPr lang="uk-UA" sz="2000" b="1" baseline="0" dirty="0" err="1" smtClean="0">
              <a:solidFill>
                <a:srgbClr val="FFFF00"/>
              </a:solidFill>
            </a:rPr>
            <a:t>вартість-</a:t>
          </a:r>
          <a:endParaRPr lang="uk-UA" sz="2000" b="1" baseline="0" dirty="0" smtClean="0">
            <a:solidFill>
              <a:srgbClr val="FFFF00"/>
            </a:solidFill>
          </a:endParaRPr>
        </a:p>
        <a:p>
          <a:r>
            <a:rPr lang="uk-UA" sz="1800" baseline="0" dirty="0" smtClean="0">
              <a:solidFill>
                <a:schemeClr val="tx1"/>
              </a:solidFill>
            </a:rPr>
            <a:t>Різниця між вартістю товарів та послуг і вартістю витрат на виробництво й реалізацію продукції</a:t>
          </a:r>
        </a:p>
        <a:p>
          <a:endParaRPr lang="uk-UA" sz="1800" baseline="0" dirty="0" smtClean="0">
            <a:solidFill>
              <a:srgbClr val="FF0000"/>
            </a:solidFill>
          </a:endParaRPr>
        </a:p>
      </dgm:t>
    </dgm:pt>
    <dgm:pt modelId="{1921EB87-DE26-46A5-A674-C3AB73B1B72D}" type="parTrans" cxnId="{94929F8E-CEB4-454C-90FC-273F52D1AE47}">
      <dgm:prSet/>
      <dgm:spPr/>
      <dgm:t>
        <a:bodyPr/>
        <a:lstStyle/>
        <a:p>
          <a:endParaRPr lang="uk-UA"/>
        </a:p>
      </dgm:t>
    </dgm:pt>
    <dgm:pt modelId="{70CAEF83-8D3D-4343-B74C-7B49F18975DA}" type="sibTrans" cxnId="{94929F8E-CEB4-454C-90FC-273F52D1AE47}">
      <dgm:prSet/>
      <dgm:spPr/>
      <dgm:t>
        <a:bodyPr/>
        <a:lstStyle/>
        <a:p>
          <a:endParaRPr lang="uk-UA"/>
        </a:p>
      </dgm:t>
    </dgm:pt>
    <dgm:pt modelId="{40900A47-4892-434B-8B8A-B9BF2C51BAD0}">
      <dgm:prSet phldrT="[Текст]" custT="1"/>
      <dgm:spPr/>
      <dgm:t>
        <a:bodyPr/>
        <a:lstStyle/>
        <a:p>
          <a:r>
            <a:rPr lang="uk-UA" sz="1800" baseline="0" dirty="0" smtClean="0"/>
            <a:t>Споживчі витрати</a:t>
          </a:r>
          <a:r>
            <a:rPr lang="en-US" sz="1800" baseline="0" dirty="0" smtClean="0"/>
            <a:t> (C)</a:t>
          </a:r>
          <a:endParaRPr lang="uk-UA" sz="1800" baseline="0" dirty="0" smtClean="0"/>
        </a:p>
        <a:p>
          <a:r>
            <a:rPr lang="uk-UA" sz="1800" baseline="0" dirty="0" smtClean="0"/>
            <a:t>Державні витрати</a:t>
          </a:r>
          <a:r>
            <a:rPr lang="en-US" sz="1800" baseline="0" dirty="0" smtClean="0"/>
            <a:t> (G)</a:t>
          </a:r>
          <a:endParaRPr lang="uk-UA" sz="1800" baseline="0" dirty="0" smtClean="0"/>
        </a:p>
        <a:p>
          <a:r>
            <a:rPr lang="uk-UA" sz="1800" baseline="0" dirty="0" smtClean="0"/>
            <a:t>Валові інвестиції</a:t>
          </a:r>
          <a:r>
            <a:rPr lang="en-US" sz="1800" baseline="0" dirty="0" smtClean="0"/>
            <a:t> (I)</a:t>
          </a:r>
          <a:endParaRPr lang="uk-UA" sz="1800" baseline="0" dirty="0" smtClean="0"/>
        </a:p>
        <a:p>
          <a:r>
            <a:rPr lang="uk-UA" sz="1800" baseline="0" dirty="0" smtClean="0"/>
            <a:t>Амортизаційні відрахування</a:t>
          </a:r>
          <a:r>
            <a:rPr lang="en-US" sz="1800" baseline="0" dirty="0" smtClean="0"/>
            <a:t> (A)</a:t>
          </a:r>
          <a:endParaRPr lang="uk-UA" sz="1800" baseline="0" dirty="0" smtClean="0"/>
        </a:p>
        <a:p>
          <a:r>
            <a:rPr lang="uk-UA" sz="1800" baseline="0" dirty="0" smtClean="0"/>
            <a:t>Чистий експорт</a:t>
          </a:r>
          <a:r>
            <a:rPr lang="en-US" sz="1800" baseline="0" dirty="0" smtClean="0"/>
            <a:t> (</a:t>
          </a:r>
          <a:r>
            <a:rPr lang="en-US" sz="1800" baseline="0" dirty="0" err="1" smtClean="0"/>
            <a:t>Xn</a:t>
          </a:r>
          <a:r>
            <a:rPr lang="en-US" sz="1800" baseline="0" dirty="0" smtClean="0"/>
            <a:t>)</a:t>
          </a:r>
          <a:endParaRPr lang="uk-UA" sz="1800" baseline="0" dirty="0"/>
        </a:p>
      </dgm:t>
    </dgm:pt>
    <dgm:pt modelId="{A23EA531-8997-4344-8E7F-8BAEFABB0D53}" type="parTrans" cxnId="{BE2508D1-2ABD-46D0-8785-14E5F5383ABE}">
      <dgm:prSet/>
      <dgm:spPr/>
      <dgm:t>
        <a:bodyPr/>
        <a:lstStyle/>
        <a:p>
          <a:endParaRPr lang="uk-UA"/>
        </a:p>
      </dgm:t>
    </dgm:pt>
    <dgm:pt modelId="{6E61CDA8-BE42-4C68-AE0A-8795235BD2E2}" type="sibTrans" cxnId="{BE2508D1-2ABD-46D0-8785-14E5F5383ABE}">
      <dgm:prSet/>
      <dgm:spPr/>
      <dgm:t>
        <a:bodyPr/>
        <a:lstStyle/>
        <a:p>
          <a:endParaRPr lang="uk-UA"/>
        </a:p>
      </dgm:t>
    </dgm:pt>
    <dgm:pt modelId="{44E6904C-190B-499B-9802-5BD344CBAC8C}" type="pres">
      <dgm:prSet presAssocID="{3C4AF651-7ABF-44C8-BEB9-E9A33C72D3D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B22D3C1-78E6-4120-A95F-CE02732EC2DD}" type="pres">
      <dgm:prSet presAssocID="{3B397CED-9BB8-4152-8555-06BEA8F4447C}" presName="roof" presStyleLbl="dkBgShp" presStyleIdx="0" presStyleCnt="2" custScaleY="54275" custLinFactNeighborX="388" custLinFactNeighborY="1294"/>
      <dgm:spPr/>
      <dgm:t>
        <a:bodyPr/>
        <a:lstStyle/>
        <a:p>
          <a:endParaRPr lang="uk-UA"/>
        </a:p>
      </dgm:t>
    </dgm:pt>
    <dgm:pt modelId="{3F9E0D4A-48E7-4564-BB8E-1AF4CF341AB4}" type="pres">
      <dgm:prSet presAssocID="{3B397CED-9BB8-4152-8555-06BEA8F4447C}" presName="pillars" presStyleCnt="0"/>
      <dgm:spPr/>
    </dgm:pt>
    <dgm:pt modelId="{7DD68DDD-CBA9-49A0-B6E2-23471600281C}" type="pres">
      <dgm:prSet presAssocID="{3B397CED-9BB8-4152-8555-06BEA8F4447C}" presName="pillar1" presStyleLbl="node1" presStyleIdx="0" presStyleCnt="3" custScaleX="224892" custScaleY="114435" custLinFactNeighborX="-149" custLinFactNeighborY="44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834F122-2847-471C-A934-3AE72489A23C}" type="pres">
      <dgm:prSet presAssocID="{FD42B067-08C5-49F6-BCE0-6F156D5BB26A}" presName="pillarX" presStyleLbl="node1" presStyleIdx="1" presStyleCnt="3" custScaleX="224563" custScaleY="118172" custLinFactNeighborX="-456" custLinFactNeighborY="231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72723E-5BEC-45F5-8D7E-630A32DD37F1}" type="pres">
      <dgm:prSet presAssocID="{40900A47-4892-434B-8B8A-B9BF2C51BAD0}" presName="pillarX" presStyleLbl="node1" presStyleIdx="2" presStyleCnt="3" custScaleX="192551" custScaleY="110746" custLinFactNeighborX="-1164" custLinFactNeighborY="-140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36B38B-3B0C-481B-ABF3-575417141241}" type="pres">
      <dgm:prSet presAssocID="{3B397CED-9BB8-4152-8555-06BEA8F4447C}" presName="base" presStyleLbl="dkBgShp" presStyleIdx="1" presStyleCnt="2" custScaleY="164371" custLinFactNeighborX="-4032" custLinFactNeighborY="-15673"/>
      <dgm:spPr/>
    </dgm:pt>
  </dgm:ptLst>
  <dgm:cxnLst>
    <dgm:cxn modelId="{529B5306-B422-4763-83B5-5B16180B4E80}" type="presOf" srcId="{40900A47-4892-434B-8B8A-B9BF2C51BAD0}" destId="{A572723E-5BEC-45F5-8D7E-630A32DD37F1}" srcOrd="0" destOrd="0" presId="urn:microsoft.com/office/officeart/2005/8/layout/hList3"/>
    <dgm:cxn modelId="{ED98456C-6557-43D8-8C2D-D953CC8750E0}" srcId="{3C4AF651-7ABF-44C8-BEB9-E9A33C72D3D7}" destId="{3B397CED-9BB8-4152-8555-06BEA8F4447C}" srcOrd="0" destOrd="0" parTransId="{072A6F9B-79AC-42BC-811D-46DE55FDE04C}" sibTransId="{858B137B-CE02-486C-9990-F36684BCAE6B}"/>
    <dgm:cxn modelId="{94929F8E-CEB4-454C-90FC-273F52D1AE47}" srcId="{3B397CED-9BB8-4152-8555-06BEA8F4447C}" destId="{FD42B067-08C5-49F6-BCE0-6F156D5BB26A}" srcOrd="1" destOrd="0" parTransId="{1921EB87-DE26-46A5-A674-C3AB73B1B72D}" sibTransId="{70CAEF83-8D3D-4343-B74C-7B49F18975DA}"/>
    <dgm:cxn modelId="{A41F8202-79EA-4D40-ACE6-392A1D30DC99}" srcId="{3B397CED-9BB8-4152-8555-06BEA8F4447C}" destId="{07267073-EE58-4A6D-8418-A22BCE7672FD}" srcOrd="0" destOrd="0" parTransId="{C6D95949-A2DB-4842-8D22-48709DC31345}" sibTransId="{8796275C-7401-4991-8604-E38EB7A1FBFB}"/>
    <dgm:cxn modelId="{4A4CE614-2561-4BE8-B5DA-2533C0554C7E}" type="presOf" srcId="{3B397CED-9BB8-4152-8555-06BEA8F4447C}" destId="{AB22D3C1-78E6-4120-A95F-CE02732EC2DD}" srcOrd="0" destOrd="0" presId="urn:microsoft.com/office/officeart/2005/8/layout/hList3"/>
    <dgm:cxn modelId="{61D11A3A-C039-446A-8B1A-60A74946ABBC}" type="presOf" srcId="{07267073-EE58-4A6D-8418-A22BCE7672FD}" destId="{7DD68DDD-CBA9-49A0-B6E2-23471600281C}" srcOrd="0" destOrd="0" presId="urn:microsoft.com/office/officeart/2005/8/layout/hList3"/>
    <dgm:cxn modelId="{738E243D-98B4-4AE9-BDDE-9A8ED5130A63}" type="presOf" srcId="{3C4AF651-7ABF-44C8-BEB9-E9A33C72D3D7}" destId="{44E6904C-190B-499B-9802-5BD344CBAC8C}" srcOrd="0" destOrd="0" presId="urn:microsoft.com/office/officeart/2005/8/layout/hList3"/>
    <dgm:cxn modelId="{BE2508D1-2ABD-46D0-8785-14E5F5383ABE}" srcId="{3B397CED-9BB8-4152-8555-06BEA8F4447C}" destId="{40900A47-4892-434B-8B8A-B9BF2C51BAD0}" srcOrd="2" destOrd="0" parTransId="{A23EA531-8997-4344-8E7F-8BAEFABB0D53}" sibTransId="{6E61CDA8-BE42-4C68-AE0A-8795235BD2E2}"/>
    <dgm:cxn modelId="{03A719D0-F5D5-4D26-8C1E-AC5A6FC98EDE}" type="presOf" srcId="{FD42B067-08C5-49F6-BCE0-6F156D5BB26A}" destId="{4834F122-2847-471C-A934-3AE72489A23C}" srcOrd="0" destOrd="0" presId="urn:microsoft.com/office/officeart/2005/8/layout/hList3"/>
    <dgm:cxn modelId="{D8EA84CC-F81C-4205-A816-C11D13753D79}" type="presParOf" srcId="{44E6904C-190B-499B-9802-5BD344CBAC8C}" destId="{AB22D3C1-78E6-4120-A95F-CE02732EC2DD}" srcOrd="0" destOrd="0" presId="urn:microsoft.com/office/officeart/2005/8/layout/hList3"/>
    <dgm:cxn modelId="{F5513938-4D3E-4F27-A345-84580A7C4E1E}" type="presParOf" srcId="{44E6904C-190B-499B-9802-5BD344CBAC8C}" destId="{3F9E0D4A-48E7-4564-BB8E-1AF4CF341AB4}" srcOrd="1" destOrd="0" presId="urn:microsoft.com/office/officeart/2005/8/layout/hList3"/>
    <dgm:cxn modelId="{DA84DE18-AC62-4CCA-BED2-26B8194443DE}" type="presParOf" srcId="{3F9E0D4A-48E7-4564-BB8E-1AF4CF341AB4}" destId="{7DD68DDD-CBA9-49A0-B6E2-23471600281C}" srcOrd="0" destOrd="0" presId="urn:microsoft.com/office/officeart/2005/8/layout/hList3"/>
    <dgm:cxn modelId="{744E73E7-BBF9-437B-88D2-DC69CFB65333}" type="presParOf" srcId="{3F9E0D4A-48E7-4564-BB8E-1AF4CF341AB4}" destId="{4834F122-2847-471C-A934-3AE72489A23C}" srcOrd="1" destOrd="0" presId="urn:microsoft.com/office/officeart/2005/8/layout/hList3"/>
    <dgm:cxn modelId="{468833C6-D15A-47ED-927C-44F8E44E3120}" type="presParOf" srcId="{3F9E0D4A-48E7-4564-BB8E-1AF4CF341AB4}" destId="{A572723E-5BEC-45F5-8D7E-630A32DD37F1}" srcOrd="2" destOrd="0" presId="urn:microsoft.com/office/officeart/2005/8/layout/hList3"/>
    <dgm:cxn modelId="{C052199D-EE40-4D0B-8CEB-725236538800}" type="presParOf" srcId="{44E6904C-190B-499B-9802-5BD344CBAC8C}" destId="{B936B38B-3B0C-481B-ABF3-57541714124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4D2BEE-FF27-4964-8B45-3AEA269B570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6BB8BF7-0C46-46FF-ACE6-BA54348CDC19}" type="pres">
      <dgm:prSet presAssocID="{FE4D2BEE-FF27-4964-8B45-3AEA269B570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</dgm:ptLst>
  <dgm:cxnLst>
    <dgm:cxn modelId="{F85D67F5-9D27-4718-9DBA-1D1E221B718B}" type="presOf" srcId="{FE4D2BEE-FF27-4964-8B45-3AEA269B5707}" destId="{B6BB8BF7-0C46-46FF-ACE6-BA54348CDC19}" srcOrd="0" destOrd="0" presId="urn:microsoft.com/office/officeart/2005/8/layout/hierarchy3"/>
  </dgm:cxnLst>
  <dgm:bg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837997-2B3F-4B5D-BC06-3013B551CFA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72FF800-FADA-4E16-9C15-7179303428BF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uk-UA" sz="1800" b="1" dirty="0" smtClean="0">
              <a:solidFill>
                <a:srgbClr val="C00000"/>
              </a:solidFill>
            </a:rPr>
            <a:t>Елементами сукупних</a:t>
          </a:r>
        </a:p>
        <a:p>
          <a:r>
            <a:rPr lang="uk-UA" sz="1800" b="1" dirty="0" smtClean="0">
              <a:solidFill>
                <a:srgbClr val="C00000"/>
              </a:solidFill>
            </a:rPr>
            <a:t>доходів є:</a:t>
          </a:r>
          <a:endParaRPr lang="uk-UA" sz="1800" b="1" dirty="0">
            <a:solidFill>
              <a:srgbClr val="C00000"/>
            </a:solidFill>
          </a:endParaRPr>
        </a:p>
      </dgm:t>
    </dgm:pt>
    <dgm:pt modelId="{FCC31E83-FF86-4463-9179-BE7AEF85AC68}" type="parTrans" cxnId="{F525E898-E190-4470-9799-34905A80FB8F}">
      <dgm:prSet/>
      <dgm:spPr/>
      <dgm:t>
        <a:bodyPr/>
        <a:lstStyle/>
        <a:p>
          <a:endParaRPr lang="uk-UA"/>
        </a:p>
      </dgm:t>
    </dgm:pt>
    <dgm:pt modelId="{F42F7283-0734-4F62-BA30-11776B66B73D}" type="sibTrans" cxnId="{F525E898-E190-4470-9799-34905A80FB8F}">
      <dgm:prSet/>
      <dgm:spPr/>
      <dgm:t>
        <a:bodyPr/>
        <a:lstStyle/>
        <a:p>
          <a:endParaRPr lang="uk-UA"/>
        </a:p>
      </dgm:t>
    </dgm:pt>
    <dgm:pt modelId="{329D1072-83CA-4703-9AB7-8AB962893B16}">
      <dgm:prSet phldrT="[Текст]" custT="1"/>
      <dgm:spPr>
        <a:ln>
          <a:solidFill>
            <a:srgbClr val="955EAE"/>
          </a:solidFill>
        </a:ln>
      </dgm:spPr>
      <dgm:t>
        <a:bodyPr/>
        <a:lstStyle/>
        <a:p>
          <a:r>
            <a:rPr lang="uk-UA" sz="1600" dirty="0" smtClean="0">
              <a:solidFill>
                <a:srgbClr val="955EAE"/>
              </a:solidFill>
            </a:rPr>
            <a:t>Заробітна плата</a:t>
          </a:r>
          <a:r>
            <a:rPr lang="en-US" sz="1600" dirty="0" smtClean="0">
              <a:solidFill>
                <a:srgbClr val="955EAE"/>
              </a:solidFill>
            </a:rPr>
            <a:t> </a:t>
          </a:r>
          <a:r>
            <a:rPr lang="en-US" sz="1600" b="1" dirty="0" smtClean="0">
              <a:solidFill>
                <a:srgbClr val="FF0000"/>
              </a:solidFill>
            </a:rPr>
            <a:t>W</a:t>
          </a:r>
          <a:endParaRPr lang="uk-UA" sz="1600" b="1" dirty="0">
            <a:solidFill>
              <a:srgbClr val="FF0000"/>
            </a:solidFill>
          </a:endParaRPr>
        </a:p>
      </dgm:t>
    </dgm:pt>
    <dgm:pt modelId="{8EB6B2A7-8132-47A3-9BC8-5EFCE3580A91}" type="parTrans" cxnId="{0E960B05-8656-4074-B4AF-C71B42562718}">
      <dgm:prSet/>
      <dgm:spPr/>
      <dgm:t>
        <a:bodyPr/>
        <a:lstStyle/>
        <a:p>
          <a:endParaRPr lang="uk-UA"/>
        </a:p>
      </dgm:t>
    </dgm:pt>
    <dgm:pt modelId="{BF787EA1-FF47-4423-850B-EFF78E1AFEF7}" type="sibTrans" cxnId="{0E960B05-8656-4074-B4AF-C71B42562718}">
      <dgm:prSet/>
      <dgm:spPr/>
      <dgm:t>
        <a:bodyPr/>
        <a:lstStyle/>
        <a:p>
          <a:endParaRPr lang="uk-UA"/>
        </a:p>
      </dgm:t>
    </dgm:pt>
    <dgm:pt modelId="{56BF5F29-394C-4E01-BAF9-0978974EF5C0}">
      <dgm:prSet phldrT="[Текст]" custT="1"/>
      <dgm:spPr>
        <a:ln>
          <a:solidFill>
            <a:srgbClr val="955EAE"/>
          </a:solidFill>
        </a:ln>
      </dgm:spPr>
      <dgm:t>
        <a:bodyPr/>
        <a:lstStyle/>
        <a:p>
          <a:r>
            <a:rPr lang="uk-UA" sz="1600" dirty="0" smtClean="0">
              <a:solidFill>
                <a:srgbClr val="955EAE"/>
              </a:solidFill>
            </a:rPr>
            <a:t>Рента</a:t>
          </a:r>
          <a:r>
            <a:rPr lang="en-US" sz="1600" dirty="0" smtClean="0">
              <a:solidFill>
                <a:srgbClr val="955EAE"/>
              </a:solidFill>
            </a:rPr>
            <a:t> </a:t>
          </a:r>
          <a:r>
            <a:rPr lang="en-US" sz="1600" b="1" dirty="0" smtClean="0">
              <a:solidFill>
                <a:srgbClr val="FF0000"/>
              </a:solidFill>
            </a:rPr>
            <a:t>R</a:t>
          </a:r>
          <a:endParaRPr lang="uk-UA" sz="1600" b="1" dirty="0">
            <a:solidFill>
              <a:srgbClr val="FF0000"/>
            </a:solidFill>
          </a:endParaRPr>
        </a:p>
      </dgm:t>
    </dgm:pt>
    <dgm:pt modelId="{3489C2F3-DFA2-45A0-A36A-83F722D588D6}" type="parTrans" cxnId="{677C70BF-EE83-4606-9DCE-C86E6E3B1659}">
      <dgm:prSet/>
      <dgm:spPr/>
      <dgm:t>
        <a:bodyPr/>
        <a:lstStyle/>
        <a:p>
          <a:endParaRPr lang="uk-UA"/>
        </a:p>
      </dgm:t>
    </dgm:pt>
    <dgm:pt modelId="{D13E1259-2852-497F-BA23-8DD2269F7B46}" type="sibTrans" cxnId="{677C70BF-EE83-4606-9DCE-C86E6E3B1659}">
      <dgm:prSet/>
      <dgm:spPr/>
      <dgm:t>
        <a:bodyPr/>
        <a:lstStyle/>
        <a:p>
          <a:endParaRPr lang="uk-UA"/>
        </a:p>
      </dgm:t>
    </dgm:pt>
    <dgm:pt modelId="{1D8555E9-06C3-4404-8681-5B54C424AE05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uk-UA" sz="1800" b="1" baseline="0" dirty="0" smtClean="0">
              <a:solidFill>
                <a:srgbClr val="C00000"/>
              </a:solidFill>
            </a:rPr>
            <a:t>Елементами сукупних</a:t>
          </a:r>
        </a:p>
        <a:p>
          <a:r>
            <a:rPr lang="uk-UA" sz="1800" b="1" baseline="0" dirty="0" smtClean="0">
              <a:solidFill>
                <a:srgbClr val="C00000"/>
              </a:solidFill>
            </a:rPr>
            <a:t>витрат є:</a:t>
          </a:r>
          <a:endParaRPr lang="uk-UA" sz="1800" b="1" baseline="0" dirty="0">
            <a:solidFill>
              <a:srgbClr val="C00000"/>
            </a:solidFill>
          </a:endParaRPr>
        </a:p>
      </dgm:t>
    </dgm:pt>
    <dgm:pt modelId="{207711CE-74F8-4E09-A434-0BF961907EB3}" type="parTrans" cxnId="{37DF4852-214D-45A6-BB47-0C9D1DF93E4B}">
      <dgm:prSet/>
      <dgm:spPr/>
      <dgm:t>
        <a:bodyPr/>
        <a:lstStyle/>
        <a:p>
          <a:endParaRPr lang="uk-UA"/>
        </a:p>
      </dgm:t>
    </dgm:pt>
    <dgm:pt modelId="{7CC92C3F-2758-4137-BA80-C2CE7E61ACD0}" type="sibTrans" cxnId="{37DF4852-214D-45A6-BB47-0C9D1DF93E4B}">
      <dgm:prSet/>
      <dgm:spPr/>
      <dgm:t>
        <a:bodyPr/>
        <a:lstStyle/>
        <a:p>
          <a:endParaRPr lang="uk-UA"/>
        </a:p>
      </dgm:t>
    </dgm:pt>
    <dgm:pt modelId="{0280FF55-F96A-4FF8-815C-9CBB074AA41F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Споживчі витрати</a:t>
          </a:r>
          <a:r>
            <a:rPr lang="en-US" sz="1600" b="1" baseline="0" dirty="0" smtClean="0">
              <a:solidFill>
                <a:srgbClr val="FF0000"/>
              </a:solidFill>
            </a:rPr>
            <a:t> C</a:t>
          </a:r>
          <a:endParaRPr lang="uk-UA" sz="1600" b="1" baseline="0" dirty="0">
            <a:solidFill>
              <a:srgbClr val="FF0000"/>
            </a:solidFill>
          </a:endParaRPr>
        </a:p>
      </dgm:t>
    </dgm:pt>
    <dgm:pt modelId="{C640649D-4E52-45FE-BA28-B95FF1F19425}" type="parTrans" cxnId="{610122D4-B2E3-462D-AB6C-B9F2930301C3}">
      <dgm:prSet/>
      <dgm:spPr/>
      <dgm:t>
        <a:bodyPr/>
        <a:lstStyle/>
        <a:p>
          <a:endParaRPr lang="uk-UA"/>
        </a:p>
      </dgm:t>
    </dgm:pt>
    <dgm:pt modelId="{0EEF1EEC-163D-43E5-8350-D73E2F24713A}" type="sibTrans" cxnId="{610122D4-B2E3-462D-AB6C-B9F2930301C3}">
      <dgm:prSet/>
      <dgm:spPr/>
      <dgm:t>
        <a:bodyPr/>
        <a:lstStyle/>
        <a:p>
          <a:endParaRPr lang="uk-UA"/>
        </a:p>
      </dgm:t>
    </dgm:pt>
    <dgm:pt modelId="{2F1DD1D3-EB9C-4E2C-80E1-C830D424731F}">
      <dgm:prSet phldrT="[Текст]" custT="1"/>
      <dgm:spPr/>
      <dgm:t>
        <a:bodyPr/>
        <a:lstStyle/>
        <a:p>
          <a:r>
            <a:rPr lang="uk-UA" sz="16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Державні витрати</a:t>
          </a:r>
          <a:r>
            <a:rPr lang="en-US" sz="16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 </a:t>
          </a:r>
          <a:r>
            <a:rPr lang="en-US" sz="1600" b="1" baseline="0" dirty="0" smtClean="0">
              <a:solidFill>
                <a:srgbClr val="FF0000"/>
              </a:solidFill>
            </a:rPr>
            <a:t>G</a:t>
          </a:r>
          <a:endParaRPr lang="uk-UA" sz="1600" b="1" baseline="0" dirty="0">
            <a:solidFill>
              <a:srgbClr val="FF0000"/>
            </a:solidFill>
          </a:endParaRPr>
        </a:p>
      </dgm:t>
    </dgm:pt>
    <dgm:pt modelId="{8A38B8E2-60FB-4A33-B094-FB4AEF817635}" type="parTrans" cxnId="{BE6018E1-6872-4626-BC68-2961A5B40942}">
      <dgm:prSet/>
      <dgm:spPr/>
      <dgm:t>
        <a:bodyPr/>
        <a:lstStyle/>
        <a:p>
          <a:endParaRPr lang="uk-UA"/>
        </a:p>
      </dgm:t>
    </dgm:pt>
    <dgm:pt modelId="{C83CA4F9-C812-4C2A-AB8A-4DEB3D9FFA17}" type="sibTrans" cxnId="{BE6018E1-6872-4626-BC68-2961A5B40942}">
      <dgm:prSet/>
      <dgm:spPr/>
      <dgm:t>
        <a:bodyPr/>
        <a:lstStyle/>
        <a:p>
          <a:endParaRPr lang="uk-UA"/>
        </a:p>
      </dgm:t>
    </dgm:pt>
    <dgm:pt modelId="{68AA1590-D5E4-4F92-B220-144E3427B474}">
      <dgm:prSet custT="1"/>
      <dgm:spPr>
        <a:ln>
          <a:solidFill>
            <a:srgbClr val="955EAE"/>
          </a:solidFill>
        </a:ln>
      </dgm:spPr>
      <dgm:t>
        <a:bodyPr/>
        <a:lstStyle/>
        <a:p>
          <a:r>
            <a:rPr lang="uk-UA" sz="1600" dirty="0" smtClean="0">
              <a:solidFill>
                <a:srgbClr val="955EAE"/>
              </a:solidFill>
            </a:rPr>
            <a:t>Процент</a:t>
          </a:r>
          <a:r>
            <a:rPr lang="en-US" sz="1600" dirty="0" smtClean="0">
              <a:solidFill>
                <a:srgbClr val="955EAE"/>
              </a:solidFill>
            </a:rPr>
            <a:t> </a:t>
          </a:r>
          <a:r>
            <a:rPr lang="en-US" sz="1600" b="1" dirty="0" err="1" smtClean="0">
              <a:solidFill>
                <a:srgbClr val="FF0000"/>
              </a:solidFill>
            </a:rPr>
            <a:t>i</a:t>
          </a:r>
          <a:endParaRPr lang="en-US" sz="1600" b="1" dirty="0" smtClean="0">
            <a:solidFill>
              <a:srgbClr val="FF0000"/>
            </a:solidFill>
          </a:endParaRPr>
        </a:p>
      </dgm:t>
    </dgm:pt>
    <dgm:pt modelId="{E24590A0-62C6-4384-809E-FEEC6F4E3F33}" type="parTrans" cxnId="{38D5EE77-7CB1-48D6-8CD4-D4337DF296F2}">
      <dgm:prSet/>
      <dgm:spPr/>
      <dgm:t>
        <a:bodyPr/>
        <a:lstStyle/>
        <a:p>
          <a:endParaRPr lang="uk-UA"/>
        </a:p>
      </dgm:t>
    </dgm:pt>
    <dgm:pt modelId="{657413BD-458B-4AA7-8AE0-D9824F1228E8}" type="sibTrans" cxnId="{38D5EE77-7CB1-48D6-8CD4-D4337DF296F2}">
      <dgm:prSet/>
      <dgm:spPr/>
      <dgm:t>
        <a:bodyPr/>
        <a:lstStyle/>
        <a:p>
          <a:endParaRPr lang="uk-UA"/>
        </a:p>
      </dgm:t>
    </dgm:pt>
    <dgm:pt modelId="{5570C09F-8BAF-4B9C-ABA4-CAFC0B7B2356}">
      <dgm:prSet custT="1"/>
      <dgm:spPr>
        <a:ln>
          <a:solidFill>
            <a:srgbClr val="955EAE"/>
          </a:solidFill>
        </a:ln>
      </dgm:spPr>
      <dgm:t>
        <a:bodyPr/>
        <a:lstStyle/>
        <a:p>
          <a:r>
            <a:rPr lang="uk-UA" sz="1600" dirty="0" smtClean="0">
              <a:solidFill>
                <a:srgbClr val="955EAE"/>
              </a:solidFill>
            </a:rPr>
            <a:t>Прибуток</a:t>
          </a:r>
          <a:r>
            <a:rPr lang="en-US" sz="1600" dirty="0" smtClean="0">
              <a:solidFill>
                <a:srgbClr val="955EAE"/>
              </a:solidFill>
            </a:rPr>
            <a:t> </a:t>
          </a:r>
          <a:r>
            <a:rPr lang="en-US" sz="1600" b="1" dirty="0" smtClean="0">
              <a:solidFill>
                <a:srgbClr val="FF0000"/>
              </a:solidFill>
            </a:rPr>
            <a:t>Pr</a:t>
          </a:r>
          <a:endParaRPr lang="uk-UA" sz="1600" b="1" dirty="0">
            <a:solidFill>
              <a:srgbClr val="FF0000"/>
            </a:solidFill>
          </a:endParaRPr>
        </a:p>
      </dgm:t>
    </dgm:pt>
    <dgm:pt modelId="{96E79471-E9EE-424A-9B08-7D84BEB2DDE1}" type="parTrans" cxnId="{5951D527-15D3-48F1-8D31-FD88EF4FD237}">
      <dgm:prSet/>
      <dgm:spPr/>
      <dgm:t>
        <a:bodyPr/>
        <a:lstStyle/>
        <a:p>
          <a:endParaRPr lang="uk-UA"/>
        </a:p>
      </dgm:t>
    </dgm:pt>
    <dgm:pt modelId="{D2FAB37F-958E-44D3-870D-C07DD9532283}" type="sibTrans" cxnId="{5951D527-15D3-48F1-8D31-FD88EF4FD237}">
      <dgm:prSet/>
      <dgm:spPr/>
      <dgm:t>
        <a:bodyPr/>
        <a:lstStyle/>
        <a:p>
          <a:endParaRPr lang="uk-UA"/>
        </a:p>
      </dgm:t>
    </dgm:pt>
    <dgm:pt modelId="{6099C60C-4BA8-4141-86DE-EB37457852AC}">
      <dgm:prSet custT="1"/>
      <dgm:spPr>
        <a:ln>
          <a:solidFill>
            <a:srgbClr val="955EAE"/>
          </a:solidFill>
        </a:ln>
      </dgm:spPr>
      <dgm:t>
        <a:bodyPr/>
        <a:lstStyle/>
        <a:p>
          <a:r>
            <a:rPr lang="uk-UA" sz="1600" dirty="0" smtClean="0">
              <a:solidFill>
                <a:srgbClr val="955EAE"/>
              </a:solidFill>
            </a:rPr>
            <a:t>Амортизація</a:t>
          </a:r>
          <a:r>
            <a:rPr lang="en-US" sz="1600" dirty="0" smtClean="0">
              <a:solidFill>
                <a:srgbClr val="955EAE"/>
              </a:solidFill>
            </a:rPr>
            <a:t> </a:t>
          </a:r>
          <a:r>
            <a:rPr lang="en-US" sz="1600" b="1" dirty="0" smtClean="0">
              <a:solidFill>
                <a:srgbClr val="FF0000"/>
              </a:solidFill>
            </a:rPr>
            <a:t>A</a:t>
          </a:r>
          <a:endParaRPr lang="uk-UA" sz="1600" b="1" dirty="0">
            <a:solidFill>
              <a:srgbClr val="FF0000"/>
            </a:solidFill>
          </a:endParaRPr>
        </a:p>
      </dgm:t>
    </dgm:pt>
    <dgm:pt modelId="{023F6448-4ACE-48F3-96F9-E12E79786E17}" type="parTrans" cxnId="{19F35192-4761-4645-AFB1-3631E8390D96}">
      <dgm:prSet/>
      <dgm:spPr/>
      <dgm:t>
        <a:bodyPr/>
        <a:lstStyle/>
        <a:p>
          <a:endParaRPr lang="uk-UA"/>
        </a:p>
      </dgm:t>
    </dgm:pt>
    <dgm:pt modelId="{58F4EAAE-899E-4CF7-B6F4-442ED26B29E8}" type="sibTrans" cxnId="{19F35192-4761-4645-AFB1-3631E8390D96}">
      <dgm:prSet/>
      <dgm:spPr/>
      <dgm:t>
        <a:bodyPr/>
        <a:lstStyle/>
        <a:p>
          <a:endParaRPr lang="uk-UA"/>
        </a:p>
      </dgm:t>
    </dgm:pt>
    <dgm:pt modelId="{D61B4DC1-AE01-4503-8866-43A9C0380F5C}">
      <dgm:prSet custT="1"/>
      <dgm:spPr/>
      <dgm:t>
        <a:bodyPr/>
        <a:lstStyle/>
        <a:p>
          <a:r>
            <a:rPr lang="uk-UA" sz="16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Інвестиційні</a:t>
          </a:r>
          <a:r>
            <a:rPr lang="uk-UA" sz="18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 витрати</a:t>
          </a:r>
          <a:r>
            <a:rPr lang="en-US" sz="1800" b="1" baseline="0" dirty="0" smtClean="0">
              <a:solidFill>
                <a:srgbClr val="FF0000"/>
              </a:solidFill>
            </a:rPr>
            <a:t> I</a:t>
          </a:r>
          <a:endParaRPr lang="uk-UA" sz="1800" b="1" baseline="0" dirty="0">
            <a:solidFill>
              <a:srgbClr val="FF0000"/>
            </a:solidFill>
          </a:endParaRPr>
        </a:p>
      </dgm:t>
    </dgm:pt>
    <dgm:pt modelId="{084BC23F-3A48-487A-9F6B-E0860E73CE74}" type="parTrans" cxnId="{6951E498-6BE3-4A48-B6B6-3BF1FA980EAF}">
      <dgm:prSet/>
      <dgm:spPr/>
      <dgm:t>
        <a:bodyPr/>
        <a:lstStyle/>
        <a:p>
          <a:endParaRPr lang="uk-UA"/>
        </a:p>
      </dgm:t>
    </dgm:pt>
    <dgm:pt modelId="{2C18111C-F66F-4FA2-BF30-AE25FC85C507}" type="sibTrans" cxnId="{6951E498-6BE3-4A48-B6B6-3BF1FA980EAF}">
      <dgm:prSet/>
      <dgm:spPr/>
      <dgm:t>
        <a:bodyPr/>
        <a:lstStyle/>
        <a:p>
          <a:endParaRPr lang="uk-UA"/>
        </a:p>
      </dgm:t>
    </dgm:pt>
    <dgm:pt modelId="{CAC46562-9D64-4140-BD0D-125F0550F390}">
      <dgm:prSet custT="1"/>
      <dgm:spPr/>
      <dgm:t>
        <a:bodyPr/>
        <a:lstStyle/>
        <a:p>
          <a:r>
            <a:rPr lang="uk-UA" sz="16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чистий експорт</a:t>
          </a:r>
          <a:r>
            <a:rPr lang="en-US" sz="1600" b="1" baseline="0" dirty="0" smtClean="0">
              <a:solidFill>
                <a:srgbClr val="FF0000"/>
              </a:solidFill>
            </a:rPr>
            <a:t> </a:t>
          </a:r>
          <a:r>
            <a:rPr lang="en-US" sz="1600" b="1" baseline="0" dirty="0" err="1" smtClean="0">
              <a:solidFill>
                <a:srgbClr val="FF0000"/>
              </a:solidFill>
            </a:rPr>
            <a:t>Xn</a:t>
          </a:r>
          <a:endParaRPr lang="uk-UA" sz="1600" b="1" baseline="0" dirty="0">
            <a:solidFill>
              <a:srgbClr val="FF0000"/>
            </a:solidFill>
          </a:endParaRPr>
        </a:p>
      </dgm:t>
    </dgm:pt>
    <dgm:pt modelId="{44516931-D945-4669-8A33-75121A25D7D3}" type="parTrans" cxnId="{392C5D4C-9253-4809-A363-4AEA19894770}">
      <dgm:prSet/>
      <dgm:spPr/>
      <dgm:t>
        <a:bodyPr/>
        <a:lstStyle/>
        <a:p>
          <a:endParaRPr lang="uk-UA"/>
        </a:p>
      </dgm:t>
    </dgm:pt>
    <dgm:pt modelId="{0F5FE6DC-C95B-434A-B6F3-A1E7619DD7CF}" type="sibTrans" cxnId="{392C5D4C-9253-4809-A363-4AEA19894770}">
      <dgm:prSet/>
      <dgm:spPr/>
      <dgm:t>
        <a:bodyPr/>
        <a:lstStyle/>
        <a:p>
          <a:endParaRPr lang="uk-UA"/>
        </a:p>
      </dgm:t>
    </dgm:pt>
    <dgm:pt modelId="{F9EA21C7-E5A1-4E3D-AEB1-AE79A95B0FEA}" type="pres">
      <dgm:prSet presAssocID="{98837997-2B3F-4B5D-BC06-3013B551CFA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2EE0867-2136-4141-BA89-95B2B04D1421}" type="pres">
      <dgm:prSet presAssocID="{072FF800-FADA-4E16-9C15-7179303428BF}" presName="root" presStyleCnt="0"/>
      <dgm:spPr/>
    </dgm:pt>
    <dgm:pt modelId="{B5DD7382-8C5B-457F-8666-6035A6A959B5}" type="pres">
      <dgm:prSet presAssocID="{072FF800-FADA-4E16-9C15-7179303428BF}" presName="rootComposite" presStyleCnt="0"/>
      <dgm:spPr/>
    </dgm:pt>
    <dgm:pt modelId="{E94FC860-0B78-4606-AE82-2E5F0D234841}" type="pres">
      <dgm:prSet presAssocID="{072FF800-FADA-4E16-9C15-7179303428BF}" presName="rootText" presStyleLbl="node1" presStyleIdx="0" presStyleCnt="2" custScaleX="194765"/>
      <dgm:spPr/>
      <dgm:t>
        <a:bodyPr/>
        <a:lstStyle/>
        <a:p>
          <a:endParaRPr lang="uk-UA"/>
        </a:p>
      </dgm:t>
    </dgm:pt>
    <dgm:pt modelId="{EEF17C63-4113-47B2-894F-62360063117F}" type="pres">
      <dgm:prSet presAssocID="{072FF800-FADA-4E16-9C15-7179303428BF}" presName="rootConnector" presStyleLbl="node1" presStyleIdx="0" presStyleCnt="2"/>
      <dgm:spPr/>
      <dgm:t>
        <a:bodyPr/>
        <a:lstStyle/>
        <a:p>
          <a:endParaRPr lang="uk-UA"/>
        </a:p>
      </dgm:t>
    </dgm:pt>
    <dgm:pt modelId="{55ECC2E0-7220-443E-B065-5C84DDE553F1}" type="pres">
      <dgm:prSet presAssocID="{072FF800-FADA-4E16-9C15-7179303428BF}" presName="childShape" presStyleCnt="0"/>
      <dgm:spPr/>
    </dgm:pt>
    <dgm:pt modelId="{18291D2C-FA6C-46DD-982E-F17CD6FCCFAF}" type="pres">
      <dgm:prSet presAssocID="{8EB6B2A7-8132-47A3-9BC8-5EFCE3580A91}" presName="Name13" presStyleLbl="parChTrans1D2" presStyleIdx="0" presStyleCnt="9"/>
      <dgm:spPr/>
      <dgm:t>
        <a:bodyPr/>
        <a:lstStyle/>
        <a:p>
          <a:endParaRPr lang="uk-UA"/>
        </a:p>
      </dgm:t>
    </dgm:pt>
    <dgm:pt modelId="{41234B8F-DBAF-4CBE-917F-D6853AE5A19F}" type="pres">
      <dgm:prSet presAssocID="{329D1072-83CA-4703-9AB7-8AB962893B16}" presName="childText" presStyleLbl="bgAcc1" presStyleIdx="0" presStyleCnt="9" custScaleX="132445" custScaleY="73388" custLinFactNeighborX="-4270" custLinFactNeighborY="-40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61BA4C8-EC35-4900-A489-A1339CC095A9}" type="pres">
      <dgm:prSet presAssocID="{3489C2F3-DFA2-45A0-A36A-83F722D588D6}" presName="Name13" presStyleLbl="parChTrans1D2" presStyleIdx="1" presStyleCnt="9"/>
      <dgm:spPr/>
      <dgm:t>
        <a:bodyPr/>
        <a:lstStyle/>
        <a:p>
          <a:endParaRPr lang="uk-UA"/>
        </a:p>
      </dgm:t>
    </dgm:pt>
    <dgm:pt modelId="{1AD355D9-6604-4B8C-B660-787DC86E22EC}" type="pres">
      <dgm:prSet presAssocID="{56BF5F29-394C-4E01-BAF9-0978974EF5C0}" presName="childText" presStyleLbl="bgAcc1" presStyleIdx="1" presStyleCnt="9" custScaleX="126007" custScaleY="73851" custLinFactNeighborX="3134" custLinFactNeighborY="12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FD3EF8-D45A-4239-BBF2-5D96847EAF34}" type="pres">
      <dgm:prSet presAssocID="{E24590A0-62C6-4384-809E-FEEC6F4E3F33}" presName="Name13" presStyleLbl="parChTrans1D2" presStyleIdx="2" presStyleCnt="9"/>
      <dgm:spPr/>
      <dgm:t>
        <a:bodyPr/>
        <a:lstStyle/>
        <a:p>
          <a:endParaRPr lang="uk-UA"/>
        </a:p>
      </dgm:t>
    </dgm:pt>
    <dgm:pt modelId="{00212897-8110-426B-B479-F8ED2580184B}" type="pres">
      <dgm:prSet presAssocID="{68AA1590-D5E4-4F92-B220-144E3427B474}" presName="childText" presStyleLbl="bgAcc1" presStyleIdx="2" presStyleCnt="9" custScaleX="125154" custScaleY="8471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C395B8-7EF8-44A3-B7CD-ABA51B678C6E}" type="pres">
      <dgm:prSet presAssocID="{96E79471-E9EE-424A-9B08-7D84BEB2DDE1}" presName="Name13" presStyleLbl="parChTrans1D2" presStyleIdx="3" presStyleCnt="9"/>
      <dgm:spPr/>
      <dgm:t>
        <a:bodyPr/>
        <a:lstStyle/>
        <a:p>
          <a:endParaRPr lang="uk-UA"/>
        </a:p>
      </dgm:t>
    </dgm:pt>
    <dgm:pt modelId="{55A47D53-1508-43DE-827C-52DA7D3C2DD9}" type="pres">
      <dgm:prSet presAssocID="{5570C09F-8BAF-4B9C-ABA4-CAFC0B7B2356}" presName="childText" presStyleLbl="bgAcc1" presStyleIdx="3" presStyleCnt="9" custScaleX="132782" custScaleY="8759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55FB5C8-A18F-4473-9377-D60CDC42644F}" type="pres">
      <dgm:prSet presAssocID="{023F6448-4ACE-48F3-96F9-E12E79786E17}" presName="Name13" presStyleLbl="parChTrans1D2" presStyleIdx="4" presStyleCnt="9"/>
      <dgm:spPr/>
      <dgm:t>
        <a:bodyPr/>
        <a:lstStyle/>
        <a:p>
          <a:endParaRPr lang="uk-UA"/>
        </a:p>
      </dgm:t>
    </dgm:pt>
    <dgm:pt modelId="{9681C98C-65CE-4B79-8469-51B81F40B6ED}" type="pres">
      <dgm:prSet presAssocID="{6099C60C-4BA8-4141-86DE-EB37457852AC}" presName="childText" presStyleLbl="bgAcc1" presStyleIdx="4" presStyleCnt="9" custScaleX="113937" custScaleY="78366" custLinFactNeighborX="19266" custLinFactNeighborY="-1384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00B75A-D41D-45FD-94BE-F02B39C270E9}" type="pres">
      <dgm:prSet presAssocID="{1D8555E9-06C3-4404-8681-5B54C424AE05}" presName="root" presStyleCnt="0"/>
      <dgm:spPr/>
    </dgm:pt>
    <dgm:pt modelId="{ECFE75AA-37DA-47D6-83F5-B3F5F429EA36}" type="pres">
      <dgm:prSet presAssocID="{1D8555E9-06C3-4404-8681-5B54C424AE05}" presName="rootComposite" presStyleCnt="0"/>
      <dgm:spPr/>
    </dgm:pt>
    <dgm:pt modelId="{555F9495-3AB1-4C24-9D0E-1A57E1D2277F}" type="pres">
      <dgm:prSet presAssocID="{1D8555E9-06C3-4404-8681-5B54C424AE05}" presName="rootText" presStyleLbl="node1" presStyleIdx="1" presStyleCnt="2" custScaleX="206680"/>
      <dgm:spPr/>
      <dgm:t>
        <a:bodyPr/>
        <a:lstStyle/>
        <a:p>
          <a:endParaRPr lang="uk-UA"/>
        </a:p>
      </dgm:t>
    </dgm:pt>
    <dgm:pt modelId="{5EFADFD7-A76F-4B52-87E6-1080FE76DAB5}" type="pres">
      <dgm:prSet presAssocID="{1D8555E9-06C3-4404-8681-5B54C424AE05}" presName="rootConnector" presStyleLbl="node1" presStyleIdx="1" presStyleCnt="2"/>
      <dgm:spPr/>
      <dgm:t>
        <a:bodyPr/>
        <a:lstStyle/>
        <a:p>
          <a:endParaRPr lang="uk-UA"/>
        </a:p>
      </dgm:t>
    </dgm:pt>
    <dgm:pt modelId="{74BDD5F1-7B23-42FE-8D0E-3550D595EA43}" type="pres">
      <dgm:prSet presAssocID="{1D8555E9-06C3-4404-8681-5B54C424AE05}" presName="childShape" presStyleCnt="0"/>
      <dgm:spPr/>
    </dgm:pt>
    <dgm:pt modelId="{A8106E47-6044-49E6-A667-F8193547A90F}" type="pres">
      <dgm:prSet presAssocID="{C640649D-4E52-45FE-BA28-B95FF1F19425}" presName="Name13" presStyleLbl="parChTrans1D2" presStyleIdx="5" presStyleCnt="9"/>
      <dgm:spPr/>
      <dgm:t>
        <a:bodyPr/>
        <a:lstStyle/>
        <a:p>
          <a:endParaRPr lang="uk-UA"/>
        </a:p>
      </dgm:t>
    </dgm:pt>
    <dgm:pt modelId="{BF31BE16-636D-4ED4-9033-9ED03877A9AC}" type="pres">
      <dgm:prSet presAssocID="{0280FF55-F96A-4FF8-815C-9CBB074AA41F}" presName="childText" presStyleLbl="bgAcc1" presStyleIdx="5" presStyleCnt="9" custScaleX="130133" custLinFactNeighborX="4185" custLinFactNeighborY="-224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8FBC47-81A4-43F1-94A0-D0D476EDE730}" type="pres">
      <dgm:prSet presAssocID="{8A38B8E2-60FB-4A33-B094-FB4AEF817635}" presName="Name13" presStyleLbl="parChTrans1D2" presStyleIdx="6" presStyleCnt="9"/>
      <dgm:spPr/>
      <dgm:t>
        <a:bodyPr/>
        <a:lstStyle/>
        <a:p>
          <a:endParaRPr lang="uk-UA"/>
        </a:p>
      </dgm:t>
    </dgm:pt>
    <dgm:pt modelId="{4FC029E2-E6E2-4DD6-8692-1054CA4A2037}" type="pres">
      <dgm:prSet presAssocID="{2F1DD1D3-EB9C-4E2C-80E1-C830D424731F}" presName="childText" presStyleLbl="bgAcc1" presStyleIdx="6" presStyleCnt="9" custScaleX="1343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27F760-CCDE-4D15-96B7-C38C2B628507}" type="pres">
      <dgm:prSet presAssocID="{084BC23F-3A48-487A-9F6B-E0860E73CE74}" presName="Name13" presStyleLbl="parChTrans1D2" presStyleIdx="7" presStyleCnt="9"/>
      <dgm:spPr/>
      <dgm:t>
        <a:bodyPr/>
        <a:lstStyle/>
        <a:p>
          <a:endParaRPr lang="uk-UA"/>
        </a:p>
      </dgm:t>
    </dgm:pt>
    <dgm:pt modelId="{D9C8A0E3-6401-4BE1-B57E-BA2DE5643A4E}" type="pres">
      <dgm:prSet presAssocID="{D61B4DC1-AE01-4503-8866-43A9C0380F5C}" presName="childText" presStyleLbl="bgAcc1" presStyleIdx="7" presStyleCnt="9" custScaleX="1343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6687C6-C649-40AC-8501-1B612B709E22}" type="pres">
      <dgm:prSet presAssocID="{44516931-D945-4669-8A33-75121A25D7D3}" presName="Name13" presStyleLbl="parChTrans1D2" presStyleIdx="8" presStyleCnt="9"/>
      <dgm:spPr/>
      <dgm:t>
        <a:bodyPr/>
        <a:lstStyle/>
        <a:p>
          <a:endParaRPr lang="uk-UA"/>
        </a:p>
      </dgm:t>
    </dgm:pt>
    <dgm:pt modelId="{D994ACF8-1D38-4AAA-A1EA-7DB361C86E45}" type="pres">
      <dgm:prSet presAssocID="{CAC46562-9D64-4140-BD0D-125F0550F390}" presName="childText" presStyleLbl="bgAcc1" presStyleIdx="8" presStyleCnt="9" custScaleX="1343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3143DDF-2BB3-4FC7-AB89-5BEBE652F66A}" type="presOf" srcId="{072FF800-FADA-4E16-9C15-7179303428BF}" destId="{EEF17C63-4113-47B2-894F-62360063117F}" srcOrd="1" destOrd="0" presId="urn:microsoft.com/office/officeart/2005/8/layout/hierarchy3"/>
    <dgm:cxn modelId="{BC52C78B-503E-4A9D-855B-075BB8328A86}" type="presOf" srcId="{C640649D-4E52-45FE-BA28-B95FF1F19425}" destId="{A8106E47-6044-49E6-A667-F8193547A90F}" srcOrd="0" destOrd="0" presId="urn:microsoft.com/office/officeart/2005/8/layout/hierarchy3"/>
    <dgm:cxn modelId="{A163CFBD-CE11-4DE6-82DE-75EA470E9A96}" type="presOf" srcId="{3489C2F3-DFA2-45A0-A36A-83F722D588D6}" destId="{461BA4C8-EC35-4900-A489-A1339CC095A9}" srcOrd="0" destOrd="0" presId="urn:microsoft.com/office/officeart/2005/8/layout/hierarchy3"/>
    <dgm:cxn modelId="{5951D527-15D3-48F1-8D31-FD88EF4FD237}" srcId="{072FF800-FADA-4E16-9C15-7179303428BF}" destId="{5570C09F-8BAF-4B9C-ABA4-CAFC0B7B2356}" srcOrd="3" destOrd="0" parTransId="{96E79471-E9EE-424A-9B08-7D84BEB2DDE1}" sibTransId="{D2FAB37F-958E-44D3-870D-C07DD9532283}"/>
    <dgm:cxn modelId="{9E82E239-15DF-461B-933C-DABDF476B555}" type="presOf" srcId="{98837997-2B3F-4B5D-BC06-3013B551CFA5}" destId="{F9EA21C7-E5A1-4E3D-AEB1-AE79A95B0FEA}" srcOrd="0" destOrd="0" presId="urn:microsoft.com/office/officeart/2005/8/layout/hierarchy3"/>
    <dgm:cxn modelId="{38D5EE77-7CB1-48D6-8CD4-D4337DF296F2}" srcId="{072FF800-FADA-4E16-9C15-7179303428BF}" destId="{68AA1590-D5E4-4F92-B220-144E3427B474}" srcOrd="2" destOrd="0" parTransId="{E24590A0-62C6-4384-809E-FEEC6F4E3F33}" sibTransId="{657413BD-458B-4AA7-8AE0-D9824F1228E8}"/>
    <dgm:cxn modelId="{E21D314D-3543-406B-A12D-F8E9F440C745}" type="presOf" srcId="{084BC23F-3A48-487A-9F6B-E0860E73CE74}" destId="{E327F760-CCDE-4D15-96B7-C38C2B628507}" srcOrd="0" destOrd="0" presId="urn:microsoft.com/office/officeart/2005/8/layout/hierarchy3"/>
    <dgm:cxn modelId="{610122D4-B2E3-462D-AB6C-B9F2930301C3}" srcId="{1D8555E9-06C3-4404-8681-5B54C424AE05}" destId="{0280FF55-F96A-4FF8-815C-9CBB074AA41F}" srcOrd="0" destOrd="0" parTransId="{C640649D-4E52-45FE-BA28-B95FF1F19425}" sibTransId="{0EEF1EEC-163D-43E5-8350-D73E2F24713A}"/>
    <dgm:cxn modelId="{7FDEF7E4-639E-4033-B6D5-4C80C435C9A5}" type="presOf" srcId="{8A38B8E2-60FB-4A33-B094-FB4AEF817635}" destId="{A88FBC47-81A4-43F1-94A0-D0D476EDE730}" srcOrd="0" destOrd="0" presId="urn:microsoft.com/office/officeart/2005/8/layout/hierarchy3"/>
    <dgm:cxn modelId="{6951E498-6BE3-4A48-B6B6-3BF1FA980EAF}" srcId="{1D8555E9-06C3-4404-8681-5B54C424AE05}" destId="{D61B4DC1-AE01-4503-8866-43A9C0380F5C}" srcOrd="2" destOrd="0" parTransId="{084BC23F-3A48-487A-9F6B-E0860E73CE74}" sibTransId="{2C18111C-F66F-4FA2-BF30-AE25FC85C507}"/>
    <dgm:cxn modelId="{392C5D4C-9253-4809-A363-4AEA19894770}" srcId="{1D8555E9-06C3-4404-8681-5B54C424AE05}" destId="{CAC46562-9D64-4140-BD0D-125F0550F390}" srcOrd="3" destOrd="0" parTransId="{44516931-D945-4669-8A33-75121A25D7D3}" sibTransId="{0F5FE6DC-C95B-434A-B6F3-A1E7619DD7CF}"/>
    <dgm:cxn modelId="{19F35192-4761-4645-AFB1-3631E8390D96}" srcId="{072FF800-FADA-4E16-9C15-7179303428BF}" destId="{6099C60C-4BA8-4141-86DE-EB37457852AC}" srcOrd="4" destOrd="0" parTransId="{023F6448-4ACE-48F3-96F9-E12E79786E17}" sibTransId="{58F4EAAE-899E-4CF7-B6F4-442ED26B29E8}"/>
    <dgm:cxn modelId="{7E917900-F7E7-4689-A887-0D42D538FDF4}" type="presOf" srcId="{2F1DD1D3-EB9C-4E2C-80E1-C830D424731F}" destId="{4FC029E2-E6E2-4DD6-8692-1054CA4A2037}" srcOrd="0" destOrd="0" presId="urn:microsoft.com/office/officeart/2005/8/layout/hierarchy3"/>
    <dgm:cxn modelId="{F525E898-E190-4470-9799-34905A80FB8F}" srcId="{98837997-2B3F-4B5D-BC06-3013B551CFA5}" destId="{072FF800-FADA-4E16-9C15-7179303428BF}" srcOrd="0" destOrd="0" parTransId="{FCC31E83-FF86-4463-9179-BE7AEF85AC68}" sibTransId="{F42F7283-0734-4F62-BA30-11776B66B73D}"/>
    <dgm:cxn modelId="{DECEDD13-EB64-4E34-AF89-CC3EB9A187BC}" type="presOf" srcId="{E24590A0-62C6-4384-809E-FEEC6F4E3F33}" destId="{E9FD3EF8-D45A-4239-BBF2-5D96847EAF34}" srcOrd="0" destOrd="0" presId="urn:microsoft.com/office/officeart/2005/8/layout/hierarchy3"/>
    <dgm:cxn modelId="{83D4B6AB-E823-4E5E-932E-0650E60108CE}" type="presOf" srcId="{D61B4DC1-AE01-4503-8866-43A9C0380F5C}" destId="{D9C8A0E3-6401-4BE1-B57E-BA2DE5643A4E}" srcOrd="0" destOrd="0" presId="urn:microsoft.com/office/officeart/2005/8/layout/hierarchy3"/>
    <dgm:cxn modelId="{5B216DCE-88B6-4296-AB1D-916F8F483759}" type="presOf" srcId="{96E79471-E9EE-424A-9B08-7D84BEB2DDE1}" destId="{2BC395B8-7EF8-44A3-B7CD-ABA51B678C6E}" srcOrd="0" destOrd="0" presId="urn:microsoft.com/office/officeart/2005/8/layout/hierarchy3"/>
    <dgm:cxn modelId="{9F2BD061-9BB9-4A23-A0E9-B3FD64253AFC}" type="presOf" srcId="{CAC46562-9D64-4140-BD0D-125F0550F390}" destId="{D994ACF8-1D38-4AAA-A1EA-7DB361C86E45}" srcOrd="0" destOrd="0" presId="urn:microsoft.com/office/officeart/2005/8/layout/hierarchy3"/>
    <dgm:cxn modelId="{07E4D3AF-702D-43E7-A917-3718C43F2859}" type="presOf" srcId="{1D8555E9-06C3-4404-8681-5B54C424AE05}" destId="{5EFADFD7-A76F-4B52-87E6-1080FE76DAB5}" srcOrd="1" destOrd="0" presId="urn:microsoft.com/office/officeart/2005/8/layout/hierarchy3"/>
    <dgm:cxn modelId="{BE6018E1-6872-4626-BC68-2961A5B40942}" srcId="{1D8555E9-06C3-4404-8681-5B54C424AE05}" destId="{2F1DD1D3-EB9C-4E2C-80E1-C830D424731F}" srcOrd="1" destOrd="0" parTransId="{8A38B8E2-60FB-4A33-B094-FB4AEF817635}" sibTransId="{C83CA4F9-C812-4C2A-AB8A-4DEB3D9FFA17}"/>
    <dgm:cxn modelId="{37DF4852-214D-45A6-BB47-0C9D1DF93E4B}" srcId="{98837997-2B3F-4B5D-BC06-3013B551CFA5}" destId="{1D8555E9-06C3-4404-8681-5B54C424AE05}" srcOrd="1" destOrd="0" parTransId="{207711CE-74F8-4E09-A434-0BF961907EB3}" sibTransId="{7CC92C3F-2758-4137-BA80-C2CE7E61ACD0}"/>
    <dgm:cxn modelId="{0E960B05-8656-4074-B4AF-C71B42562718}" srcId="{072FF800-FADA-4E16-9C15-7179303428BF}" destId="{329D1072-83CA-4703-9AB7-8AB962893B16}" srcOrd="0" destOrd="0" parTransId="{8EB6B2A7-8132-47A3-9BC8-5EFCE3580A91}" sibTransId="{BF787EA1-FF47-4423-850B-EFF78E1AFEF7}"/>
    <dgm:cxn modelId="{D10CFF2D-FB6E-4B19-ABBA-5F99EA948280}" type="presOf" srcId="{329D1072-83CA-4703-9AB7-8AB962893B16}" destId="{41234B8F-DBAF-4CBE-917F-D6853AE5A19F}" srcOrd="0" destOrd="0" presId="urn:microsoft.com/office/officeart/2005/8/layout/hierarchy3"/>
    <dgm:cxn modelId="{F6FE91DA-B2DC-469C-9101-14FF0C6FF760}" type="presOf" srcId="{1D8555E9-06C3-4404-8681-5B54C424AE05}" destId="{555F9495-3AB1-4C24-9D0E-1A57E1D2277F}" srcOrd="0" destOrd="0" presId="urn:microsoft.com/office/officeart/2005/8/layout/hierarchy3"/>
    <dgm:cxn modelId="{B1D7F1D3-801B-437E-8A40-8F3236C98C06}" type="presOf" srcId="{8EB6B2A7-8132-47A3-9BC8-5EFCE3580A91}" destId="{18291D2C-FA6C-46DD-982E-F17CD6FCCFAF}" srcOrd="0" destOrd="0" presId="urn:microsoft.com/office/officeart/2005/8/layout/hierarchy3"/>
    <dgm:cxn modelId="{677C70BF-EE83-4606-9DCE-C86E6E3B1659}" srcId="{072FF800-FADA-4E16-9C15-7179303428BF}" destId="{56BF5F29-394C-4E01-BAF9-0978974EF5C0}" srcOrd="1" destOrd="0" parTransId="{3489C2F3-DFA2-45A0-A36A-83F722D588D6}" sibTransId="{D13E1259-2852-497F-BA23-8DD2269F7B46}"/>
    <dgm:cxn modelId="{E5A4AD66-9D28-4C9D-BF1D-C14C373653A4}" type="presOf" srcId="{44516931-D945-4669-8A33-75121A25D7D3}" destId="{BE6687C6-C649-40AC-8501-1B612B709E22}" srcOrd="0" destOrd="0" presId="urn:microsoft.com/office/officeart/2005/8/layout/hierarchy3"/>
    <dgm:cxn modelId="{D06416BA-27FA-4F59-99C1-992CCA75F688}" type="presOf" srcId="{0280FF55-F96A-4FF8-815C-9CBB074AA41F}" destId="{BF31BE16-636D-4ED4-9033-9ED03877A9AC}" srcOrd="0" destOrd="0" presId="urn:microsoft.com/office/officeart/2005/8/layout/hierarchy3"/>
    <dgm:cxn modelId="{9820E51E-55B1-49EB-AF67-7F1367FABF59}" type="presOf" srcId="{072FF800-FADA-4E16-9C15-7179303428BF}" destId="{E94FC860-0B78-4606-AE82-2E5F0D234841}" srcOrd="0" destOrd="0" presId="urn:microsoft.com/office/officeart/2005/8/layout/hierarchy3"/>
    <dgm:cxn modelId="{E5291F2C-6D00-4653-AAFD-1B948670CC91}" type="presOf" srcId="{56BF5F29-394C-4E01-BAF9-0978974EF5C0}" destId="{1AD355D9-6604-4B8C-B660-787DC86E22EC}" srcOrd="0" destOrd="0" presId="urn:microsoft.com/office/officeart/2005/8/layout/hierarchy3"/>
    <dgm:cxn modelId="{B1E07034-D8BF-485A-AB70-B75EE918D7A5}" type="presOf" srcId="{023F6448-4ACE-48F3-96F9-E12E79786E17}" destId="{855FB5C8-A18F-4473-9377-D60CDC42644F}" srcOrd="0" destOrd="0" presId="urn:microsoft.com/office/officeart/2005/8/layout/hierarchy3"/>
    <dgm:cxn modelId="{420BC775-E1EC-4579-B07D-A931A9969804}" type="presOf" srcId="{5570C09F-8BAF-4B9C-ABA4-CAFC0B7B2356}" destId="{55A47D53-1508-43DE-827C-52DA7D3C2DD9}" srcOrd="0" destOrd="0" presId="urn:microsoft.com/office/officeart/2005/8/layout/hierarchy3"/>
    <dgm:cxn modelId="{8377BB6D-3CCD-4825-BF16-C417C859ADA1}" type="presOf" srcId="{68AA1590-D5E4-4F92-B220-144E3427B474}" destId="{00212897-8110-426B-B479-F8ED2580184B}" srcOrd="0" destOrd="0" presId="urn:microsoft.com/office/officeart/2005/8/layout/hierarchy3"/>
    <dgm:cxn modelId="{A17933B7-2B88-4381-A58E-957866600277}" type="presOf" srcId="{6099C60C-4BA8-4141-86DE-EB37457852AC}" destId="{9681C98C-65CE-4B79-8469-51B81F40B6ED}" srcOrd="0" destOrd="0" presId="urn:microsoft.com/office/officeart/2005/8/layout/hierarchy3"/>
    <dgm:cxn modelId="{9D503DE8-23CF-44CD-B342-37588792AF5E}" type="presParOf" srcId="{F9EA21C7-E5A1-4E3D-AEB1-AE79A95B0FEA}" destId="{A2EE0867-2136-4141-BA89-95B2B04D1421}" srcOrd="0" destOrd="0" presId="urn:microsoft.com/office/officeart/2005/8/layout/hierarchy3"/>
    <dgm:cxn modelId="{67193B08-0215-4E38-97D5-B77317C07ACB}" type="presParOf" srcId="{A2EE0867-2136-4141-BA89-95B2B04D1421}" destId="{B5DD7382-8C5B-457F-8666-6035A6A959B5}" srcOrd="0" destOrd="0" presId="urn:microsoft.com/office/officeart/2005/8/layout/hierarchy3"/>
    <dgm:cxn modelId="{DF47302A-65F7-4E41-9EAA-E6220D57BD5B}" type="presParOf" srcId="{B5DD7382-8C5B-457F-8666-6035A6A959B5}" destId="{E94FC860-0B78-4606-AE82-2E5F0D234841}" srcOrd="0" destOrd="0" presId="urn:microsoft.com/office/officeart/2005/8/layout/hierarchy3"/>
    <dgm:cxn modelId="{418A9F36-09EF-4E24-8FE6-C93344EB2F57}" type="presParOf" srcId="{B5DD7382-8C5B-457F-8666-6035A6A959B5}" destId="{EEF17C63-4113-47B2-894F-62360063117F}" srcOrd="1" destOrd="0" presId="urn:microsoft.com/office/officeart/2005/8/layout/hierarchy3"/>
    <dgm:cxn modelId="{6C3A2F94-33EB-477E-AA73-9DD397E71847}" type="presParOf" srcId="{A2EE0867-2136-4141-BA89-95B2B04D1421}" destId="{55ECC2E0-7220-443E-B065-5C84DDE553F1}" srcOrd="1" destOrd="0" presId="urn:microsoft.com/office/officeart/2005/8/layout/hierarchy3"/>
    <dgm:cxn modelId="{7ADC1091-A6CF-430C-BDFF-1DA8103D7780}" type="presParOf" srcId="{55ECC2E0-7220-443E-B065-5C84DDE553F1}" destId="{18291D2C-FA6C-46DD-982E-F17CD6FCCFAF}" srcOrd="0" destOrd="0" presId="urn:microsoft.com/office/officeart/2005/8/layout/hierarchy3"/>
    <dgm:cxn modelId="{250F9425-872C-4CE7-8110-370AA052ECB6}" type="presParOf" srcId="{55ECC2E0-7220-443E-B065-5C84DDE553F1}" destId="{41234B8F-DBAF-4CBE-917F-D6853AE5A19F}" srcOrd="1" destOrd="0" presId="urn:microsoft.com/office/officeart/2005/8/layout/hierarchy3"/>
    <dgm:cxn modelId="{CE608148-AEE3-47DD-AF3F-A29A0F48ACBC}" type="presParOf" srcId="{55ECC2E0-7220-443E-B065-5C84DDE553F1}" destId="{461BA4C8-EC35-4900-A489-A1339CC095A9}" srcOrd="2" destOrd="0" presId="urn:microsoft.com/office/officeart/2005/8/layout/hierarchy3"/>
    <dgm:cxn modelId="{6C3525AF-13E6-47B5-9615-40F141381331}" type="presParOf" srcId="{55ECC2E0-7220-443E-B065-5C84DDE553F1}" destId="{1AD355D9-6604-4B8C-B660-787DC86E22EC}" srcOrd="3" destOrd="0" presId="urn:microsoft.com/office/officeart/2005/8/layout/hierarchy3"/>
    <dgm:cxn modelId="{DD703C8D-1ABE-407F-B91E-9F6B41D85D74}" type="presParOf" srcId="{55ECC2E0-7220-443E-B065-5C84DDE553F1}" destId="{E9FD3EF8-D45A-4239-BBF2-5D96847EAF34}" srcOrd="4" destOrd="0" presId="urn:microsoft.com/office/officeart/2005/8/layout/hierarchy3"/>
    <dgm:cxn modelId="{ECDB7C48-64C5-4858-A409-C1C72695A021}" type="presParOf" srcId="{55ECC2E0-7220-443E-B065-5C84DDE553F1}" destId="{00212897-8110-426B-B479-F8ED2580184B}" srcOrd="5" destOrd="0" presId="urn:microsoft.com/office/officeart/2005/8/layout/hierarchy3"/>
    <dgm:cxn modelId="{9F0564BC-B043-4D1F-8ACE-EF67161F26E7}" type="presParOf" srcId="{55ECC2E0-7220-443E-B065-5C84DDE553F1}" destId="{2BC395B8-7EF8-44A3-B7CD-ABA51B678C6E}" srcOrd="6" destOrd="0" presId="urn:microsoft.com/office/officeart/2005/8/layout/hierarchy3"/>
    <dgm:cxn modelId="{FEE0E014-F3C2-4DEC-BD09-E7B4E7115E72}" type="presParOf" srcId="{55ECC2E0-7220-443E-B065-5C84DDE553F1}" destId="{55A47D53-1508-43DE-827C-52DA7D3C2DD9}" srcOrd="7" destOrd="0" presId="urn:microsoft.com/office/officeart/2005/8/layout/hierarchy3"/>
    <dgm:cxn modelId="{771C9796-8144-446B-9366-0E6EBB7ADCF6}" type="presParOf" srcId="{55ECC2E0-7220-443E-B065-5C84DDE553F1}" destId="{855FB5C8-A18F-4473-9377-D60CDC42644F}" srcOrd="8" destOrd="0" presId="urn:microsoft.com/office/officeart/2005/8/layout/hierarchy3"/>
    <dgm:cxn modelId="{D3AD5AC5-BF5F-4432-84A8-A9051A079950}" type="presParOf" srcId="{55ECC2E0-7220-443E-B065-5C84DDE553F1}" destId="{9681C98C-65CE-4B79-8469-51B81F40B6ED}" srcOrd="9" destOrd="0" presId="urn:microsoft.com/office/officeart/2005/8/layout/hierarchy3"/>
    <dgm:cxn modelId="{B241A4BD-AAAA-470D-9FFB-FF0283F4F76C}" type="presParOf" srcId="{F9EA21C7-E5A1-4E3D-AEB1-AE79A95B0FEA}" destId="{F600B75A-D41D-45FD-94BE-F02B39C270E9}" srcOrd="1" destOrd="0" presId="urn:microsoft.com/office/officeart/2005/8/layout/hierarchy3"/>
    <dgm:cxn modelId="{454C397E-4267-4880-AC14-6E80E480CF4D}" type="presParOf" srcId="{F600B75A-D41D-45FD-94BE-F02B39C270E9}" destId="{ECFE75AA-37DA-47D6-83F5-B3F5F429EA36}" srcOrd="0" destOrd="0" presId="urn:microsoft.com/office/officeart/2005/8/layout/hierarchy3"/>
    <dgm:cxn modelId="{9D831FAE-84FD-4C64-82C9-15CC54EF9A0B}" type="presParOf" srcId="{ECFE75AA-37DA-47D6-83F5-B3F5F429EA36}" destId="{555F9495-3AB1-4C24-9D0E-1A57E1D2277F}" srcOrd="0" destOrd="0" presId="urn:microsoft.com/office/officeart/2005/8/layout/hierarchy3"/>
    <dgm:cxn modelId="{7B4C7733-BC7A-4245-BF49-0DB5A8E0E873}" type="presParOf" srcId="{ECFE75AA-37DA-47D6-83F5-B3F5F429EA36}" destId="{5EFADFD7-A76F-4B52-87E6-1080FE76DAB5}" srcOrd="1" destOrd="0" presId="urn:microsoft.com/office/officeart/2005/8/layout/hierarchy3"/>
    <dgm:cxn modelId="{44AAD30E-6CE2-4C92-A334-E15DE65C3BCB}" type="presParOf" srcId="{F600B75A-D41D-45FD-94BE-F02B39C270E9}" destId="{74BDD5F1-7B23-42FE-8D0E-3550D595EA43}" srcOrd="1" destOrd="0" presId="urn:microsoft.com/office/officeart/2005/8/layout/hierarchy3"/>
    <dgm:cxn modelId="{3DDA6D77-31AD-4473-A3DA-E1DAB5D06587}" type="presParOf" srcId="{74BDD5F1-7B23-42FE-8D0E-3550D595EA43}" destId="{A8106E47-6044-49E6-A667-F8193547A90F}" srcOrd="0" destOrd="0" presId="urn:microsoft.com/office/officeart/2005/8/layout/hierarchy3"/>
    <dgm:cxn modelId="{CEFBF807-A1E1-40DE-9E4F-789BE0D8033C}" type="presParOf" srcId="{74BDD5F1-7B23-42FE-8D0E-3550D595EA43}" destId="{BF31BE16-636D-4ED4-9033-9ED03877A9AC}" srcOrd="1" destOrd="0" presId="urn:microsoft.com/office/officeart/2005/8/layout/hierarchy3"/>
    <dgm:cxn modelId="{A99D5D27-43C9-4648-8508-4B7D67F98959}" type="presParOf" srcId="{74BDD5F1-7B23-42FE-8D0E-3550D595EA43}" destId="{A88FBC47-81A4-43F1-94A0-D0D476EDE730}" srcOrd="2" destOrd="0" presId="urn:microsoft.com/office/officeart/2005/8/layout/hierarchy3"/>
    <dgm:cxn modelId="{AD8FB260-2698-4CBF-8E6C-C8939FB725D0}" type="presParOf" srcId="{74BDD5F1-7B23-42FE-8D0E-3550D595EA43}" destId="{4FC029E2-E6E2-4DD6-8692-1054CA4A2037}" srcOrd="3" destOrd="0" presId="urn:microsoft.com/office/officeart/2005/8/layout/hierarchy3"/>
    <dgm:cxn modelId="{21413A05-E4EB-4B47-912D-495DEDC52978}" type="presParOf" srcId="{74BDD5F1-7B23-42FE-8D0E-3550D595EA43}" destId="{E327F760-CCDE-4D15-96B7-C38C2B628507}" srcOrd="4" destOrd="0" presId="urn:microsoft.com/office/officeart/2005/8/layout/hierarchy3"/>
    <dgm:cxn modelId="{B430ECC4-508D-4575-A631-C29CE81B9498}" type="presParOf" srcId="{74BDD5F1-7B23-42FE-8D0E-3550D595EA43}" destId="{D9C8A0E3-6401-4BE1-B57E-BA2DE5643A4E}" srcOrd="5" destOrd="0" presId="urn:microsoft.com/office/officeart/2005/8/layout/hierarchy3"/>
    <dgm:cxn modelId="{5E40F9FC-7185-473C-9769-F66DD56419B3}" type="presParOf" srcId="{74BDD5F1-7B23-42FE-8D0E-3550D595EA43}" destId="{BE6687C6-C649-40AC-8501-1B612B709E22}" srcOrd="6" destOrd="0" presId="urn:microsoft.com/office/officeart/2005/8/layout/hierarchy3"/>
    <dgm:cxn modelId="{30EB1705-FF56-49F0-B994-67A02048B9F9}" type="presParOf" srcId="{74BDD5F1-7B23-42FE-8D0E-3550D595EA43}" destId="{D994ACF8-1D38-4AAA-A1EA-7DB361C86E4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90CC3-9DEA-49F9-8068-87F1661EC8C2}">
      <dsp:nvSpPr>
        <dsp:cNvPr id="0" name=""/>
        <dsp:cNvSpPr/>
      </dsp:nvSpPr>
      <dsp:spPr>
        <a:xfrm>
          <a:off x="2417577" y="18769"/>
          <a:ext cx="3723231" cy="11455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baseline="0" smtClean="0"/>
            <a:t>Основні показники розвитку країни</a:t>
          </a:r>
          <a:endParaRPr lang="uk-UA" sz="3200" kern="1200" baseline="0" dirty="0"/>
        </a:p>
      </dsp:txBody>
      <dsp:txXfrm>
        <a:off x="2417577" y="18769"/>
        <a:ext cx="3723231" cy="11455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0FD48-D570-4E08-A53B-A3A315404E82}">
      <dsp:nvSpPr>
        <dsp:cNvPr id="0" name=""/>
        <dsp:cNvSpPr/>
      </dsp:nvSpPr>
      <dsp:spPr>
        <a:xfrm rot="5400000">
          <a:off x="-205826" y="209128"/>
          <a:ext cx="1372177" cy="960524"/>
        </a:xfrm>
        <a:prstGeom prst="chevron">
          <a:avLst/>
        </a:prstGeom>
        <a:solidFill>
          <a:srgbClr val="B03DCF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ВВП</a:t>
          </a:r>
          <a:endParaRPr lang="uk-UA" sz="2700" kern="1200" dirty="0"/>
        </a:p>
      </dsp:txBody>
      <dsp:txXfrm rot="-5400000">
        <a:off x="1" y="483563"/>
        <a:ext cx="960524" cy="411653"/>
      </dsp:txXfrm>
    </dsp:sp>
    <dsp:sp modelId="{86EA97A1-D701-49D5-A995-4034D903BCD0}">
      <dsp:nvSpPr>
        <dsp:cNvPr id="0" name=""/>
        <dsp:cNvSpPr/>
      </dsp:nvSpPr>
      <dsp:spPr>
        <a:xfrm rot="5400000">
          <a:off x="4318780" y="-3358255"/>
          <a:ext cx="891915" cy="76084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03DC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baseline="0" dirty="0" smtClean="0">
              <a:solidFill>
                <a:srgbClr val="C00000"/>
              </a:solidFill>
            </a:rPr>
            <a:t>Сукупна вартість усіх кінцевих товарів та послуг,вироблених протягом року на території цієї країни</a:t>
          </a:r>
          <a:endParaRPr lang="uk-UA" sz="1800" kern="1200" baseline="0" dirty="0">
            <a:solidFill>
              <a:srgbClr val="C00000"/>
            </a:solidFill>
          </a:endParaRPr>
        </a:p>
      </dsp:txBody>
      <dsp:txXfrm rot="-5400000">
        <a:off x="960524" y="43541"/>
        <a:ext cx="7564887" cy="804835"/>
      </dsp:txXfrm>
    </dsp:sp>
    <dsp:sp modelId="{460E0FFE-3E3E-4525-A081-CE15E1032FDB}">
      <dsp:nvSpPr>
        <dsp:cNvPr id="0" name=""/>
        <dsp:cNvSpPr/>
      </dsp:nvSpPr>
      <dsp:spPr>
        <a:xfrm rot="5400000">
          <a:off x="-205826" y="1466611"/>
          <a:ext cx="1372177" cy="960524"/>
        </a:xfrm>
        <a:prstGeom prst="chevron">
          <a:avLst/>
        </a:prstGeom>
        <a:solidFill>
          <a:srgbClr val="B03DCF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ВНП</a:t>
          </a:r>
          <a:endParaRPr lang="uk-UA" sz="2700" kern="1200" dirty="0"/>
        </a:p>
      </dsp:txBody>
      <dsp:txXfrm rot="-5400000">
        <a:off x="1" y="1741046"/>
        <a:ext cx="960524" cy="411653"/>
      </dsp:txXfrm>
    </dsp:sp>
    <dsp:sp modelId="{8BFBB889-D59A-4671-9FB8-DD03D1E05DBC}">
      <dsp:nvSpPr>
        <dsp:cNvPr id="0" name=""/>
        <dsp:cNvSpPr/>
      </dsp:nvSpPr>
      <dsp:spPr>
        <a:xfrm rot="5400000">
          <a:off x="4318780" y="-2097471"/>
          <a:ext cx="891915" cy="76084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03DC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>
              <a:solidFill>
                <a:srgbClr val="FF0000"/>
              </a:solidFill>
            </a:rPr>
            <a:t>Сукупна вартість кінцевих продуктів, вироблених національним капіталом як на території країни, так і за кордоном протягом року</a:t>
          </a:r>
          <a:endParaRPr lang="uk-UA" sz="1800" kern="1200" dirty="0">
            <a:solidFill>
              <a:srgbClr val="FF0000"/>
            </a:solidFill>
          </a:endParaRPr>
        </a:p>
      </dsp:txBody>
      <dsp:txXfrm rot="-5400000">
        <a:off x="960524" y="1304325"/>
        <a:ext cx="7564887" cy="804835"/>
      </dsp:txXfrm>
    </dsp:sp>
    <dsp:sp modelId="{75131965-8807-417B-9DB4-96439179E765}">
      <dsp:nvSpPr>
        <dsp:cNvPr id="0" name=""/>
        <dsp:cNvSpPr/>
      </dsp:nvSpPr>
      <dsp:spPr>
        <a:xfrm rot="5400000">
          <a:off x="-205826" y="2724093"/>
          <a:ext cx="1372177" cy="960524"/>
        </a:xfrm>
        <a:prstGeom prst="chevron">
          <a:avLst/>
        </a:prstGeom>
        <a:solidFill>
          <a:srgbClr val="B03DCF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НД</a:t>
          </a:r>
          <a:endParaRPr lang="uk-UA" sz="2700" kern="1200" dirty="0"/>
        </a:p>
      </dsp:txBody>
      <dsp:txXfrm rot="-5400000">
        <a:off x="1" y="2998528"/>
        <a:ext cx="960524" cy="411653"/>
      </dsp:txXfrm>
    </dsp:sp>
    <dsp:sp modelId="{A034FFBB-82E7-46AB-B2F0-FAB9846692B2}">
      <dsp:nvSpPr>
        <dsp:cNvPr id="0" name=""/>
        <dsp:cNvSpPr/>
      </dsp:nvSpPr>
      <dsp:spPr>
        <a:xfrm rot="5400000">
          <a:off x="4318780" y="-839988"/>
          <a:ext cx="891915" cy="7608427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rgbClr val="B03DC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baseline="0" dirty="0" smtClean="0">
              <a:solidFill>
                <a:srgbClr val="A52B8B"/>
              </a:solidFill>
            </a:rPr>
            <a:t>Сукупність усіх доходів в економіці домашніх господарств і підприємців незалежно від того, де вони використовують </a:t>
          </a:r>
          <a:r>
            <a:rPr lang="uk-UA" sz="1800" kern="1200" baseline="0" dirty="0" err="1" smtClean="0">
              <a:solidFill>
                <a:srgbClr val="A52B8B"/>
              </a:solidFill>
            </a:rPr>
            <a:t>ресурси-</a:t>
          </a:r>
          <a:r>
            <a:rPr lang="uk-UA" sz="1800" kern="1200" baseline="0" dirty="0" smtClean="0">
              <a:solidFill>
                <a:srgbClr val="A52B8B"/>
              </a:solidFill>
            </a:rPr>
            <a:t> у своїй країні чи за кордоном</a:t>
          </a:r>
          <a:endParaRPr lang="uk-UA" sz="1800" kern="1200" baseline="0" dirty="0">
            <a:solidFill>
              <a:srgbClr val="A52B8B"/>
            </a:solidFill>
          </a:endParaRPr>
        </a:p>
      </dsp:txBody>
      <dsp:txXfrm rot="-5400000">
        <a:off x="960524" y="2561808"/>
        <a:ext cx="7564887" cy="804835"/>
      </dsp:txXfrm>
    </dsp:sp>
    <dsp:sp modelId="{A5F67F01-DD92-4CEA-8806-536D20F3F37F}">
      <dsp:nvSpPr>
        <dsp:cNvPr id="0" name=""/>
        <dsp:cNvSpPr/>
      </dsp:nvSpPr>
      <dsp:spPr>
        <a:xfrm rot="5400000">
          <a:off x="-205826" y="3981576"/>
          <a:ext cx="1372177" cy="960524"/>
        </a:xfrm>
        <a:prstGeom prst="chevron">
          <a:avLst/>
        </a:prstGeom>
        <a:solidFill>
          <a:srgbClr val="B03DCF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ЧНП</a:t>
          </a:r>
          <a:endParaRPr lang="uk-UA" sz="2700" kern="1200" dirty="0"/>
        </a:p>
      </dsp:txBody>
      <dsp:txXfrm rot="-5400000">
        <a:off x="1" y="4256011"/>
        <a:ext cx="960524" cy="411653"/>
      </dsp:txXfrm>
    </dsp:sp>
    <dsp:sp modelId="{B65744EC-255C-44D7-9FD8-F5D7658E7B45}">
      <dsp:nvSpPr>
        <dsp:cNvPr id="0" name=""/>
        <dsp:cNvSpPr/>
      </dsp:nvSpPr>
      <dsp:spPr>
        <a:xfrm rot="5400000">
          <a:off x="4318780" y="417493"/>
          <a:ext cx="891915" cy="76084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03DC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>
              <a:solidFill>
                <a:srgbClr val="00B0F0"/>
              </a:solidFill>
            </a:rPr>
            <a:t>Сукупна вартість усіх кінцевих товарів та послуг, вироблених протягом року, за винятком суми амортизації (А)- вартості зношених основних фондів</a:t>
          </a:r>
          <a:endParaRPr lang="uk-UA" sz="1800" kern="1200" dirty="0">
            <a:solidFill>
              <a:srgbClr val="00B0F0"/>
            </a:solidFill>
          </a:endParaRPr>
        </a:p>
      </dsp:txBody>
      <dsp:txXfrm rot="-5400000">
        <a:off x="960524" y="3819289"/>
        <a:ext cx="7564887" cy="804835"/>
      </dsp:txXfrm>
    </dsp:sp>
    <dsp:sp modelId="{84D169C1-130F-475A-9F8C-765AE511E920}">
      <dsp:nvSpPr>
        <dsp:cNvPr id="0" name=""/>
        <dsp:cNvSpPr/>
      </dsp:nvSpPr>
      <dsp:spPr>
        <a:xfrm rot="5400000">
          <a:off x="-205826" y="5239059"/>
          <a:ext cx="1372177" cy="960524"/>
        </a:xfrm>
        <a:prstGeom prst="chevron">
          <a:avLst/>
        </a:prstGeom>
        <a:solidFill>
          <a:srgbClr val="B03DCF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ОД</a:t>
          </a:r>
          <a:endParaRPr lang="uk-UA" sz="2700" kern="1200" dirty="0"/>
        </a:p>
      </dsp:txBody>
      <dsp:txXfrm rot="-5400000">
        <a:off x="1" y="5513494"/>
        <a:ext cx="960524" cy="411653"/>
      </dsp:txXfrm>
    </dsp:sp>
    <dsp:sp modelId="{9EACA030-2074-4676-89F4-0B2E69CFE3ED}">
      <dsp:nvSpPr>
        <dsp:cNvPr id="0" name=""/>
        <dsp:cNvSpPr/>
      </dsp:nvSpPr>
      <dsp:spPr>
        <a:xfrm rot="5400000">
          <a:off x="4318780" y="1674976"/>
          <a:ext cx="891915" cy="76084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03DC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>
              <a:solidFill>
                <a:srgbClr val="7030A0"/>
              </a:solidFill>
            </a:rPr>
            <a:t>Грошовий прибуток працівника, який складається із заробітної плати та додаткових надходжень ( ренти, відсотка тощо)</a:t>
          </a:r>
          <a:endParaRPr lang="uk-UA" sz="1800" kern="1200" dirty="0">
            <a:solidFill>
              <a:srgbClr val="7030A0"/>
            </a:solidFill>
          </a:endParaRPr>
        </a:p>
      </dsp:txBody>
      <dsp:txXfrm rot="-5400000">
        <a:off x="960524" y="5076772"/>
        <a:ext cx="7564887" cy="8048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2D3C1-78E6-4120-A95F-CE02732EC2DD}">
      <dsp:nvSpPr>
        <dsp:cNvPr id="0" name=""/>
        <dsp:cNvSpPr/>
      </dsp:nvSpPr>
      <dsp:spPr>
        <a:xfrm>
          <a:off x="0" y="164712"/>
          <a:ext cx="8928992" cy="996599"/>
        </a:xfrm>
        <a:prstGeom prst="rect">
          <a:avLst/>
        </a:prstGeom>
        <a:solidFill>
          <a:srgbClr val="B03DC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baseline="0" dirty="0" smtClean="0"/>
            <a:t>Способи обчислення ВВП</a:t>
          </a:r>
          <a:endParaRPr lang="uk-UA" sz="2800" kern="1200" baseline="0" dirty="0"/>
        </a:p>
      </dsp:txBody>
      <dsp:txXfrm>
        <a:off x="0" y="164712"/>
        <a:ext cx="8928992" cy="996599"/>
      </dsp:txXfrm>
    </dsp:sp>
    <dsp:sp modelId="{7DD68DDD-CBA9-49A0-B6E2-23471600281C}">
      <dsp:nvSpPr>
        <dsp:cNvPr id="0" name=""/>
        <dsp:cNvSpPr/>
      </dsp:nvSpPr>
      <dsp:spPr>
        <a:xfrm>
          <a:off x="0" y="1296127"/>
          <a:ext cx="3127787" cy="44126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 baseline="0" dirty="0" smtClean="0">
            <a:solidFill>
              <a:srgbClr val="FF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Заробітна плата (</a:t>
          </a:r>
          <a:r>
            <a:rPr lang="en-US" sz="1800" kern="1200" baseline="0" dirty="0" smtClean="0"/>
            <a:t>W)</a:t>
          </a:r>
          <a:endParaRPr lang="uk-UA" sz="1800" kern="1200" baseline="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Прибуток підприємців</a:t>
          </a:r>
          <a:r>
            <a:rPr lang="en-US" sz="1800" kern="1200" baseline="0" dirty="0" smtClean="0"/>
            <a:t> (Pr)</a:t>
          </a:r>
          <a:endParaRPr lang="uk-UA" sz="1800" kern="1200" baseline="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Відсоток</a:t>
          </a:r>
          <a:r>
            <a:rPr lang="en-US" sz="1800" kern="1200" baseline="0" dirty="0" smtClean="0"/>
            <a:t> (</a:t>
          </a:r>
          <a:r>
            <a:rPr lang="en-US" sz="1800" kern="1200" baseline="0" dirty="0" err="1" smtClean="0"/>
            <a:t>i</a:t>
          </a:r>
          <a:r>
            <a:rPr lang="en-US" sz="1800" kern="1200" baseline="0" dirty="0" smtClean="0"/>
            <a:t>)</a:t>
          </a:r>
          <a:endParaRPr lang="uk-UA" sz="1800" kern="1200" baseline="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Рента</a:t>
          </a:r>
          <a:r>
            <a:rPr lang="en-US" sz="1800" kern="1200" baseline="0" dirty="0" smtClean="0"/>
            <a:t> (R)</a:t>
          </a:r>
          <a:endParaRPr lang="uk-UA" sz="1800" kern="1200" baseline="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Амортизаційні відрахування</a:t>
          </a:r>
          <a:r>
            <a:rPr lang="en-US" sz="1800" kern="1200" baseline="0" dirty="0" smtClean="0"/>
            <a:t> (A)</a:t>
          </a:r>
          <a:endParaRPr lang="uk-UA" sz="1800" kern="1200" baseline="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Непрямі податки</a:t>
          </a:r>
          <a:r>
            <a:rPr lang="en-US" sz="1800" kern="1200" baseline="0" dirty="0" smtClean="0"/>
            <a:t> (</a:t>
          </a:r>
          <a:r>
            <a:rPr lang="en-US" sz="1800" kern="1200" baseline="0" dirty="0" err="1" smtClean="0"/>
            <a:t>Tn</a:t>
          </a:r>
          <a:r>
            <a:rPr lang="en-US" sz="1800" kern="1200" baseline="0" dirty="0" smtClean="0"/>
            <a:t>)</a:t>
          </a:r>
          <a:endParaRPr lang="uk-UA" sz="1800" kern="1200" baseline="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baseline="0" dirty="0"/>
        </a:p>
      </dsp:txBody>
      <dsp:txXfrm>
        <a:off x="0" y="1296127"/>
        <a:ext cx="3127787" cy="4412646"/>
      </dsp:txXfrm>
    </dsp:sp>
    <dsp:sp modelId="{4834F122-2847-471C-A934-3AE72489A23C}">
      <dsp:nvSpPr>
        <dsp:cNvPr id="0" name=""/>
        <dsp:cNvSpPr/>
      </dsp:nvSpPr>
      <dsp:spPr>
        <a:xfrm>
          <a:off x="3121446" y="1296146"/>
          <a:ext cx="3123211" cy="45567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 baseline="0" dirty="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>
              <a:solidFill>
                <a:schemeClr val="tx1"/>
              </a:solidFill>
            </a:rPr>
            <a:t>Сума доданих вартостей вироблених кінцевих продуктів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 smtClean="0">
              <a:solidFill>
                <a:srgbClr val="FFFF00"/>
              </a:solidFill>
            </a:rPr>
            <a:t>Додана </a:t>
          </a:r>
          <a:r>
            <a:rPr lang="uk-UA" sz="2000" b="1" kern="1200" baseline="0" dirty="0" err="1" smtClean="0">
              <a:solidFill>
                <a:srgbClr val="FFFF00"/>
              </a:solidFill>
            </a:rPr>
            <a:t>вартість-</a:t>
          </a:r>
          <a:endParaRPr lang="uk-UA" sz="2000" b="1" kern="1200" baseline="0" dirty="0" smtClean="0">
            <a:solidFill>
              <a:srgbClr val="FFFF0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>
              <a:solidFill>
                <a:schemeClr val="tx1"/>
              </a:solidFill>
            </a:rPr>
            <a:t>Різниця між вартістю товарів та послуг і вартістю витрат на виробництво й реалізацію продукції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 baseline="0" dirty="0" smtClean="0">
            <a:solidFill>
              <a:srgbClr val="FF0000"/>
            </a:solidFill>
          </a:endParaRPr>
        </a:p>
      </dsp:txBody>
      <dsp:txXfrm>
        <a:off x="3121446" y="1296146"/>
        <a:ext cx="3123211" cy="4556745"/>
      </dsp:txXfrm>
    </dsp:sp>
    <dsp:sp modelId="{A572723E-5BEC-45F5-8D7E-630A32DD37F1}">
      <dsp:nvSpPr>
        <dsp:cNvPr id="0" name=""/>
        <dsp:cNvSpPr/>
      </dsp:nvSpPr>
      <dsp:spPr>
        <a:xfrm>
          <a:off x="6234811" y="1296146"/>
          <a:ext cx="2677989" cy="42703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Споживчі витрати</a:t>
          </a:r>
          <a:r>
            <a:rPr lang="en-US" sz="1800" kern="1200" baseline="0" dirty="0" smtClean="0"/>
            <a:t> (C)</a:t>
          </a:r>
          <a:endParaRPr lang="uk-UA" sz="1800" kern="1200" baseline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Державні витрати</a:t>
          </a:r>
          <a:r>
            <a:rPr lang="en-US" sz="1800" kern="1200" baseline="0" dirty="0" smtClean="0"/>
            <a:t> (G)</a:t>
          </a:r>
          <a:endParaRPr lang="uk-UA" sz="1800" kern="1200" baseline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Валові інвестиції</a:t>
          </a:r>
          <a:r>
            <a:rPr lang="en-US" sz="1800" kern="1200" baseline="0" dirty="0" smtClean="0"/>
            <a:t> (I)</a:t>
          </a:r>
          <a:endParaRPr lang="uk-UA" sz="1800" kern="1200" baseline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Амортизаційні відрахування</a:t>
          </a:r>
          <a:r>
            <a:rPr lang="en-US" sz="1800" kern="1200" baseline="0" dirty="0" smtClean="0"/>
            <a:t> (A)</a:t>
          </a:r>
          <a:endParaRPr lang="uk-UA" sz="1800" kern="1200" baseline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Чистий експорт</a:t>
          </a:r>
          <a:r>
            <a:rPr lang="en-US" sz="1800" kern="1200" baseline="0" dirty="0" smtClean="0"/>
            <a:t> (</a:t>
          </a:r>
          <a:r>
            <a:rPr lang="en-US" sz="1800" kern="1200" baseline="0" dirty="0" err="1" smtClean="0"/>
            <a:t>Xn</a:t>
          </a:r>
          <a:r>
            <a:rPr lang="en-US" sz="1800" kern="1200" baseline="0" dirty="0" smtClean="0"/>
            <a:t>)</a:t>
          </a:r>
          <a:endParaRPr lang="uk-UA" sz="1800" kern="1200" baseline="0" dirty="0"/>
        </a:p>
      </dsp:txBody>
      <dsp:txXfrm>
        <a:off x="6234811" y="1296146"/>
        <a:ext cx="2677989" cy="4270397"/>
      </dsp:txXfrm>
    </dsp:sp>
    <dsp:sp modelId="{B936B38B-3B0C-481B-ABF3-575417141241}">
      <dsp:nvSpPr>
        <dsp:cNvPr id="0" name=""/>
        <dsp:cNvSpPr/>
      </dsp:nvSpPr>
      <dsp:spPr>
        <a:xfrm>
          <a:off x="0" y="5208333"/>
          <a:ext cx="8928992" cy="70424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FC860-0B78-4606-AE82-2E5F0D234841}">
      <dsp:nvSpPr>
        <dsp:cNvPr id="0" name=""/>
        <dsp:cNvSpPr/>
      </dsp:nvSpPr>
      <dsp:spPr>
        <a:xfrm>
          <a:off x="1174671" y="2030"/>
          <a:ext cx="2709056" cy="69546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C00000"/>
              </a:solidFill>
            </a:rPr>
            <a:t>Елементами сукупних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C00000"/>
              </a:solidFill>
            </a:rPr>
            <a:t>доходів є:</a:t>
          </a:r>
          <a:endParaRPr lang="uk-UA" sz="1800" b="1" kern="1200" dirty="0">
            <a:solidFill>
              <a:srgbClr val="C00000"/>
            </a:solidFill>
          </a:endParaRPr>
        </a:p>
      </dsp:txBody>
      <dsp:txXfrm>
        <a:off x="1195041" y="22400"/>
        <a:ext cx="2668316" cy="654727"/>
      </dsp:txXfrm>
    </dsp:sp>
    <dsp:sp modelId="{18291D2C-FA6C-46DD-982E-F17CD6FCCFAF}">
      <dsp:nvSpPr>
        <dsp:cNvPr id="0" name=""/>
        <dsp:cNvSpPr/>
      </dsp:nvSpPr>
      <dsp:spPr>
        <a:xfrm>
          <a:off x="1445577" y="697498"/>
          <a:ext cx="223391" cy="400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972"/>
              </a:lnTo>
              <a:lnTo>
                <a:pt x="223391" y="400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34B8F-DBAF-4CBE-917F-D6853AE5A19F}">
      <dsp:nvSpPr>
        <dsp:cNvPr id="0" name=""/>
        <dsp:cNvSpPr/>
      </dsp:nvSpPr>
      <dsp:spPr>
        <a:xfrm>
          <a:off x="1668968" y="843275"/>
          <a:ext cx="1473779" cy="510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55EA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955EAE"/>
              </a:solidFill>
            </a:rPr>
            <a:t>Заробітна плата</a:t>
          </a:r>
          <a:r>
            <a:rPr lang="en-US" sz="1600" kern="1200" dirty="0" smtClean="0">
              <a:solidFill>
                <a:srgbClr val="955EAE"/>
              </a:solidFill>
            </a:rPr>
            <a:t> </a:t>
          </a:r>
          <a:r>
            <a:rPr lang="en-US" sz="1600" b="1" kern="1200" dirty="0" smtClean="0">
              <a:solidFill>
                <a:srgbClr val="FF0000"/>
              </a:solidFill>
            </a:rPr>
            <a:t>W</a:t>
          </a:r>
          <a:endParaRPr lang="uk-UA" sz="1600" b="1" kern="1200" dirty="0">
            <a:solidFill>
              <a:srgbClr val="FF0000"/>
            </a:solidFill>
          </a:endParaRPr>
        </a:p>
      </dsp:txBody>
      <dsp:txXfrm>
        <a:off x="1683917" y="858224"/>
        <a:ext cx="1443881" cy="480491"/>
      </dsp:txXfrm>
    </dsp:sp>
    <dsp:sp modelId="{461BA4C8-EC35-4900-A489-A1339CC095A9}">
      <dsp:nvSpPr>
        <dsp:cNvPr id="0" name=""/>
        <dsp:cNvSpPr/>
      </dsp:nvSpPr>
      <dsp:spPr>
        <a:xfrm>
          <a:off x="1445577" y="697498"/>
          <a:ext cx="305779" cy="1123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3719"/>
              </a:lnTo>
              <a:lnTo>
                <a:pt x="305779" y="1123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355D9-6604-4B8C-B660-787DC86E22EC}">
      <dsp:nvSpPr>
        <dsp:cNvPr id="0" name=""/>
        <dsp:cNvSpPr/>
      </dsp:nvSpPr>
      <dsp:spPr>
        <a:xfrm>
          <a:off x="1751356" y="1564413"/>
          <a:ext cx="1402141" cy="5136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55EA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955EAE"/>
              </a:solidFill>
            </a:rPr>
            <a:t>Рента</a:t>
          </a:r>
          <a:r>
            <a:rPr lang="en-US" sz="1600" kern="1200" dirty="0" smtClean="0">
              <a:solidFill>
                <a:srgbClr val="955EAE"/>
              </a:solidFill>
            </a:rPr>
            <a:t> </a:t>
          </a:r>
          <a:r>
            <a:rPr lang="en-US" sz="1600" b="1" kern="1200" dirty="0" smtClean="0">
              <a:solidFill>
                <a:srgbClr val="FF0000"/>
              </a:solidFill>
            </a:rPr>
            <a:t>R</a:t>
          </a:r>
          <a:endParaRPr lang="uk-UA" sz="1600" b="1" kern="1200" dirty="0">
            <a:solidFill>
              <a:srgbClr val="FF0000"/>
            </a:solidFill>
          </a:endParaRPr>
        </a:p>
      </dsp:txBody>
      <dsp:txXfrm>
        <a:off x="1766399" y="1579456"/>
        <a:ext cx="1372055" cy="483523"/>
      </dsp:txXfrm>
    </dsp:sp>
    <dsp:sp modelId="{E9FD3EF8-D45A-4239-BBF2-5D96847EAF34}">
      <dsp:nvSpPr>
        <dsp:cNvPr id="0" name=""/>
        <dsp:cNvSpPr/>
      </dsp:nvSpPr>
      <dsp:spPr>
        <a:xfrm>
          <a:off x="1445577" y="697498"/>
          <a:ext cx="270905" cy="1840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0190"/>
              </a:lnTo>
              <a:lnTo>
                <a:pt x="270905" y="18401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12897-8110-426B-B479-F8ED2580184B}">
      <dsp:nvSpPr>
        <dsp:cNvPr id="0" name=""/>
        <dsp:cNvSpPr/>
      </dsp:nvSpPr>
      <dsp:spPr>
        <a:xfrm>
          <a:off x="1716483" y="2243099"/>
          <a:ext cx="1392649" cy="5891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55EA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955EAE"/>
              </a:solidFill>
            </a:rPr>
            <a:t>Процент</a:t>
          </a:r>
          <a:r>
            <a:rPr lang="en-US" sz="1600" kern="1200" dirty="0" smtClean="0">
              <a:solidFill>
                <a:srgbClr val="955EAE"/>
              </a:solidFill>
            </a:rPr>
            <a:t> </a:t>
          </a:r>
          <a:r>
            <a:rPr lang="en-US" sz="1600" b="1" kern="1200" dirty="0" err="1" smtClean="0">
              <a:solidFill>
                <a:srgbClr val="FF0000"/>
              </a:solidFill>
            </a:rPr>
            <a:t>i</a:t>
          </a:r>
          <a:endParaRPr lang="en-US" sz="1600" b="1" kern="1200" dirty="0" smtClean="0">
            <a:solidFill>
              <a:srgbClr val="FF0000"/>
            </a:solidFill>
          </a:endParaRPr>
        </a:p>
      </dsp:txBody>
      <dsp:txXfrm>
        <a:off x="1733739" y="2260355"/>
        <a:ext cx="1358137" cy="554667"/>
      </dsp:txXfrm>
    </dsp:sp>
    <dsp:sp modelId="{2BC395B8-7EF8-44A3-B7CD-ABA51B678C6E}">
      <dsp:nvSpPr>
        <dsp:cNvPr id="0" name=""/>
        <dsp:cNvSpPr/>
      </dsp:nvSpPr>
      <dsp:spPr>
        <a:xfrm>
          <a:off x="1445577" y="697498"/>
          <a:ext cx="270905" cy="2613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3248"/>
              </a:lnTo>
              <a:lnTo>
                <a:pt x="270905" y="26132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47D53-1508-43DE-827C-52DA7D3C2DD9}">
      <dsp:nvSpPr>
        <dsp:cNvPr id="0" name=""/>
        <dsp:cNvSpPr/>
      </dsp:nvSpPr>
      <dsp:spPr>
        <a:xfrm>
          <a:off x="1716483" y="3006145"/>
          <a:ext cx="1477529" cy="6092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55EA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955EAE"/>
              </a:solidFill>
            </a:rPr>
            <a:t>Прибуток</a:t>
          </a:r>
          <a:r>
            <a:rPr lang="en-US" sz="1600" kern="1200" dirty="0" smtClean="0">
              <a:solidFill>
                <a:srgbClr val="955EAE"/>
              </a:solidFill>
            </a:rPr>
            <a:t> </a:t>
          </a:r>
          <a:r>
            <a:rPr lang="en-US" sz="1600" b="1" kern="1200" dirty="0" smtClean="0">
              <a:solidFill>
                <a:srgbClr val="FF0000"/>
              </a:solidFill>
            </a:rPr>
            <a:t>Pr</a:t>
          </a:r>
          <a:endParaRPr lang="uk-UA" sz="1600" b="1" kern="1200" dirty="0">
            <a:solidFill>
              <a:srgbClr val="FF0000"/>
            </a:solidFill>
          </a:endParaRPr>
        </a:p>
      </dsp:txBody>
      <dsp:txXfrm>
        <a:off x="1734326" y="3023988"/>
        <a:ext cx="1441843" cy="573516"/>
      </dsp:txXfrm>
    </dsp:sp>
    <dsp:sp modelId="{855FB5C8-A18F-4473-9377-D60CDC42644F}">
      <dsp:nvSpPr>
        <dsp:cNvPr id="0" name=""/>
        <dsp:cNvSpPr/>
      </dsp:nvSpPr>
      <dsp:spPr>
        <a:xfrm>
          <a:off x="1445577" y="697498"/>
          <a:ext cx="485287" cy="3267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7927"/>
              </a:lnTo>
              <a:lnTo>
                <a:pt x="485287" y="32679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1C98C-65CE-4B79-8469-51B81F40B6ED}">
      <dsp:nvSpPr>
        <dsp:cNvPr id="0" name=""/>
        <dsp:cNvSpPr/>
      </dsp:nvSpPr>
      <dsp:spPr>
        <a:xfrm>
          <a:off x="1930865" y="3692920"/>
          <a:ext cx="1267832" cy="5450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55EA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rgbClr val="955EAE"/>
              </a:solidFill>
            </a:rPr>
            <a:t>Амортизація</a:t>
          </a:r>
          <a:r>
            <a:rPr lang="en-US" sz="1600" kern="1200" dirty="0" smtClean="0">
              <a:solidFill>
                <a:srgbClr val="955EAE"/>
              </a:solidFill>
            </a:rPr>
            <a:t> </a:t>
          </a:r>
          <a:r>
            <a:rPr lang="en-US" sz="1600" b="1" kern="1200" dirty="0" smtClean="0">
              <a:solidFill>
                <a:srgbClr val="FF0000"/>
              </a:solidFill>
            </a:rPr>
            <a:t>A</a:t>
          </a:r>
          <a:endParaRPr lang="uk-UA" sz="1600" b="1" kern="1200" dirty="0">
            <a:solidFill>
              <a:srgbClr val="FF0000"/>
            </a:solidFill>
          </a:endParaRPr>
        </a:p>
      </dsp:txBody>
      <dsp:txXfrm>
        <a:off x="1946828" y="3708883"/>
        <a:ext cx="1235906" cy="513084"/>
      </dsp:txXfrm>
    </dsp:sp>
    <dsp:sp modelId="{555F9495-3AB1-4C24-9D0E-1A57E1D2277F}">
      <dsp:nvSpPr>
        <dsp:cNvPr id="0" name=""/>
        <dsp:cNvSpPr/>
      </dsp:nvSpPr>
      <dsp:spPr>
        <a:xfrm>
          <a:off x="4231461" y="2030"/>
          <a:ext cx="2874786" cy="69546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baseline="0" dirty="0" smtClean="0">
              <a:solidFill>
                <a:srgbClr val="C00000"/>
              </a:solidFill>
            </a:rPr>
            <a:t>Елементами сукупних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baseline="0" dirty="0" smtClean="0">
              <a:solidFill>
                <a:srgbClr val="C00000"/>
              </a:solidFill>
            </a:rPr>
            <a:t>витрат є:</a:t>
          </a:r>
          <a:endParaRPr lang="uk-UA" sz="1800" b="1" kern="1200" baseline="0" dirty="0">
            <a:solidFill>
              <a:srgbClr val="C00000"/>
            </a:solidFill>
          </a:endParaRPr>
        </a:p>
      </dsp:txBody>
      <dsp:txXfrm>
        <a:off x="4251831" y="22400"/>
        <a:ext cx="2834046" cy="654727"/>
      </dsp:txXfrm>
    </dsp:sp>
    <dsp:sp modelId="{A8106E47-6044-49E6-A667-F8193547A90F}">
      <dsp:nvSpPr>
        <dsp:cNvPr id="0" name=""/>
        <dsp:cNvSpPr/>
      </dsp:nvSpPr>
      <dsp:spPr>
        <a:xfrm>
          <a:off x="4518940" y="697498"/>
          <a:ext cx="334047" cy="5059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5987"/>
              </a:lnTo>
              <a:lnTo>
                <a:pt x="334047" y="5059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1BE16-636D-4ED4-9033-9ED03877A9AC}">
      <dsp:nvSpPr>
        <dsp:cNvPr id="0" name=""/>
        <dsp:cNvSpPr/>
      </dsp:nvSpPr>
      <dsp:spPr>
        <a:xfrm>
          <a:off x="4852987" y="855752"/>
          <a:ext cx="1448053" cy="6954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Споживчі витрати</a:t>
          </a:r>
          <a:r>
            <a:rPr lang="en-US" sz="1600" b="1" kern="1200" baseline="0" dirty="0" smtClean="0">
              <a:solidFill>
                <a:srgbClr val="FF0000"/>
              </a:solidFill>
            </a:rPr>
            <a:t> C</a:t>
          </a:r>
          <a:endParaRPr lang="uk-UA" sz="1600" b="1" kern="1200" baseline="0" dirty="0">
            <a:solidFill>
              <a:srgbClr val="FF0000"/>
            </a:solidFill>
          </a:endParaRPr>
        </a:p>
      </dsp:txBody>
      <dsp:txXfrm>
        <a:off x="4873357" y="876122"/>
        <a:ext cx="1407313" cy="654727"/>
      </dsp:txXfrm>
    </dsp:sp>
    <dsp:sp modelId="{A88FBC47-81A4-43F1-94A0-D0D476EDE730}">
      <dsp:nvSpPr>
        <dsp:cNvPr id="0" name=""/>
        <dsp:cNvSpPr/>
      </dsp:nvSpPr>
      <dsp:spPr>
        <a:xfrm>
          <a:off x="4518940" y="697498"/>
          <a:ext cx="287478" cy="1390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0935"/>
              </a:lnTo>
              <a:lnTo>
                <a:pt x="287478" y="13909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C029E2-E6E2-4DD6-8692-1054CA4A2037}">
      <dsp:nvSpPr>
        <dsp:cNvPr id="0" name=""/>
        <dsp:cNvSpPr/>
      </dsp:nvSpPr>
      <dsp:spPr>
        <a:xfrm>
          <a:off x="4806419" y="1740700"/>
          <a:ext cx="1495178" cy="6954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Державні витрати</a:t>
          </a:r>
          <a:r>
            <a:rPr lang="en-US" sz="1600" kern="12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 </a:t>
          </a:r>
          <a:r>
            <a:rPr lang="en-US" sz="1600" b="1" kern="1200" baseline="0" dirty="0" smtClean="0">
              <a:solidFill>
                <a:srgbClr val="FF0000"/>
              </a:solidFill>
            </a:rPr>
            <a:t>G</a:t>
          </a:r>
          <a:endParaRPr lang="uk-UA" sz="1600" b="1" kern="1200" baseline="0" dirty="0">
            <a:solidFill>
              <a:srgbClr val="FF0000"/>
            </a:solidFill>
          </a:endParaRPr>
        </a:p>
      </dsp:txBody>
      <dsp:txXfrm>
        <a:off x="4826789" y="1761070"/>
        <a:ext cx="1454438" cy="654727"/>
      </dsp:txXfrm>
    </dsp:sp>
    <dsp:sp modelId="{E327F760-CCDE-4D15-96B7-C38C2B628507}">
      <dsp:nvSpPr>
        <dsp:cNvPr id="0" name=""/>
        <dsp:cNvSpPr/>
      </dsp:nvSpPr>
      <dsp:spPr>
        <a:xfrm>
          <a:off x="4518940" y="697498"/>
          <a:ext cx="287478" cy="2260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270"/>
              </a:lnTo>
              <a:lnTo>
                <a:pt x="287478" y="2260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8A0E3-6401-4BE1-B57E-BA2DE5643A4E}">
      <dsp:nvSpPr>
        <dsp:cNvPr id="0" name=""/>
        <dsp:cNvSpPr/>
      </dsp:nvSpPr>
      <dsp:spPr>
        <a:xfrm>
          <a:off x="4806419" y="2610035"/>
          <a:ext cx="1495178" cy="6954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Інвестиційні</a:t>
          </a:r>
          <a:r>
            <a:rPr lang="uk-UA" sz="1800" kern="12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 витрати</a:t>
          </a:r>
          <a:r>
            <a:rPr lang="en-US" sz="1800" b="1" kern="1200" baseline="0" dirty="0" smtClean="0">
              <a:solidFill>
                <a:srgbClr val="FF0000"/>
              </a:solidFill>
            </a:rPr>
            <a:t> I</a:t>
          </a:r>
          <a:endParaRPr lang="uk-UA" sz="1800" b="1" kern="1200" baseline="0" dirty="0">
            <a:solidFill>
              <a:srgbClr val="FF0000"/>
            </a:solidFill>
          </a:endParaRPr>
        </a:p>
      </dsp:txBody>
      <dsp:txXfrm>
        <a:off x="4826789" y="2630405"/>
        <a:ext cx="1454438" cy="654727"/>
      </dsp:txXfrm>
    </dsp:sp>
    <dsp:sp modelId="{BE6687C6-C649-40AC-8501-1B612B709E22}">
      <dsp:nvSpPr>
        <dsp:cNvPr id="0" name=""/>
        <dsp:cNvSpPr/>
      </dsp:nvSpPr>
      <dsp:spPr>
        <a:xfrm>
          <a:off x="4518940" y="697498"/>
          <a:ext cx="287478" cy="3129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9605"/>
              </a:lnTo>
              <a:lnTo>
                <a:pt x="287478" y="31296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4ACF8-1D38-4AAA-A1EA-7DB361C86E45}">
      <dsp:nvSpPr>
        <dsp:cNvPr id="0" name=""/>
        <dsp:cNvSpPr/>
      </dsp:nvSpPr>
      <dsp:spPr>
        <a:xfrm>
          <a:off x="4806419" y="3479370"/>
          <a:ext cx="1495178" cy="6954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чистий експорт</a:t>
          </a:r>
          <a:r>
            <a:rPr lang="en-US" sz="1600" b="1" kern="1200" baseline="0" dirty="0" smtClean="0">
              <a:solidFill>
                <a:srgbClr val="FF0000"/>
              </a:solidFill>
            </a:rPr>
            <a:t> </a:t>
          </a:r>
          <a:r>
            <a:rPr lang="en-US" sz="1600" b="1" kern="1200" baseline="0" dirty="0" err="1" smtClean="0">
              <a:solidFill>
                <a:srgbClr val="FF0000"/>
              </a:solidFill>
            </a:rPr>
            <a:t>Xn</a:t>
          </a:r>
          <a:endParaRPr lang="uk-UA" sz="1600" b="1" kern="1200" baseline="0" dirty="0">
            <a:solidFill>
              <a:srgbClr val="FF0000"/>
            </a:solidFill>
          </a:endParaRPr>
        </a:p>
      </dsp:txBody>
      <dsp:txXfrm>
        <a:off x="4826789" y="3499740"/>
        <a:ext cx="1454438" cy="654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63FA9-9E30-4F63-B710-CDCD11B646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393E2-E815-4184-A313-3E9C6B1F1DE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7961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18.08.2014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5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image" Target="../media/image10.png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image" Target="../media/image9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 rot="10800000" flipV="1">
            <a:off x="800487" y="2668415"/>
            <a:ext cx="7443920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A52B8B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Як створюється та вимірюється багатство держави</a:t>
            </a:r>
            <a:endParaRPr lang="uk-UA" sz="28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A52B8B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1722487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149080"/>
            <a:ext cx="2592289" cy="2132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476672"/>
            <a:ext cx="100354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8389440" y="2636912"/>
            <a:ext cx="3528392" cy="3098775"/>
          </a:xfrm>
        </p:spPr>
        <p:txBody>
          <a:bodyPr/>
          <a:lstStyle/>
          <a:p>
            <a:endParaRPr lang="uk-UA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475656" y="692696"/>
          <a:ext cx="705678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899592" y="476672"/>
          <a:ext cx="717612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Прямокутник 10"/>
          <p:cNvSpPr/>
          <p:nvPr/>
        </p:nvSpPr>
        <p:spPr>
          <a:xfrm>
            <a:off x="5580112" y="3645024"/>
            <a:ext cx="2736304" cy="10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Національний дохід</a:t>
            </a:r>
          </a:p>
          <a:p>
            <a:pPr algn="ctr"/>
            <a:r>
              <a:rPr lang="uk-UA" dirty="0" smtClean="0"/>
              <a:t>НД</a:t>
            </a:r>
            <a:endParaRPr lang="uk-UA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827584" y="2060848"/>
            <a:ext cx="28083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Валовий внутрішній продукт</a:t>
            </a:r>
          </a:p>
          <a:p>
            <a:pPr algn="ctr"/>
            <a:r>
              <a:rPr lang="uk-UA" dirty="0" smtClean="0"/>
              <a:t>ВВП</a:t>
            </a:r>
            <a:endParaRPr lang="uk-UA" dirty="0"/>
          </a:p>
        </p:txBody>
      </p:sp>
      <p:sp>
        <p:nvSpPr>
          <p:cNvPr id="13" name="Прямокутник 12"/>
          <p:cNvSpPr/>
          <p:nvPr/>
        </p:nvSpPr>
        <p:spPr>
          <a:xfrm>
            <a:off x="827584" y="3717032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Чистий національний продукт</a:t>
            </a:r>
          </a:p>
          <a:p>
            <a:pPr algn="ctr"/>
            <a:r>
              <a:rPr lang="uk-UA" dirty="0" smtClean="0"/>
              <a:t>ЧНП</a:t>
            </a:r>
            <a:endParaRPr lang="uk-UA" dirty="0"/>
          </a:p>
        </p:txBody>
      </p:sp>
      <p:sp>
        <p:nvSpPr>
          <p:cNvPr id="14" name="Прямокутник 13"/>
          <p:cNvSpPr/>
          <p:nvPr/>
        </p:nvSpPr>
        <p:spPr>
          <a:xfrm>
            <a:off x="3635896" y="5373216"/>
            <a:ext cx="201622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Особистий дохід</a:t>
            </a:r>
          </a:p>
          <a:p>
            <a:pPr algn="ctr"/>
            <a:r>
              <a:rPr lang="uk-UA" dirty="0" smtClean="0"/>
              <a:t>ОД</a:t>
            </a:r>
            <a:endParaRPr lang="uk-UA" dirty="0"/>
          </a:p>
        </p:txBody>
      </p:sp>
      <p:sp>
        <p:nvSpPr>
          <p:cNvPr id="15" name="Прямокутник 14"/>
          <p:cNvSpPr/>
          <p:nvPr/>
        </p:nvSpPr>
        <p:spPr>
          <a:xfrm>
            <a:off x="5580112" y="2060848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Валовий національний продукт</a:t>
            </a:r>
          </a:p>
          <a:p>
            <a:pPr algn="ctr"/>
            <a:r>
              <a:rPr lang="uk-UA" dirty="0" smtClean="0"/>
              <a:t>ВНП</a:t>
            </a:r>
            <a:endParaRPr lang="uk-UA" dirty="0"/>
          </a:p>
        </p:txBody>
      </p:sp>
      <p:cxnSp>
        <p:nvCxnSpPr>
          <p:cNvPr id="25" name="Пряма сполучна лінія 24"/>
          <p:cNvCxnSpPr/>
          <p:nvPr/>
        </p:nvCxnSpPr>
        <p:spPr>
          <a:xfrm>
            <a:off x="4499992" y="16288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 сполучна лінія 28"/>
          <p:cNvCxnSpPr/>
          <p:nvPr/>
        </p:nvCxnSpPr>
        <p:spPr>
          <a:xfrm flipH="1" flipV="1">
            <a:off x="4499992" y="1484784"/>
            <a:ext cx="72008" cy="3888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 сполучна лінія 36"/>
          <p:cNvCxnSpPr/>
          <p:nvPr/>
        </p:nvCxnSpPr>
        <p:spPr>
          <a:xfrm>
            <a:off x="3635896" y="249289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 сполучна лінія 38"/>
          <p:cNvCxnSpPr/>
          <p:nvPr/>
        </p:nvCxnSpPr>
        <p:spPr>
          <a:xfrm>
            <a:off x="3635896" y="407707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Схема 15"/>
          <p:cNvGraphicFramePr/>
          <p:nvPr/>
        </p:nvGraphicFramePr>
        <p:xfrm>
          <a:off x="323528" y="404664"/>
          <a:ext cx="842493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516216" y="4797152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9552" y="404664"/>
            <a:ext cx="1828800" cy="15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23528" y="260648"/>
          <a:ext cx="8568952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8389440" y="2276873"/>
            <a:ext cx="3888432" cy="1296144"/>
          </a:xfrm>
        </p:spPr>
        <p:txBody>
          <a:bodyPr/>
          <a:lstStyle/>
          <a:p>
            <a:endParaRPr lang="uk-UA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0" y="260648"/>
          <a:ext cx="8928992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Таблиця 6"/>
          <p:cNvGraphicFramePr>
            <a:graphicFrameLocks noGrp="1"/>
          </p:cNvGraphicFramePr>
          <p:nvPr/>
        </p:nvGraphicFramePr>
        <p:xfrm>
          <a:off x="323528" y="1772816"/>
          <a:ext cx="2592288" cy="822960"/>
        </p:xfrm>
        <a:graphic>
          <a:graphicData uri="http://schemas.openxmlformats.org/drawingml/2006/table">
            <a:tbl>
              <a:tblPr/>
              <a:tblGrid>
                <a:gridCol w="2592288"/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baseline="0" dirty="0" smtClean="0">
                          <a:solidFill>
                            <a:srgbClr val="FF0000"/>
                          </a:solidFill>
                        </a:rPr>
                        <a:t> За сумою доходів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400" b="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16216" y="1844824"/>
            <a:ext cx="2336281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A52B8B"/>
            </a:solidFill>
          </a:ln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FF0000"/>
                </a:solidFill>
              </a:rPr>
              <a:t>За сумою витрат</a:t>
            </a:r>
            <a:endParaRPr lang="uk-UA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1880" y="1772816"/>
            <a:ext cx="252028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A52B8B"/>
            </a:solidFill>
          </a:ln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FF0000"/>
                </a:solidFill>
              </a:rPr>
              <a:t>        За вартістю (виробничий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uk-UA" sz="2000" dirty="0" smtClean="0">
                <a:solidFill>
                  <a:srgbClr val="FF0000"/>
                </a:solidFill>
              </a:rPr>
              <a:t>метод) </a:t>
            </a:r>
            <a:endParaRPr lang="uk-UA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2051720" y="188640"/>
            <a:ext cx="5256584" cy="792088"/>
          </a:xfrm>
          <a:prstGeom prst="rect">
            <a:avLst/>
          </a:prstGeom>
          <a:solidFill>
            <a:srgbClr val="C4C0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При обчисленні ВВП не враховується</a:t>
            </a:r>
            <a:endParaRPr lang="uk-UA" sz="2400" dirty="0">
              <a:solidFill>
                <a:srgbClr val="FF0000"/>
              </a:solidFill>
            </a:endParaRPr>
          </a:p>
        </p:txBody>
      </p:sp>
      <p:sp>
        <p:nvSpPr>
          <p:cNvPr id="10" name="Блок-схема: підготовка 9"/>
          <p:cNvSpPr/>
          <p:nvPr/>
        </p:nvSpPr>
        <p:spPr>
          <a:xfrm>
            <a:off x="179512" y="1556792"/>
            <a:ext cx="1944216" cy="1872208"/>
          </a:xfrm>
          <a:prstGeom prst="flowChartPreparation">
            <a:avLst/>
          </a:prstGeom>
          <a:solidFill>
            <a:srgbClr val="3645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Трансфертні платежі: пенсії, стипендії, допомоги </a:t>
            </a:r>
            <a:endParaRPr lang="uk-UA" sz="1600" dirty="0"/>
          </a:p>
        </p:txBody>
      </p:sp>
      <p:sp>
        <p:nvSpPr>
          <p:cNvPr id="14" name="Блок-схема: підготовка 13"/>
          <p:cNvSpPr/>
          <p:nvPr/>
        </p:nvSpPr>
        <p:spPr>
          <a:xfrm>
            <a:off x="2339752" y="1556792"/>
            <a:ext cx="2088232" cy="1872208"/>
          </a:xfrm>
          <a:prstGeom prst="flowChartPreparation">
            <a:avLst/>
          </a:prstGeom>
          <a:solidFill>
            <a:srgbClr val="DA32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Доходи від купівлі-продажу</a:t>
            </a:r>
          </a:p>
          <a:p>
            <a:pPr algn="ctr"/>
            <a:r>
              <a:rPr lang="uk-UA" sz="1600" dirty="0" smtClean="0"/>
              <a:t>цінних паперів</a:t>
            </a:r>
            <a:endParaRPr lang="uk-UA" sz="1600" dirty="0"/>
          </a:p>
        </p:txBody>
      </p:sp>
      <p:sp>
        <p:nvSpPr>
          <p:cNvPr id="18" name="Блок-схема: підготовка 17"/>
          <p:cNvSpPr/>
          <p:nvPr/>
        </p:nvSpPr>
        <p:spPr>
          <a:xfrm>
            <a:off x="4644008" y="1556792"/>
            <a:ext cx="2016224" cy="1872208"/>
          </a:xfrm>
          <a:prstGeom prst="flowChartPreparation">
            <a:avLst/>
          </a:prstGeom>
          <a:solidFill>
            <a:srgbClr val="3ECE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Вторинна купівля продаж товарів</a:t>
            </a:r>
            <a:endParaRPr lang="uk-UA" sz="1600" dirty="0"/>
          </a:p>
        </p:txBody>
      </p:sp>
      <p:sp>
        <p:nvSpPr>
          <p:cNvPr id="21" name="Блок-схема: підготовка 20"/>
          <p:cNvSpPr/>
          <p:nvPr/>
        </p:nvSpPr>
        <p:spPr>
          <a:xfrm>
            <a:off x="6804248" y="1556792"/>
            <a:ext cx="2088232" cy="1872208"/>
          </a:xfrm>
          <a:prstGeom prst="flowChartPrepara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Вартість товарів та послуг, вироблених для власного споживання</a:t>
            </a:r>
            <a:endParaRPr lang="uk-UA" sz="1600" dirty="0"/>
          </a:p>
        </p:txBody>
      </p:sp>
      <p:sp>
        <p:nvSpPr>
          <p:cNvPr id="76" name="Прямокутник 75"/>
          <p:cNvSpPr/>
          <p:nvPr/>
        </p:nvSpPr>
        <p:spPr>
          <a:xfrm>
            <a:off x="3131840" y="3717032"/>
            <a:ext cx="3096344" cy="50405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ВВП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79" name="Прямокутник 78"/>
          <p:cNvSpPr/>
          <p:nvPr/>
        </p:nvSpPr>
        <p:spPr>
          <a:xfrm>
            <a:off x="323528" y="4509120"/>
            <a:ext cx="3528392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ctr"/>
            <a:r>
              <a:rPr lang="uk-UA" sz="2000" b="1" u="sng" dirty="0" err="1" smtClean="0">
                <a:solidFill>
                  <a:srgbClr val="3645D6"/>
                </a:solidFill>
              </a:rPr>
              <a:t>Номінальний</a:t>
            </a:r>
            <a:r>
              <a:rPr lang="uk-UA" dirty="0" err="1" smtClean="0">
                <a:solidFill>
                  <a:schemeClr val="tx1"/>
                </a:solidFill>
              </a:rPr>
              <a:t>-</a:t>
            </a:r>
            <a:r>
              <a:rPr lang="uk-UA" dirty="0" smtClean="0">
                <a:solidFill>
                  <a:schemeClr val="tx1"/>
                </a:solidFill>
              </a:rPr>
              <a:t> річний обсяг кінцевих товарів та послуг, виражений у поточних цінах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82" name="Прямокутник 81"/>
          <p:cNvSpPr/>
          <p:nvPr/>
        </p:nvSpPr>
        <p:spPr>
          <a:xfrm>
            <a:off x="5436096" y="4509120"/>
            <a:ext cx="3528392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u="sng" dirty="0" err="1" smtClean="0">
                <a:solidFill>
                  <a:srgbClr val="3645D6"/>
                </a:solidFill>
              </a:rPr>
              <a:t>Реальний</a:t>
            </a:r>
            <a:r>
              <a:rPr lang="uk-UA" sz="2000" b="1" dirty="0" err="1" smtClean="0">
                <a:solidFill>
                  <a:srgbClr val="3645D6"/>
                </a:solidFill>
              </a:rPr>
              <a:t>-</a:t>
            </a:r>
            <a:r>
              <a:rPr lang="uk-UA" dirty="0" smtClean="0">
                <a:solidFill>
                  <a:schemeClr val="tx1"/>
                </a:solidFill>
              </a:rPr>
              <a:t> річний обсяг кінцевих товарів та послуг, виражений у цінах базового періоду</a:t>
            </a:r>
            <a:endParaRPr lang="uk-UA" dirty="0">
              <a:solidFill>
                <a:schemeClr val="tx1"/>
              </a:solidFill>
            </a:endParaRPr>
          </a:p>
        </p:txBody>
      </p:sp>
      <p:cxnSp>
        <p:nvCxnSpPr>
          <p:cNvPr id="84" name="Пряма зі стрілкою 83"/>
          <p:cNvCxnSpPr/>
          <p:nvPr/>
        </p:nvCxnSpPr>
        <p:spPr>
          <a:xfrm>
            <a:off x="3419872" y="42210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 зі стрілкою 85"/>
          <p:cNvCxnSpPr/>
          <p:nvPr/>
        </p:nvCxnSpPr>
        <p:spPr>
          <a:xfrm>
            <a:off x="5724128" y="42210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зі стрілкою 23"/>
          <p:cNvCxnSpPr/>
          <p:nvPr/>
        </p:nvCxnSpPr>
        <p:spPr>
          <a:xfrm flipH="1">
            <a:off x="1331640" y="980728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 зі стрілкою 25"/>
          <p:cNvCxnSpPr>
            <a:endCxn id="21" idx="0"/>
          </p:cNvCxnSpPr>
          <p:nvPr/>
        </p:nvCxnSpPr>
        <p:spPr>
          <a:xfrm>
            <a:off x="7308304" y="980728"/>
            <a:ext cx="54006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кутник 28"/>
          <p:cNvSpPr/>
          <p:nvPr/>
        </p:nvSpPr>
        <p:spPr>
          <a:xfrm>
            <a:off x="2771800" y="5877272"/>
            <a:ext cx="4248472" cy="576064"/>
          </a:xfrm>
          <a:prstGeom prst="rect">
            <a:avLst/>
          </a:prstGeom>
          <a:solidFill>
            <a:srgbClr val="B03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000" dirty="0" err="1" smtClean="0">
                <a:solidFill>
                  <a:schemeClr val="tx1"/>
                </a:solidFill>
              </a:rPr>
              <a:t>Дефлятор</a:t>
            </a:r>
            <a:r>
              <a:rPr lang="uk-UA" sz="2000" dirty="0" smtClean="0">
                <a:solidFill>
                  <a:schemeClr val="tx1"/>
                </a:solidFill>
              </a:rPr>
              <a:t> ВВП=</a:t>
            </a:r>
            <a:endParaRPr lang="uk-UA" sz="2000" dirty="0">
              <a:solidFill>
                <a:schemeClr val="tx1"/>
              </a:solidFill>
            </a:endParaRPr>
          </a:p>
        </p:txBody>
      </p:sp>
      <p:graphicFrame>
        <p:nvGraphicFramePr>
          <p:cNvPr id="36" name="Об'єкт 35"/>
          <p:cNvGraphicFramePr>
            <a:graphicFrameLocks noChangeAspect="1"/>
          </p:cNvGraphicFramePr>
          <p:nvPr/>
        </p:nvGraphicFramePr>
        <p:xfrm>
          <a:off x="4572000" y="5949280"/>
          <a:ext cx="1676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3" imgW="1676160" imgH="393480" progId="Equation.3">
                  <p:embed/>
                </p:oleObj>
              </mc:Choice>
              <mc:Fallback>
                <p:oleObj name="Формула" r:id="rId3" imgW="16761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949280"/>
                        <a:ext cx="1676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Пряма сполучна лінія 26"/>
          <p:cNvCxnSpPr>
            <a:endCxn id="18" idx="0"/>
          </p:cNvCxnSpPr>
          <p:nvPr/>
        </p:nvCxnSpPr>
        <p:spPr>
          <a:xfrm>
            <a:off x="5652120" y="98072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 сполучна лінія 31"/>
          <p:cNvCxnSpPr/>
          <p:nvPr/>
        </p:nvCxnSpPr>
        <p:spPr>
          <a:xfrm>
            <a:off x="3275856" y="98072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539552" y="188640"/>
            <a:ext cx="799288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55E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3645D6"/>
                </a:solidFill>
              </a:rPr>
              <a:t>Сукупні доходи та сукупні витрати найважливіша складова макроекономіки</a:t>
            </a:r>
            <a:endParaRPr lang="uk-UA" sz="2400" b="1" dirty="0">
              <a:solidFill>
                <a:srgbClr val="3645D6"/>
              </a:solidFill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323528" y="1268760"/>
          <a:ext cx="8568952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395536" y="1340768"/>
          <a:ext cx="8280920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75656" y="5733256"/>
            <a:ext cx="5472608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</a:rPr>
              <a:t>Сукупні </a:t>
            </a:r>
            <a:r>
              <a:rPr lang="uk-UA" sz="2000" b="1" dirty="0" err="1" smtClean="0">
                <a:solidFill>
                  <a:srgbClr val="FF0000"/>
                </a:solidFill>
              </a:rPr>
              <a:t>доходи=</a:t>
            </a:r>
            <a:r>
              <a:rPr lang="uk-UA" sz="2000" b="1" dirty="0" smtClean="0">
                <a:solidFill>
                  <a:srgbClr val="FF0000"/>
                </a:solidFill>
              </a:rPr>
              <a:t> Сукупним витратам </a:t>
            </a:r>
            <a:endParaRPr lang="uk-UA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8" name="Таблиця 17"/>
          <p:cNvGraphicFramePr>
            <a:graphicFrameLocks noGrp="1"/>
          </p:cNvGraphicFramePr>
          <p:nvPr/>
        </p:nvGraphicFramePr>
        <p:xfrm>
          <a:off x="2843808" y="6217920"/>
          <a:ext cx="2952328" cy="640080"/>
        </p:xfrm>
        <a:graphic>
          <a:graphicData uri="http://schemas.openxmlformats.org/drawingml/2006/table">
            <a:tbl>
              <a:tblPr/>
              <a:tblGrid>
                <a:gridCol w="2952328"/>
              </a:tblGrid>
              <a:tr h="451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     </a:t>
                      </a:r>
                      <a:r>
                        <a:rPr lang="en-US" b="1" dirty="0" err="1" smtClean="0">
                          <a:solidFill>
                            <a:srgbClr val="C00000"/>
                          </a:solidFill>
                        </a:rPr>
                        <a:t>W+R+i+Pr+A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=</a:t>
                      </a:r>
                      <a:r>
                        <a:rPr lang="en-US" b="1" dirty="0" err="1" smtClean="0">
                          <a:solidFill>
                            <a:srgbClr val="C00000"/>
                          </a:solidFill>
                        </a:rPr>
                        <a:t>C+G+I+Xn</a:t>
                      </a:r>
                      <a:endParaRPr lang="uk-UA" b="1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uk-UA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A8CC34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24328" y="5013176"/>
            <a:ext cx="1440160" cy="161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80312" y="1916832"/>
            <a:ext cx="158417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0648"/>
            <a:ext cx="504056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кутник 5"/>
          <p:cNvSpPr/>
          <p:nvPr/>
        </p:nvSpPr>
        <p:spPr>
          <a:xfrm>
            <a:off x="971600" y="3645023"/>
            <a:ext cx="7992888" cy="2893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</a:t>
            </a:r>
            <a:r>
              <a:rPr lang="ru-RU" sz="2000" b="1" dirty="0" err="1" smtClean="0">
                <a:solidFill>
                  <a:srgbClr val="B03DCF"/>
                </a:solidFill>
              </a:rPr>
              <a:t>Країни</a:t>
            </a:r>
            <a:r>
              <a:rPr lang="ru-RU" sz="2000" b="1" dirty="0" smtClean="0">
                <a:solidFill>
                  <a:srgbClr val="B03DCF"/>
                </a:solidFill>
              </a:rPr>
              <a:t> за </a:t>
            </a:r>
            <a:r>
              <a:rPr lang="ru-RU" sz="2000" b="1" dirty="0" err="1" smtClean="0">
                <a:solidFill>
                  <a:srgbClr val="B03DCF"/>
                </a:solidFill>
              </a:rPr>
              <a:t>номінальним</a:t>
            </a:r>
            <a:r>
              <a:rPr lang="ru-RU" sz="2000" b="1" dirty="0" smtClean="0">
                <a:solidFill>
                  <a:srgbClr val="B03DCF"/>
                </a:solidFill>
              </a:rPr>
              <a:t> ВВП на душу </a:t>
            </a:r>
            <a:r>
              <a:rPr lang="ru-RU" sz="2000" b="1" dirty="0" err="1" smtClean="0">
                <a:solidFill>
                  <a:srgbClr val="B03DCF"/>
                </a:solidFill>
              </a:rPr>
              <a:t>населення</a:t>
            </a:r>
            <a:r>
              <a:rPr lang="ru-RU" sz="2000" b="1" dirty="0" smtClean="0">
                <a:solidFill>
                  <a:srgbClr val="B03DCF"/>
                </a:solidFill>
              </a:rPr>
              <a:t>   </a:t>
            </a:r>
            <a:endParaRPr lang="en-US" sz="2000" b="1" dirty="0" smtClean="0">
              <a:solidFill>
                <a:srgbClr val="B03DCF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          </a:t>
            </a:r>
            <a:r>
              <a:rPr lang="ru-RU" dirty="0" smtClean="0">
                <a:solidFill>
                  <a:srgbClr val="C00000"/>
                </a:solidFill>
              </a:rPr>
              <a:t>  &gt; $102 400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en-US" dirty="0" smtClean="0">
                <a:solidFill>
                  <a:srgbClr val="FF0000"/>
                </a:solidFill>
              </a:rPr>
              <a:t>         </a:t>
            </a:r>
            <a:r>
              <a:rPr lang="ru-RU" dirty="0" smtClean="0">
                <a:solidFill>
                  <a:srgbClr val="FF0000"/>
                </a:solidFill>
              </a:rPr>
              <a:t>$51 200 – $102 400</a:t>
            </a:r>
          </a:p>
          <a:p>
            <a:r>
              <a:rPr lang="ru-RU" dirty="0" smtClean="0">
                <a:solidFill>
                  <a:srgbClr val="FF66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        </a:t>
            </a:r>
            <a:r>
              <a:rPr lang="ru-RU" dirty="0" smtClean="0">
                <a:solidFill>
                  <a:srgbClr val="FF6600"/>
                </a:solidFill>
              </a:rPr>
              <a:t>  $25 600 – $51 200</a:t>
            </a:r>
            <a:r>
              <a:rPr lang="ru-RU" dirty="0" smtClean="0"/>
              <a:t>	 </a:t>
            </a:r>
            <a:endParaRPr lang="en-US" dirty="0" smtClean="0"/>
          </a:p>
          <a:p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         </a:t>
            </a:r>
            <a:r>
              <a:rPr lang="ru-RU" dirty="0" smtClean="0">
                <a:solidFill>
                  <a:srgbClr val="FFC000"/>
                </a:solidFill>
              </a:rPr>
              <a:t> $12 800 – $25 600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   </a:t>
            </a:r>
            <a:r>
              <a:rPr lang="en-US" dirty="0" smtClean="0">
                <a:solidFill>
                  <a:srgbClr val="FFFF00"/>
                </a:solidFill>
              </a:rPr>
              <a:t>        </a:t>
            </a:r>
            <a:r>
              <a:rPr lang="ru-RU" dirty="0" smtClean="0">
                <a:solidFill>
                  <a:srgbClr val="FFFF00"/>
                </a:solidFill>
              </a:rPr>
              <a:t>$6 400 – $12 800</a:t>
            </a:r>
          </a:p>
          <a:p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en-US" dirty="0" smtClean="0">
                <a:solidFill>
                  <a:srgbClr val="FFFF66"/>
                </a:solidFill>
              </a:rPr>
              <a:t>        </a:t>
            </a:r>
            <a:r>
              <a:rPr lang="ru-RU" dirty="0" smtClean="0">
                <a:solidFill>
                  <a:srgbClr val="FFFF66"/>
                </a:solidFill>
              </a:rPr>
              <a:t>  $3 200 – $6 400</a:t>
            </a:r>
            <a:r>
              <a:rPr lang="ru-RU" dirty="0" smtClean="0"/>
              <a:t>	 </a:t>
            </a:r>
            <a:endParaRPr lang="en-US" dirty="0" smtClean="0"/>
          </a:p>
          <a:p>
            <a:r>
              <a:rPr lang="en-US" dirty="0" smtClean="0"/>
              <a:t>         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FFFF99"/>
                </a:solidFill>
              </a:rPr>
              <a:t>$1 600 – $3 200</a:t>
            </a:r>
          </a:p>
          <a:p>
            <a:r>
              <a:rPr lang="ru-RU" dirty="0" smtClean="0"/>
              <a:t>   </a:t>
            </a:r>
            <a:r>
              <a:rPr lang="en-US" dirty="0" smtClean="0"/>
              <a:t>        </a:t>
            </a:r>
            <a:r>
              <a:rPr lang="ru-RU" dirty="0" smtClean="0">
                <a:solidFill>
                  <a:srgbClr val="FFFFCC"/>
                </a:solidFill>
              </a:rPr>
              <a:t>$800 – $1 600</a:t>
            </a:r>
          </a:p>
          <a:p>
            <a:r>
              <a:rPr lang="ru-RU" dirty="0" smtClean="0">
                <a:solidFill>
                  <a:srgbClr val="FFFFFF"/>
                </a:solidFill>
              </a:rPr>
              <a:t>  </a:t>
            </a:r>
            <a:r>
              <a:rPr lang="en-US" dirty="0" smtClean="0">
                <a:solidFill>
                  <a:srgbClr val="FFFFFF"/>
                </a:solidFill>
              </a:rPr>
              <a:t>        </a:t>
            </a:r>
            <a:r>
              <a:rPr lang="ru-RU" dirty="0" smtClean="0">
                <a:solidFill>
                  <a:srgbClr val="FFFFFF"/>
                </a:solidFill>
              </a:rPr>
              <a:t> $400 - $800</a:t>
            </a:r>
            <a:endParaRPr lang="uk-UA" dirty="0">
              <a:solidFill>
                <a:srgbClr val="FFFFFF"/>
              </a:solidFill>
            </a:endParaRPr>
          </a:p>
        </p:txBody>
      </p:sp>
      <p:cxnSp>
        <p:nvCxnSpPr>
          <p:cNvPr id="17" name="Пряма сполучна лінія 16"/>
          <p:cNvCxnSpPr/>
          <p:nvPr/>
        </p:nvCxnSpPr>
        <p:spPr>
          <a:xfrm>
            <a:off x="1115616" y="422108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 сполучна лінія 20"/>
          <p:cNvCxnSpPr/>
          <p:nvPr/>
        </p:nvCxnSpPr>
        <p:spPr>
          <a:xfrm>
            <a:off x="1115616" y="450912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 сполучна лінія 22"/>
          <p:cNvCxnSpPr/>
          <p:nvPr/>
        </p:nvCxnSpPr>
        <p:spPr>
          <a:xfrm>
            <a:off x="1115616" y="479715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 сполучна лінія 25"/>
          <p:cNvCxnSpPr/>
          <p:nvPr/>
        </p:nvCxnSpPr>
        <p:spPr>
          <a:xfrm>
            <a:off x="1115616" y="5085184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 сполучна лінія 27"/>
          <p:cNvCxnSpPr/>
          <p:nvPr/>
        </p:nvCxnSpPr>
        <p:spPr>
          <a:xfrm>
            <a:off x="1115616" y="537321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 сполучна лінія 29"/>
          <p:cNvCxnSpPr/>
          <p:nvPr/>
        </p:nvCxnSpPr>
        <p:spPr>
          <a:xfrm>
            <a:off x="1115616" y="566124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 сполучна лінія 31"/>
          <p:cNvCxnSpPr/>
          <p:nvPr/>
        </p:nvCxnSpPr>
        <p:spPr>
          <a:xfrm>
            <a:off x="1115616" y="594928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 сполучна лінія 33"/>
          <p:cNvCxnSpPr/>
          <p:nvPr/>
        </p:nvCxnSpPr>
        <p:spPr>
          <a:xfrm>
            <a:off x="-1188640" y="5085184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 сполучна лінія 40"/>
          <p:cNvCxnSpPr/>
          <p:nvPr/>
        </p:nvCxnSpPr>
        <p:spPr>
          <a:xfrm>
            <a:off x="1115616" y="6165304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 сполучна лінія 48"/>
          <p:cNvCxnSpPr/>
          <p:nvPr/>
        </p:nvCxnSpPr>
        <p:spPr>
          <a:xfrm>
            <a:off x="1115616" y="645333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86916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91264" cy="216024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ТЕСТИ</a:t>
            </a:r>
            <a:endParaRPr lang="uk-UA" sz="3200" dirty="0">
              <a:solidFill>
                <a:srgbClr val="FF0000"/>
              </a:solidFill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476672"/>
            <a:ext cx="8568952" cy="6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Успішна діяльність економіки на макроекономічному рівні визначається: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rgbClr val="3645D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А) величиною номінального ВВП;                б) рівнем життя населення;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В) відповідністю сукупних доходів і сукупних витрат;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Г) величиною реального ВВП.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Валовий внутрішній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продукт-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це: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rgbClr val="3645D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А) сукупна вартість усіх кінцевих товарів і послуг, створених впродовж року національним капіталом;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Б) сукупна вартість створених кінцевих продуктів, які розподіляються й використовуються в національному господарстві впродовж року;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В) додана вартість, яка створена в країні впродовж поточного року;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Г) сума вартостей кінцевих товарів і послуг у поточних ринкових цінах.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 Основний показник економічного зростання визначається через: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rgbClr val="3645D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А) темпи зростання номінального ВВП на одну особу;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Б) темпи зростання національного доходу;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В) темпи зростання промислового вир</a:t>
            </a:r>
            <a:r>
              <a:rPr lang="uk-UA" sz="14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обництва;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Г) темпи зростання реального ВВП на одну особу.</a:t>
            </a:r>
            <a:r>
              <a:rPr lang="uk-UA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4. </a:t>
            </a:r>
            <a:r>
              <a:rPr lang="uk-UA" b="1" dirty="0" err="1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Дефлятор</a:t>
            </a:r>
            <a:r>
              <a:rPr lang="uk-UA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ВВП обчислюється як відношення: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А) номінального ВВП до реального ВВП;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Б) реального ВВП до номінального ВВП;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В) реального ВВП до НД;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Г) реального ВВП до реального ВНП.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 До сукупних витрат не належить: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rgbClr val="3645D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А) чистий експорт;         б) орендна плата;     в) державні витрати;     г) інвестиції.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наведеного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нижче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645D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входить до складу ВВП?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rgbClr val="3645D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придбання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твоєю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родиною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державних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облігацій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вторинному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фондовому ринку;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купівля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твоєю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родиною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автомобіля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використанні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придбаний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тобою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підручник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місцевому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магазині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Г)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обмін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приватизаційного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майнового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сертифіката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акції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фірми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ЗАДАЧІ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95536" y="897934"/>
            <a:ext cx="849694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Номінальний ВНП дорівнює 500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млрд.грн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Дефлятор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ВНП становить 1,2. Розрахуйте,</a:t>
            </a:r>
            <a:r>
              <a:rPr lang="uk-U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чому дорівнює реальний ВНП.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uk-UA" sz="2000" b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Величина ВВП країни 750 грошових одиниць, споживчі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витрати-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420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гр.од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., валові</a:t>
            </a: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інвестиції-180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гр.од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., державні видатки-120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гр.од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., імпорт-60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гр.од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Експорт країни</a:t>
            </a: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дорівнює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А) 30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гр.од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.;             б) 60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гр.од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.;           в) 90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гр.од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.;         г) 120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гр.од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-612576" y="4581128"/>
            <a:ext cx="261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_</a:t>
            </a:r>
            <a:endParaRPr lang="uk-UA" dirty="0"/>
          </a:p>
        </p:txBody>
      </p:sp>
      <p:sp>
        <p:nvSpPr>
          <p:cNvPr id="6" name="Прямокутник 5"/>
          <p:cNvSpPr/>
          <p:nvPr/>
        </p:nvSpPr>
        <p:spPr>
          <a:xfrm>
            <a:off x="2555776" y="8469560"/>
            <a:ext cx="2808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2. </a:t>
            </a:r>
            <a:endParaRPr lang="uk-UA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1907704" y="2492897"/>
            <a:ext cx="216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endParaRPr lang="uk-UA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467544" y="4077071"/>
            <a:ext cx="842493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Установіть</a:t>
            </a: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відповідність</a:t>
            </a: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макроекономічними</a:t>
            </a: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показниками</a:t>
            </a: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країни</a:t>
            </a: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та</a:t>
            </a:r>
            <a:r>
              <a:rPr lang="uk-UA" sz="800" b="1" dirty="0" smtClean="0">
                <a:solidFill>
                  <a:srgbClr val="3645D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формулами </a:t>
            </a:r>
            <a:r>
              <a:rPr lang="ru-RU" b="1" dirty="0" err="1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їх</a:t>
            </a: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розрахунку</a:t>
            </a:r>
            <a:r>
              <a:rPr lang="ru-RU" b="1" dirty="0" smtClean="0">
                <a:solidFill>
                  <a:srgbClr val="3645D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  </a:t>
            </a:r>
            <a:r>
              <a:rPr lang="ru-RU" dirty="0" err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Національний</a:t>
            </a:r>
            <a:r>
              <a:rPr lang="ru-RU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дохід</a:t>
            </a:r>
            <a:r>
              <a:rPr lang="ru-RU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(НД)                                        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   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dirty="0" err="1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dirty="0" err="1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uk-UA" sz="8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  ВВП за доходами                                                       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Б   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dirty="0" err="1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uk-UA" dirty="0" err="1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</a:t>
            </a:r>
            <a:r>
              <a:rPr lang="uk-UA" dirty="0" err="1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uk-UA" sz="8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  ВВП за сумою </a:t>
            </a:r>
            <a:r>
              <a:rPr lang="ru-RU" dirty="0" err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витрат</a:t>
            </a:r>
            <a:r>
              <a:rPr lang="ru-RU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uk-UA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Y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uk-UA" sz="8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  </a:t>
            </a:r>
            <a:r>
              <a:rPr lang="ru-RU" dirty="0" err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Чистий</a:t>
            </a:r>
            <a:r>
              <a:rPr lang="ru-RU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внутрішній</a:t>
            </a:r>
            <a:r>
              <a:rPr lang="ru-RU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продукт(ЧВП)                           </a:t>
            </a:r>
            <a:r>
              <a:rPr lang="uk-UA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Г   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dirty="0" err="1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uk-UA" dirty="0" err="1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</a:t>
            </a:r>
            <a:r>
              <a:rPr lang="uk-UA" dirty="0" err="1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dirty="0" err="1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en-US" dirty="0" err="1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uk-UA" sz="8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lang="uk-UA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    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T-A-</a:t>
            </a:r>
            <a:r>
              <a:rPr lang="uk-UA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</a:t>
            </a:r>
            <a:r>
              <a:rPr lang="en-US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n-US" sz="28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770</Words>
  <Application>Microsoft Office PowerPoint</Application>
  <PresentationFormat>Экран (4:3)</PresentationFormat>
  <Paragraphs>125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ТЕСТИ</vt:lpstr>
      <vt:lpstr>ЗАДАЧІ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Павло</cp:lastModifiedBy>
  <cp:revision>49</cp:revision>
  <dcterms:created xsi:type="dcterms:W3CDTF">2012-01-28T14:03:06Z</dcterms:created>
  <dcterms:modified xsi:type="dcterms:W3CDTF">2014-08-18T12:17:09Z</dcterms:modified>
</cp:coreProperties>
</file>