
<file path=[Content_Types].xml><?xml version="1.0" encoding="utf-8"?>
<Types xmlns="http://schemas.openxmlformats.org/package/2006/content-types">
  <Default Extension="png" ContentType="image/png"/>
  <Default Extension="wmf" ContentType="image/x-wmf"/>
  <Default Extension="jpeg" ContentType="image/jpeg"/>
  <Default Extension="rels" ContentType="application/vnd.openxmlformats-package.relationships+xml"/>
  <Default Extension="xml" ContentType="application/xml"/>
  <Default Extension="wav" ContentType="audio/wav"/>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sldIdLst>
    <p:sldId id="256" r:id="rId2"/>
    <p:sldId id="257" r:id="rId3"/>
    <p:sldId id="258" r:id="rId4"/>
    <p:sldId id="263" r:id="rId5"/>
    <p:sldId id="259" r:id="rId6"/>
    <p:sldId id="266" r:id="rId7"/>
    <p:sldId id="267" r:id="rId8"/>
    <p:sldId id="260" r:id="rId9"/>
    <p:sldId id="261" r:id="rId10"/>
    <p:sldId id="262" r:id="rId11"/>
    <p:sldId id="268" r:id="rId12"/>
    <p:sldId id="264" r:id="rId13"/>
    <p:sldId id="269" r:id="rId14"/>
    <p:sldId id="270" r:id="rId15"/>
  </p:sldIdLst>
  <p:sldSz cx="9144000" cy="6858000" type="screen4x3"/>
  <p:notesSz cx="6858000" cy="9144000"/>
  <p:defaultTextStyle>
    <a:defPPr>
      <a:defRPr lang="uk-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browse/>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82CD4"/>
    <a:srgbClr val="8FCC22"/>
    <a:srgbClr val="6666FF"/>
    <a:srgbClr val="6600CC"/>
    <a:srgbClr val="CC3300"/>
    <a:srgbClr val="800080"/>
    <a:srgbClr val="FF6600"/>
    <a:srgbClr val="CC99FF"/>
    <a:srgbClr val="5372D7"/>
    <a:srgbClr val="FF00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Помір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Помірний стиль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Помірний стиль 2 – акцент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Помірний стиль 2 – акцент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Помірний стиль 2 – акцент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DF18680-E054-41AD-8BC1-D1AEF772440D}" styleName="Помірний стиль 2 – акцент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93296810-A885-4BE3-A3E7-6D5BEEA58F35}" styleName="Помірний стиль 2 – акцент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100" d="100"/>
          <a:sy n="100" d="100"/>
        </p:scale>
        <p:origin x="-1374" y="-72"/>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FC21E1AA-4257-4FBA-9A8F-A63BF170A6BA}" type="doc">
      <dgm:prSet loTypeId="urn:microsoft.com/office/officeart/2005/8/layout/hierarchy1" loCatId="hierarchy" qsTypeId="urn:microsoft.com/office/officeart/2005/8/quickstyle/simple1" qsCatId="simple" csTypeId="urn:microsoft.com/office/officeart/2005/8/colors/accent1_2" csCatId="accent1" phldr="1"/>
      <dgm:spPr/>
      <dgm:t>
        <a:bodyPr/>
        <a:lstStyle/>
        <a:p>
          <a:endParaRPr lang="uk-UA"/>
        </a:p>
      </dgm:t>
    </dgm:pt>
    <dgm:pt modelId="{A5C7F12D-FFC4-4ED5-B6EA-75B022AC7A4A}">
      <dgm:prSet phldrT="[Текст]" custT="1"/>
      <dgm:spPr>
        <a:solidFill>
          <a:schemeClr val="accent4">
            <a:lumMod val="40000"/>
            <a:lumOff val="60000"/>
            <a:alpha val="90000"/>
          </a:schemeClr>
        </a:solidFill>
      </dgm:spPr>
      <dgm:t>
        <a:bodyPr/>
        <a:lstStyle/>
        <a:p>
          <a:r>
            <a:rPr lang="uk-UA" sz="2800" dirty="0" smtClean="0">
              <a:solidFill>
                <a:srgbClr val="C00000"/>
              </a:solidFill>
            </a:rPr>
            <a:t>Фінансові ресурси підприємства</a:t>
          </a:r>
          <a:endParaRPr lang="uk-UA" sz="2800" dirty="0">
            <a:solidFill>
              <a:srgbClr val="C00000"/>
            </a:solidFill>
          </a:endParaRPr>
        </a:p>
      </dgm:t>
    </dgm:pt>
    <dgm:pt modelId="{33FF9C14-7E98-457B-AA58-BA996790A74B}" type="parTrans" cxnId="{5A4A9742-BD5B-4C27-BAFB-E6F5A57FF537}">
      <dgm:prSet/>
      <dgm:spPr/>
      <dgm:t>
        <a:bodyPr/>
        <a:lstStyle/>
        <a:p>
          <a:endParaRPr lang="uk-UA"/>
        </a:p>
      </dgm:t>
    </dgm:pt>
    <dgm:pt modelId="{1ECCBE27-6644-4436-AE03-487BC973FA2F}" type="sibTrans" cxnId="{5A4A9742-BD5B-4C27-BAFB-E6F5A57FF537}">
      <dgm:prSet/>
      <dgm:spPr/>
      <dgm:t>
        <a:bodyPr/>
        <a:lstStyle/>
        <a:p>
          <a:endParaRPr lang="uk-UA"/>
        </a:p>
      </dgm:t>
    </dgm:pt>
    <dgm:pt modelId="{CDE43990-AA99-4165-9EB9-B2F3FF150B8E}">
      <dgm:prSet phldrT="[Текст]" custT="1"/>
      <dgm:spPr>
        <a:gradFill rotWithShape="0">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dgm:spPr>
      <dgm:t>
        <a:bodyPr/>
        <a:lstStyle/>
        <a:p>
          <a:r>
            <a:rPr lang="uk-UA" sz="2400" dirty="0" smtClean="0">
              <a:solidFill>
                <a:srgbClr val="FF0000"/>
              </a:solidFill>
            </a:rPr>
            <a:t>Внутрішні</a:t>
          </a:r>
        </a:p>
        <a:p>
          <a:r>
            <a:rPr lang="uk-UA" sz="2400" dirty="0" smtClean="0">
              <a:solidFill>
                <a:srgbClr val="FF0000"/>
              </a:solidFill>
            </a:rPr>
            <a:t>ресурси</a:t>
          </a:r>
          <a:endParaRPr lang="uk-UA" sz="2400" dirty="0">
            <a:solidFill>
              <a:srgbClr val="FF0000"/>
            </a:solidFill>
          </a:endParaRPr>
        </a:p>
      </dgm:t>
    </dgm:pt>
    <dgm:pt modelId="{72477175-B34F-4357-BFAE-8F1643A49C7F}" type="parTrans" cxnId="{06F91472-5543-44F0-8836-FF0F61626999}">
      <dgm:prSet/>
      <dgm:spPr/>
      <dgm:t>
        <a:bodyPr/>
        <a:lstStyle/>
        <a:p>
          <a:endParaRPr lang="uk-UA"/>
        </a:p>
      </dgm:t>
    </dgm:pt>
    <dgm:pt modelId="{23E88233-017C-4B59-88DA-71236FB5B1E6}" type="sibTrans" cxnId="{06F91472-5543-44F0-8836-FF0F61626999}">
      <dgm:prSet/>
      <dgm:spPr/>
      <dgm:t>
        <a:bodyPr/>
        <a:lstStyle/>
        <a:p>
          <a:endParaRPr lang="uk-UA"/>
        </a:p>
      </dgm:t>
    </dgm:pt>
    <dgm:pt modelId="{316BAB3D-285F-48F7-A042-95F602E7B238}">
      <dgm:prSet phldrT="[Текст]" custT="1"/>
      <dgm:spPr>
        <a:gradFill rotWithShape="0">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dgm:spPr>
      <dgm:t>
        <a:bodyPr/>
        <a:lstStyle/>
        <a:p>
          <a:r>
            <a:rPr lang="uk-UA" sz="1600" dirty="0" smtClean="0"/>
            <a:t>прибуток</a:t>
          </a:r>
          <a:endParaRPr lang="uk-UA" sz="1600" dirty="0"/>
        </a:p>
      </dgm:t>
    </dgm:pt>
    <dgm:pt modelId="{C0AC64CE-C947-4337-B1EE-285D32AB3D28}" type="parTrans" cxnId="{0A66A8A9-3AA3-465B-A79E-6B33B1A54192}">
      <dgm:prSet/>
      <dgm:spPr/>
      <dgm:t>
        <a:bodyPr/>
        <a:lstStyle/>
        <a:p>
          <a:endParaRPr lang="uk-UA"/>
        </a:p>
      </dgm:t>
    </dgm:pt>
    <dgm:pt modelId="{772AC62F-A51D-4440-8D32-45530F03D841}" type="sibTrans" cxnId="{0A66A8A9-3AA3-465B-A79E-6B33B1A54192}">
      <dgm:prSet/>
      <dgm:spPr/>
      <dgm:t>
        <a:bodyPr/>
        <a:lstStyle/>
        <a:p>
          <a:endParaRPr lang="uk-UA"/>
        </a:p>
      </dgm:t>
    </dgm:pt>
    <dgm:pt modelId="{0DB262D1-17A0-4B4F-93BD-A8F54251D7E8}">
      <dgm:prSet phldrT="[Текст]" custT="1"/>
      <dgm:spPr>
        <a:gradFill rotWithShape="0">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dgm:spPr>
      <dgm:t>
        <a:bodyPr/>
        <a:lstStyle/>
        <a:p>
          <a:r>
            <a:rPr lang="uk-UA" sz="1600" dirty="0" smtClean="0"/>
            <a:t>Амортизаційні відрахування</a:t>
          </a:r>
          <a:endParaRPr lang="uk-UA" sz="1600" dirty="0"/>
        </a:p>
      </dgm:t>
    </dgm:pt>
    <dgm:pt modelId="{1D0D6324-1A00-4D91-B822-CB156D4A1189}" type="parTrans" cxnId="{B82F7353-0A57-4719-A11C-1F60526863DA}">
      <dgm:prSet/>
      <dgm:spPr/>
      <dgm:t>
        <a:bodyPr/>
        <a:lstStyle/>
        <a:p>
          <a:endParaRPr lang="uk-UA"/>
        </a:p>
      </dgm:t>
    </dgm:pt>
    <dgm:pt modelId="{730C9C54-0080-4179-BEA6-DA9A9F25BAD9}" type="sibTrans" cxnId="{B82F7353-0A57-4719-A11C-1F60526863DA}">
      <dgm:prSet/>
      <dgm:spPr/>
      <dgm:t>
        <a:bodyPr/>
        <a:lstStyle/>
        <a:p>
          <a:endParaRPr lang="uk-UA"/>
        </a:p>
      </dgm:t>
    </dgm:pt>
    <dgm:pt modelId="{5C1671D0-9898-4A70-96EB-DD28B98E5E27}">
      <dgm:prSet phldrT="[Текст]" custT="1"/>
      <dgm:spPr>
        <a:gradFill rotWithShape="0">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dgm:spPr>
      <dgm:t>
        <a:bodyPr/>
        <a:lstStyle/>
        <a:p>
          <a:r>
            <a:rPr lang="uk-UA" sz="2400" dirty="0" smtClean="0">
              <a:solidFill>
                <a:srgbClr val="FF0000"/>
              </a:solidFill>
            </a:rPr>
            <a:t>Зовнішні</a:t>
          </a:r>
        </a:p>
        <a:p>
          <a:r>
            <a:rPr lang="uk-UA" sz="2400" dirty="0" smtClean="0">
              <a:solidFill>
                <a:srgbClr val="FF0000"/>
              </a:solidFill>
            </a:rPr>
            <a:t>ресурси</a:t>
          </a:r>
          <a:endParaRPr lang="uk-UA" sz="2400" dirty="0">
            <a:solidFill>
              <a:srgbClr val="FF0000"/>
            </a:solidFill>
          </a:endParaRPr>
        </a:p>
      </dgm:t>
    </dgm:pt>
    <dgm:pt modelId="{C6ECE0EE-CAF5-4C8B-87A6-6E55D08E7825}" type="parTrans" cxnId="{E47341AB-09A2-4873-A5B8-F4239F739DB0}">
      <dgm:prSet/>
      <dgm:spPr/>
      <dgm:t>
        <a:bodyPr/>
        <a:lstStyle/>
        <a:p>
          <a:endParaRPr lang="uk-UA"/>
        </a:p>
      </dgm:t>
    </dgm:pt>
    <dgm:pt modelId="{8511F3A0-5072-4042-8A21-3190D8752F5E}" type="sibTrans" cxnId="{E47341AB-09A2-4873-A5B8-F4239F739DB0}">
      <dgm:prSet/>
      <dgm:spPr/>
      <dgm:t>
        <a:bodyPr/>
        <a:lstStyle/>
        <a:p>
          <a:endParaRPr lang="uk-UA"/>
        </a:p>
      </dgm:t>
    </dgm:pt>
    <dgm:pt modelId="{5B674FA4-8E0B-4AAD-9352-1D14B7F523D2}">
      <dgm:prSet phldrT="[Текст]" custT="1"/>
      <dgm:spPr>
        <a:gradFill rotWithShape="0">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dgm:spPr>
      <dgm:t>
        <a:bodyPr/>
        <a:lstStyle/>
        <a:p>
          <a:r>
            <a:rPr lang="uk-UA" sz="1600" dirty="0" smtClean="0"/>
            <a:t>Банківські кредити</a:t>
          </a:r>
          <a:endParaRPr lang="uk-UA" sz="1600" dirty="0"/>
        </a:p>
      </dgm:t>
    </dgm:pt>
    <dgm:pt modelId="{85386DF9-C71A-406F-8983-DDB97DF036EF}" type="parTrans" cxnId="{CB772564-3202-45F0-B238-11A8C025C1F1}">
      <dgm:prSet/>
      <dgm:spPr/>
      <dgm:t>
        <a:bodyPr/>
        <a:lstStyle/>
        <a:p>
          <a:endParaRPr lang="uk-UA"/>
        </a:p>
      </dgm:t>
    </dgm:pt>
    <dgm:pt modelId="{EA407087-A22C-4B6F-9A19-30D01A973E17}" type="sibTrans" cxnId="{CB772564-3202-45F0-B238-11A8C025C1F1}">
      <dgm:prSet/>
      <dgm:spPr/>
      <dgm:t>
        <a:bodyPr/>
        <a:lstStyle/>
        <a:p>
          <a:endParaRPr lang="uk-UA"/>
        </a:p>
      </dgm:t>
    </dgm:pt>
    <dgm:pt modelId="{C362AC71-A373-4E0F-881D-F209A895A007}">
      <dgm:prSet custT="1"/>
      <dgm:spPr>
        <a:gradFill rotWithShape="0">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dgm:spPr>
      <dgm:t>
        <a:bodyPr/>
        <a:lstStyle/>
        <a:p>
          <a:r>
            <a:rPr lang="uk-UA" sz="1600" dirty="0" smtClean="0"/>
            <a:t>Продаж цінних паперів</a:t>
          </a:r>
          <a:endParaRPr lang="uk-UA" sz="1600" dirty="0"/>
        </a:p>
      </dgm:t>
    </dgm:pt>
    <dgm:pt modelId="{45325676-6AF1-4938-9FCC-B48D1F538E3B}" type="parTrans" cxnId="{3C586D64-A5FF-45E5-ACC4-8A47A13C2FFC}">
      <dgm:prSet/>
      <dgm:spPr/>
      <dgm:t>
        <a:bodyPr/>
        <a:lstStyle/>
        <a:p>
          <a:endParaRPr lang="uk-UA"/>
        </a:p>
      </dgm:t>
    </dgm:pt>
    <dgm:pt modelId="{F43B8812-ADDF-4EEC-94D6-FB27AD916E3C}" type="sibTrans" cxnId="{3C586D64-A5FF-45E5-ACC4-8A47A13C2FFC}">
      <dgm:prSet/>
      <dgm:spPr/>
      <dgm:t>
        <a:bodyPr/>
        <a:lstStyle/>
        <a:p>
          <a:endParaRPr lang="uk-UA"/>
        </a:p>
      </dgm:t>
    </dgm:pt>
    <dgm:pt modelId="{2B6B0703-5BE3-44D7-B636-B63650EE2F16}">
      <dgm:prSet custT="1"/>
      <dgm:spPr>
        <a:gradFill rotWithShape="0">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dgm:spPr>
      <dgm:t>
        <a:bodyPr/>
        <a:lstStyle/>
        <a:p>
          <a:r>
            <a:rPr lang="uk-UA" sz="1600" dirty="0" smtClean="0"/>
            <a:t>Державні субсидії</a:t>
          </a:r>
          <a:endParaRPr lang="uk-UA" sz="1600" dirty="0"/>
        </a:p>
      </dgm:t>
    </dgm:pt>
    <dgm:pt modelId="{063E4773-22E7-4BD8-9029-F27E28DBA55D}" type="parTrans" cxnId="{40CBC3A0-3C3F-4A62-8EE2-B1C6BDC8B10A}">
      <dgm:prSet/>
      <dgm:spPr/>
      <dgm:t>
        <a:bodyPr/>
        <a:lstStyle/>
        <a:p>
          <a:endParaRPr lang="uk-UA"/>
        </a:p>
      </dgm:t>
    </dgm:pt>
    <dgm:pt modelId="{8F8714FB-6088-4D1B-85F0-CC93B74A9551}" type="sibTrans" cxnId="{40CBC3A0-3C3F-4A62-8EE2-B1C6BDC8B10A}">
      <dgm:prSet/>
      <dgm:spPr/>
      <dgm:t>
        <a:bodyPr/>
        <a:lstStyle/>
        <a:p>
          <a:endParaRPr lang="uk-UA"/>
        </a:p>
      </dgm:t>
    </dgm:pt>
    <dgm:pt modelId="{2ED72BCD-3D02-425C-9CC7-E225976352CB}" type="pres">
      <dgm:prSet presAssocID="{FC21E1AA-4257-4FBA-9A8F-A63BF170A6BA}" presName="hierChild1" presStyleCnt="0">
        <dgm:presLayoutVars>
          <dgm:chPref val="1"/>
          <dgm:dir/>
          <dgm:animOne val="branch"/>
          <dgm:animLvl val="lvl"/>
          <dgm:resizeHandles/>
        </dgm:presLayoutVars>
      </dgm:prSet>
      <dgm:spPr/>
      <dgm:t>
        <a:bodyPr/>
        <a:lstStyle/>
        <a:p>
          <a:endParaRPr lang="uk-UA"/>
        </a:p>
      </dgm:t>
    </dgm:pt>
    <dgm:pt modelId="{57315076-0C38-4E05-9094-BBB82EC533A8}" type="pres">
      <dgm:prSet presAssocID="{A5C7F12D-FFC4-4ED5-B6EA-75B022AC7A4A}" presName="hierRoot1" presStyleCnt="0"/>
      <dgm:spPr/>
    </dgm:pt>
    <dgm:pt modelId="{436B0141-3313-4D4C-A1AA-10D0914716DB}" type="pres">
      <dgm:prSet presAssocID="{A5C7F12D-FFC4-4ED5-B6EA-75B022AC7A4A}" presName="composite" presStyleCnt="0"/>
      <dgm:spPr/>
    </dgm:pt>
    <dgm:pt modelId="{1F352D95-5EFF-402E-98CA-7DF501E82772}" type="pres">
      <dgm:prSet presAssocID="{A5C7F12D-FFC4-4ED5-B6EA-75B022AC7A4A}" presName="background" presStyleLbl="node0" presStyleIdx="0" presStyleCnt="1"/>
      <dgm:spPr/>
    </dgm:pt>
    <dgm:pt modelId="{0FFB3247-9C73-4271-A744-1C6AEC81A4C2}" type="pres">
      <dgm:prSet presAssocID="{A5C7F12D-FFC4-4ED5-B6EA-75B022AC7A4A}" presName="text" presStyleLbl="fgAcc0" presStyleIdx="0" presStyleCnt="1" custScaleX="206248" custScaleY="193161" custLinFactNeighborX="-489" custLinFactNeighborY="596">
        <dgm:presLayoutVars>
          <dgm:chPref val="3"/>
        </dgm:presLayoutVars>
      </dgm:prSet>
      <dgm:spPr/>
      <dgm:t>
        <a:bodyPr/>
        <a:lstStyle/>
        <a:p>
          <a:endParaRPr lang="uk-UA"/>
        </a:p>
      </dgm:t>
    </dgm:pt>
    <dgm:pt modelId="{38AE44C0-3FF3-49F3-82D8-7AE6DD323670}" type="pres">
      <dgm:prSet presAssocID="{A5C7F12D-FFC4-4ED5-B6EA-75B022AC7A4A}" presName="hierChild2" presStyleCnt="0"/>
      <dgm:spPr/>
    </dgm:pt>
    <dgm:pt modelId="{958A255A-2162-44C8-9926-64B8F4CBC0B1}" type="pres">
      <dgm:prSet presAssocID="{72477175-B34F-4357-BFAE-8F1643A49C7F}" presName="Name10" presStyleLbl="parChTrans1D2" presStyleIdx="0" presStyleCnt="2"/>
      <dgm:spPr/>
      <dgm:t>
        <a:bodyPr/>
        <a:lstStyle/>
        <a:p>
          <a:endParaRPr lang="uk-UA"/>
        </a:p>
      </dgm:t>
    </dgm:pt>
    <dgm:pt modelId="{F1553501-CD53-416B-9030-4A66A3A0ABBC}" type="pres">
      <dgm:prSet presAssocID="{CDE43990-AA99-4165-9EB9-B2F3FF150B8E}" presName="hierRoot2" presStyleCnt="0"/>
      <dgm:spPr/>
    </dgm:pt>
    <dgm:pt modelId="{EDF1547D-1E55-4732-8958-850509AC6E35}" type="pres">
      <dgm:prSet presAssocID="{CDE43990-AA99-4165-9EB9-B2F3FF150B8E}" presName="composite2" presStyleCnt="0"/>
      <dgm:spPr/>
    </dgm:pt>
    <dgm:pt modelId="{8B4CB610-E8DD-4531-B819-F2C02C80A001}" type="pres">
      <dgm:prSet presAssocID="{CDE43990-AA99-4165-9EB9-B2F3FF150B8E}" presName="background2" presStyleLbl="node2" presStyleIdx="0" presStyleCnt="2"/>
      <dgm:spPr/>
    </dgm:pt>
    <dgm:pt modelId="{E1F5F358-ACBC-465F-ABA1-B75C15DA946A}" type="pres">
      <dgm:prSet presAssocID="{CDE43990-AA99-4165-9EB9-B2F3FF150B8E}" presName="text2" presStyleLbl="fgAcc2" presStyleIdx="0" presStyleCnt="2" custScaleX="168522" custScaleY="154709" custLinFactNeighborX="533" custLinFactNeighborY="-921">
        <dgm:presLayoutVars>
          <dgm:chPref val="3"/>
        </dgm:presLayoutVars>
      </dgm:prSet>
      <dgm:spPr/>
      <dgm:t>
        <a:bodyPr/>
        <a:lstStyle/>
        <a:p>
          <a:endParaRPr lang="uk-UA"/>
        </a:p>
      </dgm:t>
    </dgm:pt>
    <dgm:pt modelId="{8F2B1C4A-3F05-49B4-B126-119879CFCC4A}" type="pres">
      <dgm:prSet presAssocID="{CDE43990-AA99-4165-9EB9-B2F3FF150B8E}" presName="hierChild3" presStyleCnt="0"/>
      <dgm:spPr/>
    </dgm:pt>
    <dgm:pt modelId="{F9EABD08-4023-48EB-AD88-22D2F0FBC424}" type="pres">
      <dgm:prSet presAssocID="{C0AC64CE-C947-4337-B1EE-285D32AB3D28}" presName="Name17" presStyleLbl="parChTrans1D3" presStyleIdx="0" presStyleCnt="5"/>
      <dgm:spPr/>
      <dgm:t>
        <a:bodyPr/>
        <a:lstStyle/>
        <a:p>
          <a:endParaRPr lang="uk-UA"/>
        </a:p>
      </dgm:t>
    </dgm:pt>
    <dgm:pt modelId="{7F0D5D86-2DC4-45B6-B191-D4439088D977}" type="pres">
      <dgm:prSet presAssocID="{316BAB3D-285F-48F7-A042-95F602E7B238}" presName="hierRoot3" presStyleCnt="0"/>
      <dgm:spPr/>
    </dgm:pt>
    <dgm:pt modelId="{2BD57A5E-4F74-45AB-B2C5-A534381EB5AB}" type="pres">
      <dgm:prSet presAssocID="{316BAB3D-285F-48F7-A042-95F602E7B238}" presName="composite3" presStyleCnt="0"/>
      <dgm:spPr/>
    </dgm:pt>
    <dgm:pt modelId="{00FDD2B6-0A88-4D15-B112-F981E9DC6BC0}" type="pres">
      <dgm:prSet presAssocID="{316BAB3D-285F-48F7-A042-95F602E7B238}" presName="background3" presStyleLbl="node3" presStyleIdx="0" presStyleCnt="5"/>
      <dgm:spPr/>
    </dgm:pt>
    <dgm:pt modelId="{7C74ED96-7084-4680-B2B7-54AEBBB44239}" type="pres">
      <dgm:prSet presAssocID="{316BAB3D-285F-48F7-A042-95F602E7B238}" presName="text3" presStyleLbl="fgAcc3" presStyleIdx="0" presStyleCnt="5" custAng="16200000" custLinFactNeighborX="2314" custLinFactNeighborY="41823">
        <dgm:presLayoutVars>
          <dgm:chPref val="3"/>
        </dgm:presLayoutVars>
      </dgm:prSet>
      <dgm:spPr/>
      <dgm:t>
        <a:bodyPr/>
        <a:lstStyle/>
        <a:p>
          <a:endParaRPr lang="uk-UA"/>
        </a:p>
      </dgm:t>
    </dgm:pt>
    <dgm:pt modelId="{0EABAAF2-43E0-48B4-984C-6E45F2A46892}" type="pres">
      <dgm:prSet presAssocID="{316BAB3D-285F-48F7-A042-95F602E7B238}" presName="hierChild4" presStyleCnt="0"/>
      <dgm:spPr/>
    </dgm:pt>
    <dgm:pt modelId="{72E3561A-8AC9-40CB-A1FC-64D89AB17457}" type="pres">
      <dgm:prSet presAssocID="{1D0D6324-1A00-4D91-B822-CB156D4A1189}" presName="Name17" presStyleLbl="parChTrans1D3" presStyleIdx="1" presStyleCnt="5"/>
      <dgm:spPr/>
      <dgm:t>
        <a:bodyPr/>
        <a:lstStyle/>
        <a:p>
          <a:endParaRPr lang="uk-UA"/>
        </a:p>
      </dgm:t>
    </dgm:pt>
    <dgm:pt modelId="{8F58AA90-F675-4CDE-B0BB-B210E399203E}" type="pres">
      <dgm:prSet presAssocID="{0DB262D1-17A0-4B4F-93BD-A8F54251D7E8}" presName="hierRoot3" presStyleCnt="0"/>
      <dgm:spPr/>
    </dgm:pt>
    <dgm:pt modelId="{0699E6D5-8527-4A08-89CB-4815E496A70C}" type="pres">
      <dgm:prSet presAssocID="{0DB262D1-17A0-4B4F-93BD-A8F54251D7E8}" presName="composite3" presStyleCnt="0"/>
      <dgm:spPr/>
    </dgm:pt>
    <dgm:pt modelId="{72FA3CB3-447D-4D24-9F1F-5E1A49A8D225}" type="pres">
      <dgm:prSet presAssocID="{0DB262D1-17A0-4B4F-93BD-A8F54251D7E8}" presName="background3" presStyleLbl="node3" presStyleIdx="1" presStyleCnt="5"/>
      <dgm:spPr/>
    </dgm:pt>
    <dgm:pt modelId="{05134E27-74F1-48A6-A5CC-F5F175E9EE76}" type="pres">
      <dgm:prSet presAssocID="{0DB262D1-17A0-4B4F-93BD-A8F54251D7E8}" presName="text3" presStyleLbl="fgAcc3" presStyleIdx="1" presStyleCnt="5" custAng="16200000" custLinFactNeighborX="2299" custLinFactNeighborY="41823">
        <dgm:presLayoutVars>
          <dgm:chPref val="3"/>
        </dgm:presLayoutVars>
      </dgm:prSet>
      <dgm:spPr/>
      <dgm:t>
        <a:bodyPr/>
        <a:lstStyle/>
        <a:p>
          <a:endParaRPr lang="uk-UA"/>
        </a:p>
      </dgm:t>
    </dgm:pt>
    <dgm:pt modelId="{2EB4C2B9-4BAC-4B4A-9CD1-FD7CBAF72D5D}" type="pres">
      <dgm:prSet presAssocID="{0DB262D1-17A0-4B4F-93BD-A8F54251D7E8}" presName="hierChild4" presStyleCnt="0"/>
      <dgm:spPr/>
    </dgm:pt>
    <dgm:pt modelId="{78D64E95-ADFB-4790-9815-338FEDE9D694}" type="pres">
      <dgm:prSet presAssocID="{C6ECE0EE-CAF5-4C8B-87A6-6E55D08E7825}" presName="Name10" presStyleLbl="parChTrans1D2" presStyleIdx="1" presStyleCnt="2"/>
      <dgm:spPr/>
      <dgm:t>
        <a:bodyPr/>
        <a:lstStyle/>
        <a:p>
          <a:endParaRPr lang="uk-UA"/>
        </a:p>
      </dgm:t>
    </dgm:pt>
    <dgm:pt modelId="{CADD7286-C937-44C2-91C3-B7E434C7FAAB}" type="pres">
      <dgm:prSet presAssocID="{5C1671D0-9898-4A70-96EB-DD28B98E5E27}" presName="hierRoot2" presStyleCnt="0"/>
      <dgm:spPr/>
    </dgm:pt>
    <dgm:pt modelId="{A381B0BF-7F5C-4A60-AAF3-6C577D01A321}" type="pres">
      <dgm:prSet presAssocID="{5C1671D0-9898-4A70-96EB-DD28B98E5E27}" presName="composite2" presStyleCnt="0"/>
      <dgm:spPr/>
    </dgm:pt>
    <dgm:pt modelId="{50B5E503-6C6D-4C7D-BAFF-596719607153}" type="pres">
      <dgm:prSet presAssocID="{5C1671D0-9898-4A70-96EB-DD28B98E5E27}" presName="background2" presStyleLbl="node2" presStyleIdx="1" presStyleCnt="2"/>
      <dgm:spPr/>
    </dgm:pt>
    <dgm:pt modelId="{BBAC8BF8-88C6-4E9B-BB0A-15C7CF504AE4}" type="pres">
      <dgm:prSet presAssocID="{5C1671D0-9898-4A70-96EB-DD28B98E5E27}" presName="text2" presStyleLbl="fgAcc2" presStyleIdx="1" presStyleCnt="2" custScaleX="164201" custScaleY="160430" custLinFactNeighborX="-514" custLinFactNeighborY="0">
        <dgm:presLayoutVars>
          <dgm:chPref val="3"/>
        </dgm:presLayoutVars>
      </dgm:prSet>
      <dgm:spPr/>
      <dgm:t>
        <a:bodyPr/>
        <a:lstStyle/>
        <a:p>
          <a:endParaRPr lang="uk-UA"/>
        </a:p>
      </dgm:t>
    </dgm:pt>
    <dgm:pt modelId="{C67C2B92-97B7-47D1-8C5B-E5DC2ACF351D}" type="pres">
      <dgm:prSet presAssocID="{5C1671D0-9898-4A70-96EB-DD28B98E5E27}" presName="hierChild3" presStyleCnt="0"/>
      <dgm:spPr/>
    </dgm:pt>
    <dgm:pt modelId="{D4551695-7E6E-4AB3-AC30-31E7B64AF495}" type="pres">
      <dgm:prSet presAssocID="{85386DF9-C71A-406F-8983-DDB97DF036EF}" presName="Name17" presStyleLbl="parChTrans1D3" presStyleIdx="2" presStyleCnt="5"/>
      <dgm:spPr/>
      <dgm:t>
        <a:bodyPr/>
        <a:lstStyle/>
        <a:p>
          <a:endParaRPr lang="uk-UA"/>
        </a:p>
      </dgm:t>
    </dgm:pt>
    <dgm:pt modelId="{B7C1BAFA-102C-4FE2-9979-F1FD4CB6D18A}" type="pres">
      <dgm:prSet presAssocID="{5B674FA4-8E0B-4AAD-9352-1D14B7F523D2}" presName="hierRoot3" presStyleCnt="0"/>
      <dgm:spPr/>
    </dgm:pt>
    <dgm:pt modelId="{BE310CEA-A991-4873-826A-995F6DAA6586}" type="pres">
      <dgm:prSet presAssocID="{5B674FA4-8E0B-4AAD-9352-1D14B7F523D2}" presName="composite3" presStyleCnt="0"/>
      <dgm:spPr/>
    </dgm:pt>
    <dgm:pt modelId="{AD8662B2-20D5-4701-83E7-3639CD342DA6}" type="pres">
      <dgm:prSet presAssocID="{5B674FA4-8E0B-4AAD-9352-1D14B7F523D2}" presName="background3" presStyleLbl="node3" presStyleIdx="2" presStyleCnt="5"/>
      <dgm:spPr/>
    </dgm:pt>
    <dgm:pt modelId="{4BB1CAE1-072A-4942-BD12-E589B299E8A4}" type="pres">
      <dgm:prSet presAssocID="{5B674FA4-8E0B-4AAD-9352-1D14B7F523D2}" presName="text3" presStyleLbl="fgAcc3" presStyleIdx="2" presStyleCnt="5" custAng="16200000" custLinFactNeighborX="2284" custLinFactNeighborY="36102">
        <dgm:presLayoutVars>
          <dgm:chPref val="3"/>
        </dgm:presLayoutVars>
      </dgm:prSet>
      <dgm:spPr/>
      <dgm:t>
        <a:bodyPr/>
        <a:lstStyle/>
        <a:p>
          <a:endParaRPr lang="uk-UA"/>
        </a:p>
      </dgm:t>
    </dgm:pt>
    <dgm:pt modelId="{461C0CA3-CC47-411D-8D49-A475B7DF83E4}" type="pres">
      <dgm:prSet presAssocID="{5B674FA4-8E0B-4AAD-9352-1D14B7F523D2}" presName="hierChild4" presStyleCnt="0"/>
      <dgm:spPr/>
    </dgm:pt>
    <dgm:pt modelId="{54D3A9A8-5619-4DE9-93B1-AEBCA7A3BC39}" type="pres">
      <dgm:prSet presAssocID="{45325676-6AF1-4938-9FCC-B48D1F538E3B}" presName="Name17" presStyleLbl="parChTrans1D3" presStyleIdx="3" presStyleCnt="5"/>
      <dgm:spPr/>
      <dgm:t>
        <a:bodyPr/>
        <a:lstStyle/>
        <a:p>
          <a:endParaRPr lang="uk-UA"/>
        </a:p>
      </dgm:t>
    </dgm:pt>
    <dgm:pt modelId="{54A39A0C-A2F8-41D4-A23E-920A9F51F5D3}" type="pres">
      <dgm:prSet presAssocID="{C362AC71-A373-4E0F-881D-F209A895A007}" presName="hierRoot3" presStyleCnt="0"/>
      <dgm:spPr/>
    </dgm:pt>
    <dgm:pt modelId="{025A12E7-9EB2-4EBF-B1C7-C8C64D7DFB3D}" type="pres">
      <dgm:prSet presAssocID="{C362AC71-A373-4E0F-881D-F209A895A007}" presName="composite3" presStyleCnt="0"/>
      <dgm:spPr/>
    </dgm:pt>
    <dgm:pt modelId="{931983E0-24F9-48AB-A00A-6F31AB6AAB60}" type="pres">
      <dgm:prSet presAssocID="{C362AC71-A373-4E0F-881D-F209A895A007}" presName="background3" presStyleLbl="node3" presStyleIdx="3" presStyleCnt="5"/>
      <dgm:spPr/>
    </dgm:pt>
    <dgm:pt modelId="{DC4724DC-97DF-418E-90E3-0BA5A945DD26}" type="pres">
      <dgm:prSet presAssocID="{C362AC71-A373-4E0F-881D-F209A895A007}" presName="text3" presStyleLbl="fgAcc3" presStyleIdx="3" presStyleCnt="5" custAng="16200000" custLinFactNeighborX="2270" custLinFactNeighborY="36102">
        <dgm:presLayoutVars>
          <dgm:chPref val="3"/>
        </dgm:presLayoutVars>
      </dgm:prSet>
      <dgm:spPr/>
      <dgm:t>
        <a:bodyPr/>
        <a:lstStyle/>
        <a:p>
          <a:endParaRPr lang="uk-UA"/>
        </a:p>
      </dgm:t>
    </dgm:pt>
    <dgm:pt modelId="{449243A7-20DE-41D8-99C1-A3E25981CA95}" type="pres">
      <dgm:prSet presAssocID="{C362AC71-A373-4E0F-881D-F209A895A007}" presName="hierChild4" presStyleCnt="0"/>
      <dgm:spPr/>
    </dgm:pt>
    <dgm:pt modelId="{F75657E5-93EB-40DA-AF54-C9A2E5536465}" type="pres">
      <dgm:prSet presAssocID="{063E4773-22E7-4BD8-9029-F27E28DBA55D}" presName="Name17" presStyleLbl="parChTrans1D3" presStyleIdx="4" presStyleCnt="5"/>
      <dgm:spPr/>
      <dgm:t>
        <a:bodyPr/>
        <a:lstStyle/>
        <a:p>
          <a:endParaRPr lang="uk-UA"/>
        </a:p>
      </dgm:t>
    </dgm:pt>
    <dgm:pt modelId="{0ADB1F4B-D5A3-4627-BB4F-EB127EBC0114}" type="pres">
      <dgm:prSet presAssocID="{2B6B0703-5BE3-44D7-B636-B63650EE2F16}" presName="hierRoot3" presStyleCnt="0"/>
      <dgm:spPr/>
    </dgm:pt>
    <dgm:pt modelId="{38148FB8-A14D-44D2-8535-B3A7BB031EF0}" type="pres">
      <dgm:prSet presAssocID="{2B6B0703-5BE3-44D7-B636-B63650EE2F16}" presName="composite3" presStyleCnt="0"/>
      <dgm:spPr/>
    </dgm:pt>
    <dgm:pt modelId="{9DBFB9E6-99B1-44C7-B2D8-F284235E560A}" type="pres">
      <dgm:prSet presAssocID="{2B6B0703-5BE3-44D7-B636-B63650EE2F16}" presName="background3" presStyleLbl="node3" presStyleIdx="4" presStyleCnt="5"/>
      <dgm:spPr/>
    </dgm:pt>
    <dgm:pt modelId="{FD5821B3-07D7-4CE4-BA0B-F8AF959F8FB4}" type="pres">
      <dgm:prSet presAssocID="{2B6B0703-5BE3-44D7-B636-B63650EE2F16}" presName="text3" presStyleLbl="fgAcc3" presStyleIdx="4" presStyleCnt="5" custAng="16200000" custLinFactNeighborX="-3059" custLinFactNeighborY="27734">
        <dgm:presLayoutVars>
          <dgm:chPref val="3"/>
        </dgm:presLayoutVars>
      </dgm:prSet>
      <dgm:spPr/>
      <dgm:t>
        <a:bodyPr/>
        <a:lstStyle/>
        <a:p>
          <a:endParaRPr lang="uk-UA"/>
        </a:p>
      </dgm:t>
    </dgm:pt>
    <dgm:pt modelId="{E4F12219-CD09-478C-AB19-8FFC38EFECA5}" type="pres">
      <dgm:prSet presAssocID="{2B6B0703-5BE3-44D7-B636-B63650EE2F16}" presName="hierChild4" presStyleCnt="0"/>
      <dgm:spPr/>
    </dgm:pt>
  </dgm:ptLst>
  <dgm:cxnLst>
    <dgm:cxn modelId="{40CBC3A0-3C3F-4A62-8EE2-B1C6BDC8B10A}" srcId="{5C1671D0-9898-4A70-96EB-DD28B98E5E27}" destId="{2B6B0703-5BE3-44D7-B636-B63650EE2F16}" srcOrd="2" destOrd="0" parTransId="{063E4773-22E7-4BD8-9029-F27E28DBA55D}" sibTransId="{8F8714FB-6088-4D1B-85F0-CC93B74A9551}"/>
    <dgm:cxn modelId="{0524801E-1039-4DF0-AFD6-21C085EF40A5}" type="presOf" srcId="{C0AC64CE-C947-4337-B1EE-285D32AB3D28}" destId="{F9EABD08-4023-48EB-AD88-22D2F0FBC424}" srcOrd="0" destOrd="0" presId="urn:microsoft.com/office/officeart/2005/8/layout/hierarchy1"/>
    <dgm:cxn modelId="{3C586D64-A5FF-45E5-ACC4-8A47A13C2FFC}" srcId="{5C1671D0-9898-4A70-96EB-DD28B98E5E27}" destId="{C362AC71-A373-4E0F-881D-F209A895A007}" srcOrd="1" destOrd="0" parTransId="{45325676-6AF1-4938-9FCC-B48D1F538E3B}" sibTransId="{F43B8812-ADDF-4EEC-94D6-FB27AD916E3C}"/>
    <dgm:cxn modelId="{0A66A8A9-3AA3-465B-A79E-6B33B1A54192}" srcId="{CDE43990-AA99-4165-9EB9-B2F3FF150B8E}" destId="{316BAB3D-285F-48F7-A042-95F602E7B238}" srcOrd="0" destOrd="0" parTransId="{C0AC64CE-C947-4337-B1EE-285D32AB3D28}" sibTransId="{772AC62F-A51D-4440-8D32-45530F03D841}"/>
    <dgm:cxn modelId="{37D814C0-509D-46AB-892B-93F51C02244D}" type="presOf" srcId="{316BAB3D-285F-48F7-A042-95F602E7B238}" destId="{7C74ED96-7084-4680-B2B7-54AEBBB44239}" srcOrd="0" destOrd="0" presId="urn:microsoft.com/office/officeart/2005/8/layout/hierarchy1"/>
    <dgm:cxn modelId="{40224F94-6CA7-48EB-91C5-F92D28462FB1}" type="presOf" srcId="{CDE43990-AA99-4165-9EB9-B2F3FF150B8E}" destId="{E1F5F358-ACBC-465F-ABA1-B75C15DA946A}" srcOrd="0" destOrd="0" presId="urn:microsoft.com/office/officeart/2005/8/layout/hierarchy1"/>
    <dgm:cxn modelId="{9FAC143D-3CBA-453F-AAAB-7842AD054C0B}" type="presOf" srcId="{C6ECE0EE-CAF5-4C8B-87A6-6E55D08E7825}" destId="{78D64E95-ADFB-4790-9815-338FEDE9D694}" srcOrd="0" destOrd="0" presId="urn:microsoft.com/office/officeart/2005/8/layout/hierarchy1"/>
    <dgm:cxn modelId="{06F91472-5543-44F0-8836-FF0F61626999}" srcId="{A5C7F12D-FFC4-4ED5-B6EA-75B022AC7A4A}" destId="{CDE43990-AA99-4165-9EB9-B2F3FF150B8E}" srcOrd="0" destOrd="0" parTransId="{72477175-B34F-4357-BFAE-8F1643A49C7F}" sibTransId="{23E88233-017C-4B59-88DA-71236FB5B1E6}"/>
    <dgm:cxn modelId="{B82F7353-0A57-4719-A11C-1F60526863DA}" srcId="{CDE43990-AA99-4165-9EB9-B2F3FF150B8E}" destId="{0DB262D1-17A0-4B4F-93BD-A8F54251D7E8}" srcOrd="1" destOrd="0" parTransId="{1D0D6324-1A00-4D91-B822-CB156D4A1189}" sibTransId="{730C9C54-0080-4179-BEA6-DA9A9F25BAD9}"/>
    <dgm:cxn modelId="{3FF84B3B-3706-4B06-BD1D-7222808B90B0}" type="presOf" srcId="{C362AC71-A373-4E0F-881D-F209A895A007}" destId="{DC4724DC-97DF-418E-90E3-0BA5A945DD26}" srcOrd="0" destOrd="0" presId="urn:microsoft.com/office/officeart/2005/8/layout/hierarchy1"/>
    <dgm:cxn modelId="{C7682E6C-D163-4077-8466-D80CF95E2D97}" type="presOf" srcId="{FC21E1AA-4257-4FBA-9A8F-A63BF170A6BA}" destId="{2ED72BCD-3D02-425C-9CC7-E225976352CB}" srcOrd="0" destOrd="0" presId="urn:microsoft.com/office/officeart/2005/8/layout/hierarchy1"/>
    <dgm:cxn modelId="{75B73F48-9716-452A-8A06-F25D0577C809}" type="presOf" srcId="{063E4773-22E7-4BD8-9029-F27E28DBA55D}" destId="{F75657E5-93EB-40DA-AF54-C9A2E5536465}" srcOrd="0" destOrd="0" presId="urn:microsoft.com/office/officeart/2005/8/layout/hierarchy1"/>
    <dgm:cxn modelId="{9D00BD4C-98D1-44D0-8454-B51E7DFFC4AE}" type="presOf" srcId="{72477175-B34F-4357-BFAE-8F1643A49C7F}" destId="{958A255A-2162-44C8-9926-64B8F4CBC0B1}" srcOrd="0" destOrd="0" presId="urn:microsoft.com/office/officeart/2005/8/layout/hierarchy1"/>
    <dgm:cxn modelId="{49A04FB8-0E56-47A2-9F2A-E72717706B3B}" type="presOf" srcId="{5B674FA4-8E0B-4AAD-9352-1D14B7F523D2}" destId="{4BB1CAE1-072A-4942-BD12-E589B299E8A4}" srcOrd="0" destOrd="0" presId="urn:microsoft.com/office/officeart/2005/8/layout/hierarchy1"/>
    <dgm:cxn modelId="{B716DCEC-B8CD-4B60-803C-6A2E9F5C36FD}" type="presOf" srcId="{1D0D6324-1A00-4D91-B822-CB156D4A1189}" destId="{72E3561A-8AC9-40CB-A1FC-64D89AB17457}" srcOrd="0" destOrd="0" presId="urn:microsoft.com/office/officeart/2005/8/layout/hierarchy1"/>
    <dgm:cxn modelId="{21C23E2A-91E3-491F-BCC6-87011E5B7253}" type="presOf" srcId="{A5C7F12D-FFC4-4ED5-B6EA-75B022AC7A4A}" destId="{0FFB3247-9C73-4271-A744-1C6AEC81A4C2}" srcOrd="0" destOrd="0" presId="urn:microsoft.com/office/officeart/2005/8/layout/hierarchy1"/>
    <dgm:cxn modelId="{94DD8B54-4518-4F46-839D-F2CCEBF01058}" type="presOf" srcId="{85386DF9-C71A-406F-8983-DDB97DF036EF}" destId="{D4551695-7E6E-4AB3-AC30-31E7B64AF495}" srcOrd="0" destOrd="0" presId="urn:microsoft.com/office/officeart/2005/8/layout/hierarchy1"/>
    <dgm:cxn modelId="{E47341AB-09A2-4873-A5B8-F4239F739DB0}" srcId="{A5C7F12D-FFC4-4ED5-B6EA-75B022AC7A4A}" destId="{5C1671D0-9898-4A70-96EB-DD28B98E5E27}" srcOrd="1" destOrd="0" parTransId="{C6ECE0EE-CAF5-4C8B-87A6-6E55D08E7825}" sibTransId="{8511F3A0-5072-4042-8A21-3190D8752F5E}"/>
    <dgm:cxn modelId="{CB772564-3202-45F0-B238-11A8C025C1F1}" srcId="{5C1671D0-9898-4A70-96EB-DD28B98E5E27}" destId="{5B674FA4-8E0B-4AAD-9352-1D14B7F523D2}" srcOrd="0" destOrd="0" parTransId="{85386DF9-C71A-406F-8983-DDB97DF036EF}" sibTransId="{EA407087-A22C-4B6F-9A19-30D01A973E17}"/>
    <dgm:cxn modelId="{5A4A9742-BD5B-4C27-BAFB-E6F5A57FF537}" srcId="{FC21E1AA-4257-4FBA-9A8F-A63BF170A6BA}" destId="{A5C7F12D-FFC4-4ED5-B6EA-75B022AC7A4A}" srcOrd="0" destOrd="0" parTransId="{33FF9C14-7E98-457B-AA58-BA996790A74B}" sibTransId="{1ECCBE27-6644-4436-AE03-487BC973FA2F}"/>
    <dgm:cxn modelId="{8433E6A3-F8DF-45C6-B302-6F4537958CA9}" type="presOf" srcId="{5C1671D0-9898-4A70-96EB-DD28B98E5E27}" destId="{BBAC8BF8-88C6-4E9B-BB0A-15C7CF504AE4}" srcOrd="0" destOrd="0" presId="urn:microsoft.com/office/officeart/2005/8/layout/hierarchy1"/>
    <dgm:cxn modelId="{0568B374-510E-4282-9CED-89C9FD2A5D50}" type="presOf" srcId="{2B6B0703-5BE3-44D7-B636-B63650EE2F16}" destId="{FD5821B3-07D7-4CE4-BA0B-F8AF959F8FB4}" srcOrd="0" destOrd="0" presId="urn:microsoft.com/office/officeart/2005/8/layout/hierarchy1"/>
    <dgm:cxn modelId="{C8D828D9-F773-485C-9C50-8BF298A26DC3}" type="presOf" srcId="{0DB262D1-17A0-4B4F-93BD-A8F54251D7E8}" destId="{05134E27-74F1-48A6-A5CC-F5F175E9EE76}" srcOrd="0" destOrd="0" presId="urn:microsoft.com/office/officeart/2005/8/layout/hierarchy1"/>
    <dgm:cxn modelId="{31F443CF-959F-4439-9361-22C91199FB6D}" type="presOf" srcId="{45325676-6AF1-4938-9FCC-B48D1F538E3B}" destId="{54D3A9A8-5619-4DE9-93B1-AEBCA7A3BC39}" srcOrd="0" destOrd="0" presId="urn:microsoft.com/office/officeart/2005/8/layout/hierarchy1"/>
    <dgm:cxn modelId="{2C7A9011-BB78-4F09-9063-B241211C0EE7}" type="presParOf" srcId="{2ED72BCD-3D02-425C-9CC7-E225976352CB}" destId="{57315076-0C38-4E05-9094-BBB82EC533A8}" srcOrd="0" destOrd="0" presId="urn:microsoft.com/office/officeart/2005/8/layout/hierarchy1"/>
    <dgm:cxn modelId="{E6BF3C0A-5A82-44F1-A9BE-344934394CD5}" type="presParOf" srcId="{57315076-0C38-4E05-9094-BBB82EC533A8}" destId="{436B0141-3313-4D4C-A1AA-10D0914716DB}" srcOrd="0" destOrd="0" presId="urn:microsoft.com/office/officeart/2005/8/layout/hierarchy1"/>
    <dgm:cxn modelId="{40E86923-553B-4EBE-A726-FD7E76672735}" type="presParOf" srcId="{436B0141-3313-4D4C-A1AA-10D0914716DB}" destId="{1F352D95-5EFF-402E-98CA-7DF501E82772}" srcOrd="0" destOrd="0" presId="urn:microsoft.com/office/officeart/2005/8/layout/hierarchy1"/>
    <dgm:cxn modelId="{7B5BCCF3-569D-4443-B1F5-1EB2185115F0}" type="presParOf" srcId="{436B0141-3313-4D4C-A1AA-10D0914716DB}" destId="{0FFB3247-9C73-4271-A744-1C6AEC81A4C2}" srcOrd="1" destOrd="0" presId="urn:microsoft.com/office/officeart/2005/8/layout/hierarchy1"/>
    <dgm:cxn modelId="{DFF90D34-4238-4211-A511-E46EE8692287}" type="presParOf" srcId="{57315076-0C38-4E05-9094-BBB82EC533A8}" destId="{38AE44C0-3FF3-49F3-82D8-7AE6DD323670}" srcOrd="1" destOrd="0" presId="urn:microsoft.com/office/officeart/2005/8/layout/hierarchy1"/>
    <dgm:cxn modelId="{734D9B69-3E36-40AD-8FC2-188479611A66}" type="presParOf" srcId="{38AE44C0-3FF3-49F3-82D8-7AE6DD323670}" destId="{958A255A-2162-44C8-9926-64B8F4CBC0B1}" srcOrd="0" destOrd="0" presId="urn:microsoft.com/office/officeart/2005/8/layout/hierarchy1"/>
    <dgm:cxn modelId="{2CD71B55-FC65-4E9C-AB33-2CD3AF66A528}" type="presParOf" srcId="{38AE44C0-3FF3-49F3-82D8-7AE6DD323670}" destId="{F1553501-CD53-416B-9030-4A66A3A0ABBC}" srcOrd="1" destOrd="0" presId="urn:microsoft.com/office/officeart/2005/8/layout/hierarchy1"/>
    <dgm:cxn modelId="{6D2DF8DB-A424-4F0A-A656-5FAF124E2C14}" type="presParOf" srcId="{F1553501-CD53-416B-9030-4A66A3A0ABBC}" destId="{EDF1547D-1E55-4732-8958-850509AC6E35}" srcOrd="0" destOrd="0" presId="urn:microsoft.com/office/officeart/2005/8/layout/hierarchy1"/>
    <dgm:cxn modelId="{70E6242C-02FC-4FD8-83B3-CED7C22A8E5F}" type="presParOf" srcId="{EDF1547D-1E55-4732-8958-850509AC6E35}" destId="{8B4CB610-E8DD-4531-B819-F2C02C80A001}" srcOrd="0" destOrd="0" presId="urn:microsoft.com/office/officeart/2005/8/layout/hierarchy1"/>
    <dgm:cxn modelId="{870FF069-13D1-4A26-83B1-9CDC61BFCCA8}" type="presParOf" srcId="{EDF1547D-1E55-4732-8958-850509AC6E35}" destId="{E1F5F358-ACBC-465F-ABA1-B75C15DA946A}" srcOrd="1" destOrd="0" presId="urn:microsoft.com/office/officeart/2005/8/layout/hierarchy1"/>
    <dgm:cxn modelId="{3B0F1F47-73F4-43F2-B555-001C7C42E6A8}" type="presParOf" srcId="{F1553501-CD53-416B-9030-4A66A3A0ABBC}" destId="{8F2B1C4A-3F05-49B4-B126-119879CFCC4A}" srcOrd="1" destOrd="0" presId="urn:microsoft.com/office/officeart/2005/8/layout/hierarchy1"/>
    <dgm:cxn modelId="{57DE5F1F-A02F-4A5E-9FA9-7CC2EF1B48EB}" type="presParOf" srcId="{8F2B1C4A-3F05-49B4-B126-119879CFCC4A}" destId="{F9EABD08-4023-48EB-AD88-22D2F0FBC424}" srcOrd="0" destOrd="0" presId="urn:microsoft.com/office/officeart/2005/8/layout/hierarchy1"/>
    <dgm:cxn modelId="{34BF39DA-2E37-4E04-9DF7-3EA927F8AFFB}" type="presParOf" srcId="{8F2B1C4A-3F05-49B4-B126-119879CFCC4A}" destId="{7F0D5D86-2DC4-45B6-B191-D4439088D977}" srcOrd="1" destOrd="0" presId="urn:microsoft.com/office/officeart/2005/8/layout/hierarchy1"/>
    <dgm:cxn modelId="{37D8DA4C-2006-4FB1-B910-E72AF05BE35C}" type="presParOf" srcId="{7F0D5D86-2DC4-45B6-B191-D4439088D977}" destId="{2BD57A5E-4F74-45AB-B2C5-A534381EB5AB}" srcOrd="0" destOrd="0" presId="urn:microsoft.com/office/officeart/2005/8/layout/hierarchy1"/>
    <dgm:cxn modelId="{F55CB0E8-8BA0-4E55-9CA2-9D89443B4621}" type="presParOf" srcId="{2BD57A5E-4F74-45AB-B2C5-A534381EB5AB}" destId="{00FDD2B6-0A88-4D15-B112-F981E9DC6BC0}" srcOrd="0" destOrd="0" presId="urn:microsoft.com/office/officeart/2005/8/layout/hierarchy1"/>
    <dgm:cxn modelId="{D89EEB33-6436-4CE9-A49D-23AA9C49BAA6}" type="presParOf" srcId="{2BD57A5E-4F74-45AB-B2C5-A534381EB5AB}" destId="{7C74ED96-7084-4680-B2B7-54AEBBB44239}" srcOrd="1" destOrd="0" presId="urn:microsoft.com/office/officeart/2005/8/layout/hierarchy1"/>
    <dgm:cxn modelId="{04B261D1-4DA6-4EAF-84DA-6AB6D0D2AE5B}" type="presParOf" srcId="{7F0D5D86-2DC4-45B6-B191-D4439088D977}" destId="{0EABAAF2-43E0-48B4-984C-6E45F2A46892}" srcOrd="1" destOrd="0" presId="urn:microsoft.com/office/officeart/2005/8/layout/hierarchy1"/>
    <dgm:cxn modelId="{D2898B18-1A0A-4717-9F18-7BA3B34EE282}" type="presParOf" srcId="{8F2B1C4A-3F05-49B4-B126-119879CFCC4A}" destId="{72E3561A-8AC9-40CB-A1FC-64D89AB17457}" srcOrd="2" destOrd="0" presId="urn:microsoft.com/office/officeart/2005/8/layout/hierarchy1"/>
    <dgm:cxn modelId="{57113F51-7726-44B5-98A6-C276CDD867B7}" type="presParOf" srcId="{8F2B1C4A-3F05-49B4-B126-119879CFCC4A}" destId="{8F58AA90-F675-4CDE-B0BB-B210E399203E}" srcOrd="3" destOrd="0" presId="urn:microsoft.com/office/officeart/2005/8/layout/hierarchy1"/>
    <dgm:cxn modelId="{0EE4FCAB-2A04-4DF3-B738-32CCDEB24571}" type="presParOf" srcId="{8F58AA90-F675-4CDE-B0BB-B210E399203E}" destId="{0699E6D5-8527-4A08-89CB-4815E496A70C}" srcOrd="0" destOrd="0" presId="urn:microsoft.com/office/officeart/2005/8/layout/hierarchy1"/>
    <dgm:cxn modelId="{7AEFEEA0-D38D-4A3D-B5AC-F56C157F1EA1}" type="presParOf" srcId="{0699E6D5-8527-4A08-89CB-4815E496A70C}" destId="{72FA3CB3-447D-4D24-9F1F-5E1A49A8D225}" srcOrd="0" destOrd="0" presId="urn:microsoft.com/office/officeart/2005/8/layout/hierarchy1"/>
    <dgm:cxn modelId="{4F8F90E6-67D5-468C-83F8-94DF9CA154B0}" type="presParOf" srcId="{0699E6D5-8527-4A08-89CB-4815E496A70C}" destId="{05134E27-74F1-48A6-A5CC-F5F175E9EE76}" srcOrd="1" destOrd="0" presId="urn:microsoft.com/office/officeart/2005/8/layout/hierarchy1"/>
    <dgm:cxn modelId="{BEF0A914-1431-49CD-A74B-7C075AC77AD5}" type="presParOf" srcId="{8F58AA90-F675-4CDE-B0BB-B210E399203E}" destId="{2EB4C2B9-4BAC-4B4A-9CD1-FD7CBAF72D5D}" srcOrd="1" destOrd="0" presId="urn:microsoft.com/office/officeart/2005/8/layout/hierarchy1"/>
    <dgm:cxn modelId="{D4455367-CCF1-474E-AB20-31883E3058D8}" type="presParOf" srcId="{38AE44C0-3FF3-49F3-82D8-7AE6DD323670}" destId="{78D64E95-ADFB-4790-9815-338FEDE9D694}" srcOrd="2" destOrd="0" presId="urn:microsoft.com/office/officeart/2005/8/layout/hierarchy1"/>
    <dgm:cxn modelId="{99ECD574-4791-47F1-9C92-5CD6B3CC9462}" type="presParOf" srcId="{38AE44C0-3FF3-49F3-82D8-7AE6DD323670}" destId="{CADD7286-C937-44C2-91C3-B7E434C7FAAB}" srcOrd="3" destOrd="0" presId="urn:microsoft.com/office/officeart/2005/8/layout/hierarchy1"/>
    <dgm:cxn modelId="{DEB48EEF-EACB-43E7-8FFB-630F4AE745BF}" type="presParOf" srcId="{CADD7286-C937-44C2-91C3-B7E434C7FAAB}" destId="{A381B0BF-7F5C-4A60-AAF3-6C577D01A321}" srcOrd="0" destOrd="0" presId="urn:microsoft.com/office/officeart/2005/8/layout/hierarchy1"/>
    <dgm:cxn modelId="{8B8D8560-7C62-44C8-8AF4-31111343F9A8}" type="presParOf" srcId="{A381B0BF-7F5C-4A60-AAF3-6C577D01A321}" destId="{50B5E503-6C6D-4C7D-BAFF-596719607153}" srcOrd="0" destOrd="0" presId="urn:microsoft.com/office/officeart/2005/8/layout/hierarchy1"/>
    <dgm:cxn modelId="{038C1905-2FC4-4C09-8144-6A91ACD157B0}" type="presParOf" srcId="{A381B0BF-7F5C-4A60-AAF3-6C577D01A321}" destId="{BBAC8BF8-88C6-4E9B-BB0A-15C7CF504AE4}" srcOrd="1" destOrd="0" presId="urn:microsoft.com/office/officeart/2005/8/layout/hierarchy1"/>
    <dgm:cxn modelId="{2300C27D-DB0A-436F-89A4-7189D082CF0B}" type="presParOf" srcId="{CADD7286-C937-44C2-91C3-B7E434C7FAAB}" destId="{C67C2B92-97B7-47D1-8C5B-E5DC2ACF351D}" srcOrd="1" destOrd="0" presId="urn:microsoft.com/office/officeart/2005/8/layout/hierarchy1"/>
    <dgm:cxn modelId="{85A80053-CCC1-43D1-95BE-5040CFF25DB0}" type="presParOf" srcId="{C67C2B92-97B7-47D1-8C5B-E5DC2ACF351D}" destId="{D4551695-7E6E-4AB3-AC30-31E7B64AF495}" srcOrd="0" destOrd="0" presId="urn:microsoft.com/office/officeart/2005/8/layout/hierarchy1"/>
    <dgm:cxn modelId="{1C0E2FF5-7819-4852-AAB9-63884C77B5F9}" type="presParOf" srcId="{C67C2B92-97B7-47D1-8C5B-E5DC2ACF351D}" destId="{B7C1BAFA-102C-4FE2-9979-F1FD4CB6D18A}" srcOrd="1" destOrd="0" presId="urn:microsoft.com/office/officeart/2005/8/layout/hierarchy1"/>
    <dgm:cxn modelId="{A2CF5709-BF0C-460B-8338-ECC2BEA8153A}" type="presParOf" srcId="{B7C1BAFA-102C-4FE2-9979-F1FD4CB6D18A}" destId="{BE310CEA-A991-4873-826A-995F6DAA6586}" srcOrd="0" destOrd="0" presId="urn:microsoft.com/office/officeart/2005/8/layout/hierarchy1"/>
    <dgm:cxn modelId="{72C86D87-C3B5-467B-BE11-5348AD7382D4}" type="presParOf" srcId="{BE310CEA-A991-4873-826A-995F6DAA6586}" destId="{AD8662B2-20D5-4701-83E7-3639CD342DA6}" srcOrd="0" destOrd="0" presId="urn:microsoft.com/office/officeart/2005/8/layout/hierarchy1"/>
    <dgm:cxn modelId="{3DE198F6-CE89-4F41-BD62-D2FE62FEB247}" type="presParOf" srcId="{BE310CEA-A991-4873-826A-995F6DAA6586}" destId="{4BB1CAE1-072A-4942-BD12-E589B299E8A4}" srcOrd="1" destOrd="0" presId="urn:microsoft.com/office/officeart/2005/8/layout/hierarchy1"/>
    <dgm:cxn modelId="{F83CFF7D-0E17-4A3B-8C1E-BBE4E3CF1E39}" type="presParOf" srcId="{B7C1BAFA-102C-4FE2-9979-F1FD4CB6D18A}" destId="{461C0CA3-CC47-411D-8D49-A475B7DF83E4}" srcOrd="1" destOrd="0" presId="urn:microsoft.com/office/officeart/2005/8/layout/hierarchy1"/>
    <dgm:cxn modelId="{4EB941AE-F945-4235-BD5C-C8556D838F06}" type="presParOf" srcId="{C67C2B92-97B7-47D1-8C5B-E5DC2ACF351D}" destId="{54D3A9A8-5619-4DE9-93B1-AEBCA7A3BC39}" srcOrd="2" destOrd="0" presId="urn:microsoft.com/office/officeart/2005/8/layout/hierarchy1"/>
    <dgm:cxn modelId="{C01458AA-A4C6-4D21-8FE2-D9C8248F63FF}" type="presParOf" srcId="{C67C2B92-97B7-47D1-8C5B-E5DC2ACF351D}" destId="{54A39A0C-A2F8-41D4-A23E-920A9F51F5D3}" srcOrd="3" destOrd="0" presId="urn:microsoft.com/office/officeart/2005/8/layout/hierarchy1"/>
    <dgm:cxn modelId="{1CBA7D2A-EC96-4978-A590-952CC640104F}" type="presParOf" srcId="{54A39A0C-A2F8-41D4-A23E-920A9F51F5D3}" destId="{025A12E7-9EB2-4EBF-B1C7-C8C64D7DFB3D}" srcOrd="0" destOrd="0" presId="urn:microsoft.com/office/officeart/2005/8/layout/hierarchy1"/>
    <dgm:cxn modelId="{E8C3CA3A-13FA-460F-B46F-8B7E4977F2E8}" type="presParOf" srcId="{025A12E7-9EB2-4EBF-B1C7-C8C64D7DFB3D}" destId="{931983E0-24F9-48AB-A00A-6F31AB6AAB60}" srcOrd="0" destOrd="0" presId="urn:microsoft.com/office/officeart/2005/8/layout/hierarchy1"/>
    <dgm:cxn modelId="{A99C6EB7-B2EA-41BC-8494-157A1BA8E5D4}" type="presParOf" srcId="{025A12E7-9EB2-4EBF-B1C7-C8C64D7DFB3D}" destId="{DC4724DC-97DF-418E-90E3-0BA5A945DD26}" srcOrd="1" destOrd="0" presId="urn:microsoft.com/office/officeart/2005/8/layout/hierarchy1"/>
    <dgm:cxn modelId="{2F66FA60-10D2-444D-AAFA-4D42AAF585BE}" type="presParOf" srcId="{54A39A0C-A2F8-41D4-A23E-920A9F51F5D3}" destId="{449243A7-20DE-41D8-99C1-A3E25981CA95}" srcOrd="1" destOrd="0" presId="urn:microsoft.com/office/officeart/2005/8/layout/hierarchy1"/>
    <dgm:cxn modelId="{479E203B-BF27-4BEE-99B1-E16FCD8A5BC6}" type="presParOf" srcId="{C67C2B92-97B7-47D1-8C5B-E5DC2ACF351D}" destId="{F75657E5-93EB-40DA-AF54-C9A2E5536465}" srcOrd="4" destOrd="0" presId="urn:microsoft.com/office/officeart/2005/8/layout/hierarchy1"/>
    <dgm:cxn modelId="{80B26C7A-6C78-4C20-9D8B-88DF66A9F251}" type="presParOf" srcId="{C67C2B92-97B7-47D1-8C5B-E5DC2ACF351D}" destId="{0ADB1F4B-D5A3-4627-BB4F-EB127EBC0114}" srcOrd="5" destOrd="0" presId="urn:microsoft.com/office/officeart/2005/8/layout/hierarchy1"/>
    <dgm:cxn modelId="{1902568E-C631-48B9-A81A-E3FDE085C358}" type="presParOf" srcId="{0ADB1F4B-D5A3-4627-BB4F-EB127EBC0114}" destId="{38148FB8-A14D-44D2-8535-B3A7BB031EF0}" srcOrd="0" destOrd="0" presId="urn:microsoft.com/office/officeart/2005/8/layout/hierarchy1"/>
    <dgm:cxn modelId="{25627101-D284-41CD-A7EC-F2F36C20879E}" type="presParOf" srcId="{38148FB8-A14D-44D2-8535-B3A7BB031EF0}" destId="{9DBFB9E6-99B1-44C7-B2D8-F284235E560A}" srcOrd="0" destOrd="0" presId="urn:microsoft.com/office/officeart/2005/8/layout/hierarchy1"/>
    <dgm:cxn modelId="{0911E6F6-E28B-4574-92C2-BEAD3D0EABC2}" type="presParOf" srcId="{38148FB8-A14D-44D2-8535-B3A7BB031EF0}" destId="{FD5821B3-07D7-4CE4-BA0B-F8AF959F8FB4}" srcOrd="1" destOrd="0" presId="urn:microsoft.com/office/officeart/2005/8/layout/hierarchy1"/>
    <dgm:cxn modelId="{1B454783-C854-4EE4-94E6-C4C77982D30B}" type="presParOf" srcId="{0ADB1F4B-D5A3-4627-BB4F-EB127EBC0114}" destId="{E4F12219-CD09-478C-AB19-8FFC38EFECA5}" srcOrd="1" destOrd="0" presId="urn:microsoft.com/office/officeart/2005/8/layout/hierarchy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75657E5-93EB-40DA-AF54-C9A2E5536465}">
      <dsp:nvSpPr>
        <dsp:cNvPr id="0" name=""/>
        <dsp:cNvSpPr/>
      </dsp:nvSpPr>
      <dsp:spPr>
        <a:xfrm>
          <a:off x="6042055" y="4332181"/>
          <a:ext cx="1736718" cy="677614"/>
        </a:xfrm>
        <a:custGeom>
          <a:avLst/>
          <a:gdLst/>
          <a:ahLst/>
          <a:cxnLst/>
          <a:rect l="0" t="0" r="0" b="0"/>
          <a:pathLst>
            <a:path>
              <a:moveTo>
                <a:pt x="0" y="0"/>
              </a:moveTo>
              <a:lnTo>
                <a:pt x="0" y="543180"/>
              </a:lnTo>
              <a:lnTo>
                <a:pt x="1736718" y="543180"/>
              </a:lnTo>
              <a:lnTo>
                <a:pt x="1736718" y="677614"/>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54D3A9A8-5619-4DE9-93B1-AEBCA7A3BC39}">
      <dsp:nvSpPr>
        <dsp:cNvPr id="0" name=""/>
        <dsp:cNvSpPr/>
      </dsp:nvSpPr>
      <dsp:spPr>
        <a:xfrm>
          <a:off x="5996335" y="4332181"/>
          <a:ext cx="91440" cy="754725"/>
        </a:xfrm>
        <a:custGeom>
          <a:avLst/>
          <a:gdLst/>
          <a:ahLst/>
          <a:cxnLst/>
          <a:rect l="0" t="0" r="0" b="0"/>
          <a:pathLst>
            <a:path>
              <a:moveTo>
                <a:pt x="45720" y="0"/>
              </a:moveTo>
              <a:lnTo>
                <a:pt x="45720" y="620290"/>
              </a:lnTo>
              <a:lnTo>
                <a:pt x="86120" y="620290"/>
              </a:lnTo>
              <a:lnTo>
                <a:pt x="86120" y="754725"/>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D4551695-7E6E-4AB3-AC30-31E7B64AF495}">
      <dsp:nvSpPr>
        <dsp:cNvPr id="0" name=""/>
        <dsp:cNvSpPr/>
      </dsp:nvSpPr>
      <dsp:spPr>
        <a:xfrm>
          <a:off x="4309008" y="4332181"/>
          <a:ext cx="1733046" cy="754725"/>
        </a:xfrm>
        <a:custGeom>
          <a:avLst/>
          <a:gdLst/>
          <a:ahLst/>
          <a:cxnLst/>
          <a:rect l="0" t="0" r="0" b="0"/>
          <a:pathLst>
            <a:path>
              <a:moveTo>
                <a:pt x="1733046" y="0"/>
              </a:moveTo>
              <a:lnTo>
                <a:pt x="1733046" y="620290"/>
              </a:lnTo>
              <a:lnTo>
                <a:pt x="0" y="620290"/>
              </a:lnTo>
              <a:lnTo>
                <a:pt x="0" y="754725"/>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78D64E95-ADFB-4790-9815-338FEDE9D694}">
      <dsp:nvSpPr>
        <dsp:cNvPr id="0" name=""/>
        <dsp:cNvSpPr/>
      </dsp:nvSpPr>
      <dsp:spPr>
        <a:xfrm>
          <a:off x="3809678" y="2437275"/>
          <a:ext cx="2232376" cy="416556"/>
        </a:xfrm>
        <a:custGeom>
          <a:avLst/>
          <a:gdLst/>
          <a:ahLst/>
          <a:cxnLst/>
          <a:rect l="0" t="0" r="0" b="0"/>
          <a:pathLst>
            <a:path>
              <a:moveTo>
                <a:pt x="0" y="0"/>
              </a:moveTo>
              <a:lnTo>
                <a:pt x="0" y="282121"/>
              </a:lnTo>
              <a:lnTo>
                <a:pt x="2232376" y="282121"/>
              </a:lnTo>
              <a:lnTo>
                <a:pt x="2232376" y="416556"/>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72E3561A-8AC9-40CB-A1FC-64D89AB17457}">
      <dsp:nvSpPr>
        <dsp:cNvPr id="0" name=""/>
        <dsp:cNvSpPr/>
      </dsp:nvSpPr>
      <dsp:spPr>
        <a:xfrm>
          <a:off x="1623122" y="4270975"/>
          <a:ext cx="912452" cy="815930"/>
        </a:xfrm>
        <a:custGeom>
          <a:avLst/>
          <a:gdLst/>
          <a:ahLst/>
          <a:cxnLst/>
          <a:rect l="0" t="0" r="0" b="0"/>
          <a:pathLst>
            <a:path>
              <a:moveTo>
                <a:pt x="0" y="0"/>
              </a:moveTo>
              <a:lnTo>
                <a:pt x="0" y="681496"/>
              </a:lnTo>
              <a:lnTo>
                <a:pt x="912452" y="681496"/>
              </a:lnTo>
              <a:lnTo>
                <a:pt x="912452" y="815930"/>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F9EABD08-4023-48EB-AD88-22D2F0FBC424}">
      <dsp:nvSpPr>
        <dsp:cNvPr id="0" name=""/>
        <dsp:cNvSpPr/>
      </dsp:nvSpPr>
      <dsp:spPr>
        <a:xfrm>
          <a:off x="762142" y="4270975"/>
          <a:ext cx="860979" cy="815930"/>
        </a:xfrm>
        <a:custGeom>
          <a:avLst/>
          <a:gdLst/>
          <a:ahLst/>
          <a:cxnLst/>
          <a:rect l="0" t="0" r="0" b="0"/>
          <a:pathLst>
            <a:path>
              <a:moveTo>
                <a:pt x="860979" y="0"/>
              </a:moveTo>
              <a:lnTo>
                <a:pt x="860979" y="681496"/>
              </a:lnTo>
              <a:lnTo>
                <a:pt x="0" y="681496"/>
              </a:lnTo>
              <a:lnTo>
                <a:pt x="0" y="815930"/>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958A255A-2162-44C8-9926-64B8F4CBC0B1}">
      <dsp:nvSpPr>
        <dsp:cNvPr id="0" name=""/>
        <dsp:cNvSpPr/>
      </dsp:nvSpPr>
      <dsp:spPr>
        <a:xfrm>
          <a:off x="1623122" y="2437275"/>
          <a:ext cx="2186556" cy="408069"/>
        </a:xfrm>
        <a:custGeom>
          <a:avLst/>
          <a:gdLst/>
          <a:ahLst/>
          <a:cxnLst/>
          <a:rect l="0" t="0" r="0" b="0"/>
          <a:pathLst>
            <a:path>
              <a:moveTo>
                <a:pt x="2186556" y="0"/>
              </a:moveTo>
              <a:lnTo>
                <a:pt x="2186556" y="273634"/>
              </a:lnTo>
              <a:lnTo>
                <a:pt x="0" y="273634"/>
              </a:lnTo>
              <a:lnTo>
                <a:pt x="0" y="408069"/>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1F352D95-5EFF-402E-98CA-7DF501E82772}">
      <dsp:nvSpPr>
        <dsp:cNvPr id="0" name=""/>
        <dsp:cNvSpPr/>
      </dsp:nvSpPr>
      <dsp:spPr>
        <a:xfrm>
          <a:off x="2313175" y="657311"/>
          <a:ext cx="2993006" cy="1779963"/>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0FFB3247-9C73-4271-A744-1C6AEC81A4C2}">
      <dsp:nvSpPr>
        <dsp:cNvPr id="0" name=""/>
        <dsp:cNvSpPr/>
      </dsp:nvSpPr>
      <dsp:spPr>
        <a:xfrm>
          <a:off x="2474416" y="810490"/>
          <a:ext cx="2993006" cy="1779963"/>
        </a:xfrm>
        <a:prstGeom prst="roundRect">
          <a:avLst>
            <a:gd name="adj" fmla="val 10000"/>
          </a:avLst>
        </a:prstGeom>
        <a:solidFill>
          <a:schemeClr val="accent4">
            <a:lumMod val="40000"/>
            <a:lumOff val="60000"/>
            <a:alpha val="9000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06680" tIns="106680" rIns="106680" bIns="106680" numCol="1" spcCol="1270" anchor="ctr" anchorCtr="0">
          <a:noAutofit/>
        </a:bodyPr>
        <a:lstStyle/>
        <a:p>
          <a:pPr lvl="0" algn="ctr" defTabSz="1244600">
            <a:lnSpc>
              <a:spcPct val="90000"/>
            </a:lnSpc>
            <a:spcBef>
              <a:spcPct val="0"/>
            </a:spcBef>
            <a:spcAft>
              <a:spcPct val="35000"/>
            </a:spcAft>
          </a:pPr>
          <a:r>
            <a:rPr lang="uk-UA" sz="2800" kern="1200" dirty="0" smtClean="0">
              <a:solidFill>
                <a:srgbClr val="C00000"/>
              </a:solidFill>
            </a:rPr>
            <a:t>Фінансові ресурси підприємства</a:t>
          </a:r>
          <a:endParaRPr lang="uk-UA" sz="2800" kern="1200" dirty="0">
            <a:solidFill>
              <a:srgbClr val="C00000"/>
            </a:solidFill>
          </a:endParaRPr>
        </a:p>
      </dsp:txBody>
      <dsp:txXfrm>
        <a:off x="2526549" y="862623"/>
        <a:ext cx="2888740" cy="1675697"/>
      </dsp:txXfrm>
    </dsp:sp>
    <dsp:sp modelId="{8B4CB610-E8DD-4531-B819-F2C02C80A001}">
      <dsp:nvSpPr>
        <dsp:cNvPr id="0" name=""/>
        <dsp:cNvSpPr/>
      </dsp:nvSpPr>
      <dsp:spPr>
        <a:xfrm>
          <a:off x="400353" y="2845344"/>
          <a:ext cx="2445538" cy="1425631"/>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E1F5F358-ACBC-465F-ABA1-B75C15DA946A}">
      <dsp:nvSpPr>
        <dsp:cNvPr id="0" name=""/>
        <dsp:cNvSpPr/>
      </dsp:nvSpPr>
      <dsp:spPr>
        <a:xfrm>
          <a:off x="561594" y="2998523"/>
          <a:ext cx="2445538" cy="1425631"/>
        </a:xfrm>
        <a:prstGeom prst="roundRect">
          <a:avLst>
            <a:gd name="adj" fmla="val 10000"/>
          </a:avLst>
        </a:prstGeom>
        <a:gradFill rotWithShape="0">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1440" tIns="91440" rIns="91440" bIns="91440" numCol="1" spcCol="1270" anchor="ctr" anchorCtr="0">
          <a:noAutofit/>
        </a:bodyPr>
        <a:lstStyle/>
        <a:p>
          <a:pPr lvl="0" algn="ctr" defTabSz="1066800">
            <a:lnSpc>
              <a:spcPct val="90000"/>
            </a:lnSpc>
            <a:spcBef>
              <a:spcPct val="0"/>
            </a:spcBef>
            <a:spcAft>
              <a:spcPct val="35000"/>
            </a:spcAft>
          </a:pPr>
          <a:r>
            <a:rPr lang="uk-UA" sz="2400" kern="1200" dirty="0" smtClean="0">
              <a:solidFill>
                <a:srgbClr val="FF0000"/>
              </a:solidFill>
            </a:rPr>
            <a:t>Внутрішні</a:t>
          </a:r>
        </a:p>
        <a:p>
          <a:pPr lvl="0" algn="ctr" defTabSz="1066800">
            <a:lnSpc>
              <a:spcPct val="90000"/>
            </a:lnSpc>
            <a:spcBef>
              <a:spcPct val="0"/>
            </a:spcBef>
            <a:spcAft>
              <a:spcPct val="35000"/>
            </a:spcAft>
          </a:pPr>
          <a:r>
            <a:rPr lang="uk-UA" sz="2400" kern="1200" dirty="0" smtClean="0">
              <a:solidFill>
                <a:srgbClr val="FF0000"/>
              </a:solidFill>
            </a:rPr>
            <a:t>ресурси</a:t>
          </a:r>
          <a:endParaRPr lang="uk-UA" sz="2400" kern="1200" dirty="0">
            <a:solidFill>
              <a:srgbClr val="FF0000"/>
            </a:solidFill>
          </a:endParaRPr>
        </a:p>
      </dsp:txBody>
      <dsp:txXfrm>
        <a:off x="603349" y="3040278"/>
        <a:ext cx="2362028" cy="1342121"/>
      </dsp:txXfrm>
    </dsp:sp>
    <dsp:sp modelId="{00FDD2B6-0A88-4D15-B112-F981E9DC6BC0}">
      <dsp:nvSpPr>
        <dsp:cNvPr id="0" name=""/>
        <dsp:cNvSpPr/>
      </dsp:nvSpPr>
      <dsp:spPr>
        <a:xfrm rot="16200000">
          <a:off x="36558" y="5086906"/>
          <a:ext cx="1451168" cy="921492"/>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7C74ED96-7084-4680-B2B7-54AEBBB44239}">
      <dsp:nvSpPr>
        <dsp:cNvPr id="0" name=""/>
        <dsp:cNvSpPr/>
      </dsp:nvSpPr>
      <dsp:spPr>
        <a:xfrm rot="16200000">
          <a:off x="197799" y="5240085"/>
          <a:ext cx="1451168" cy="921492"/>
        </a:xfrm>
        <a:prstGeom prst="roundRect">
          <a:avLst>
            <a:gd name="adj" fmla="val 10000"/>
          </a:avLst>
        </a:prstGeom>
        <a:gradFill rotWithShape="0">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uk-UA" sz="1600" kern="1200" dirty="0" smtClean="0"/>
            <a:t>прибуток</a:t>
          </a:r>
          <a:endParaRPr lang="uk-UA" sz="1600" kern="1200" dirty="0"/>
        </a:p>
      </dsp:txBody>
      <dsp:txXfrm>
        <a:off x="224789" y="5267075"/>
        <a:ext cx="1397188" cy="867512"/>
      </dsp:txXfrm>
    </dsp:sp>
    <dsp:sp modelId="{72FA3CB3-447D-4D24-9F1F-5E1A49A8D225}">
      <dsp:nvSpPr>
        <dsp:cNvPr id="0" name=""/>
        <dsp:cNvSpPr/>
      </dsp:nvSpPr>
      <dsp:spPr>
        <a:xfrm rot="16200000">
          <a:off x="1809990" y="5086906"/>
          <a:ext cx="1451168" cy="921492"/>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05134E27-74F1-48A6-A5CC-F5F175E9EE76}">
      <dsp:nvSpPr>
        <dsp:cNvPr id="0" name=""/>
        <dsp:cNvSpPr/>
      </dsp:nvSpPr>
      <dsp:spPr>
        <a:xfrm rot="16200000">
          <a:off x="1971231" y="5240085"/>
          <a:ext cx="1451168" cy="921492"/>
        </a:xfrm>
        <a:prstGeom prst="roundRect">
          <a:avLst>
            <a:gd name="adj" fmla="val 10000"/>
          </a:avLst>
        </a:prstGeom>
        <a:gradFill rotWithShape="0">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uk-UA" sz="1600" kern="1200" dirty="0" smtClean="0"/>
            <a:t>Амортизаційні відрахування</a:t>
          </a:r>
          <a:endParaRPr lang="uk-UA" sz="1600" kern="1200" dirty="0"/>
        </a:p>
      </dsp:txBody>
      <dsp:txXfrm>
        <a:off x="1998221" y="5267075"/>
        <a:ext cx="1397188" cy="867512"/>
      </dsp:txXfrm>
    </dsp:sp>
    <dsp:sp modelId="{50B5E503-6C6D-4C7D-BAFF-596719607153}">
      <dsp:nvSpPr>
        <dsp:cNvPr id="0" name=""/>
        <dsp:cNvSpPr/>
      </dsp:nvSpPr>
      <dsp:spPr>
        <a:xfrm>
          <a:off x="4850638" y="2853831"/>
          <a:ext cx="2382833" cy="1478349"/>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BBAC8BF8-88C6-4E9B-BB0A-15C7CF504AE4}">
      <dsp:nvSpPr>
        <dsp:cNvPr id="0" name=""/>
        <dsp:cNvSpPr/>
      </dsp:nvSpPr>
      <dsp:spPr>
        <a:xfrm>
          <a:off x="5011879" y="3007010"/>
          <a:ext cx="2382833" cy="1478349"/>
        </a:xfrm>
        <a:prstGeom prst="roundRect">
          <a:avLst>
            <a:gd name="adj" fmla="val 10000"/>
          </a:avLst>
        </a:prstGeom>
        <a:gradFill rotWithShape="0">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1440" tIns="91440" rIns="91440" bIns="91440" numCol="1" spcCol="1270" anchor="ctr" anchorCtr="0">
          <a:noAutofit/>
        </a:bodyPr>
        <a:lstStyle/>
        <a:p>
          <a:pPr lvl="0" algn="ctr" defTabSz="1066800">
            <a:lnSpc>
              <a:spcPct val="90000"/>
            </a:lnSpc>
            <a:spcBef>
              <a:spcPct val="0"/>
            </a:spcBef>
            <a:spcAft>
              <a:spcPct val="35000"/>
            </a:spcAft>
          </a:pPr>
          <a:r>
            <a:rPr lang="uk-UA" sz="2400" kern="1200" dirty="0" smtClean="0">
              <a:solidFill>
                <a:srgbClr val="FF0000"/>
              </a:solidFill>
            </a:rPr>
            <a:t>Зовнішні</a:t>
          </a:r>
        </a:p>
        <a:p>
          <a:pPr lvl="0" algn="ctr" defTabSz="1066800">
            <a:lnSpc>
              <a:spcPct val="90000"/>
            </a:lnSpc>
            <a:spcBef>
              <a:spcPct val="0"/>
            </a:spcBef>
            <a:spcAft>
              <a:spcPct val="35000"/>
            </a:spcAft>
          </a:pPr>
          <a:r>
            <a:rPr lang="uk-UA" sz="2400" kern="1200" dirty="0" smtClean="0">
              <a:solidFill>
                <a:srgbClr val="FF0000"/>
              </a:solidFill>
            </a:rPr>
            <a:t>ресурси</a:t>
          </a:r>
          <a:endParaRPr lang="uk-UA" sz="2400" kern="1200" dirty="0">
            <a:solidFill>
              <a:srgbClr val="FF0000"/>
            </a:solidFill>
          </a:endParaRPr>
        </a:p>
      </dsp:txBody>
      <dsp:txXfrm>
        <a:off x="5055178" y="3050309"/>
        <a:ext cx="2296235" cy="1391751"/>
      </dsp:txXfrm>
    </dsp:sp>
    <dsp:sp modelId="{AD8662B2-20D5-4701-83E7-3639CD342DA6}">
      <dsp:nvSpPr>
        <dsp:cNvPr id="0" name=""/>
        <dsp:cNvSpPr/>
      </dsp:nvSpPr>
      <dsp:spPr>
        <a:xfrm rot="16200000">
          <a:off x="3583423" y="5086906"/>
          <a:ext cx="1451168" cy="921492"/>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4BB1CAE1-072A-4942-BD12-E589B299E8A4}">
      <dsp:nvSpPr>
        <dsp:cNvPr id="0" name=""/>
        <dsp:cNvSpPr/>
      </dsp:nvSpPr>
      <dsp:spPr>
        <a:xfrm rot="16200000">
          <a:off x="3744664" y="5240085"/>
          <a:ext cx="1451168" cy="921492"/>
        </a:xfrm>
        <a:prstGeom prst="roundRect">
          <a:avLst>
            <a:gd name="adj" fmla="val 10000"/>
          </a:avLst>
        </a:prstGeom>
        <a:gradFill rotWithShape="0">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uk-UA" sz="1600" kern="1200" dirty="0" smtClean="0"/>
            <a:t>Банківські кредити</a:t>
          </a:r>
          <a:endParaRPr lang="uk-UA" sz="1600" kern="1200" dirty="0"/>
        </a:p>
      </dsp:txBody>
      <dsp:txXfrm>
        <a:off x="3771654" y="5267075"/>
        <a:ext cx="1397188" cy="867512"/>
      </dsp:txXfrm>
    </dsp:sp>
    <dsp:sp modelId="{931983E0-24F9-48AB-A00A-6F31AB6AAB60}">
      <dsp:nvSpPr>
        <dsp:cNvPr id="0" name=""/>
        <dsp:cNvSpPr/>
      </dsp:nvSpPr>
      <dsp:spPr>
        <a:xfrm rot="16200000">
          <a:off x="5356871" y="5086906"/>
          <a:ext cx="1451168" cy="921492"/>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DC4724DC-97DF-418E-90E3-0BA5A945DD26}">
      <dsp:nvSpPr>
        <dsp:cNvPr id="0" name=""/>
        <dsp:cNvSpPr/>
      </dsp:nvSpPr>
      <dsp:spPr>
        <a:xfrm rot="16200000">
          <a:off x="5518112" y="5240085"/>
          <a:ext cx="1451168" cy="921492"/>
        </a:xfrm>
        <a:prstGeom prst="roundRect">
          <a:avLst>
            <a:gd name="adj" fmla="val 10000"/>
          </a:avLst>
        </a:prstGeom>
        <a:gradFill rotWithShape="0">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uk-UA" sz="1600" kern="1200" dirty="0" smtClean="0"/>
            <a:t>Продаж цінних паперів</a:t>
          </a:r>
          <a:endParaRPr lang="uk-UA" sz="1600" kern="1200" dirty="0"/>
        </a:p>
      </dsp:txBody>
      <dsp:txXfrm>
        <a:off x="5545102" y="5267075"/>
        <a:ext cx="1397188" cy="867512"/>
      </dsp:txXfrm>
    </dsp:sp>
    <dsp:sp modelId="{9DBFB9E6-99B1-44C7-B2D8-F284235E560A}">
      <dsp:nvSpPr>
        <dsp:cNvPr id="0" name=""/>
        <dsp:cNvSpPr/>
      </dsp:nvSpPr>
      <dsp:spPr>
        <a:xfrm rot="16200000">
          <a:off x="7053189" y="5009795"/>
          <a:ext cx="1451168" cy="921492"/>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FD5821B3-07D7-4CE4-BA0B-F8AF959F8FB4}">
      <dsp:nvSpPr>
        <dsp:cNvPr id="0" name=""/>
        <dsp:cNvSpPr/>
      </dsp:nvSpPr>
      <dsp:spPr>
        <a:xfrm rot="16200000">
          <a:off x="7214430" y="5162974"/>
          <a:ext cx="1451168" cy="921492"/>
        </a:xfrm>
        <a:prstGeom prst="roundRect">
          <a:avLst>
            <a:gd name="adj" fmla="val 10000"/>
          </a:avLst>
        </a:prstGeom>
        <a:gradFill rotWithShape="0">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uk-UA" sz="1600" kern="1200" dirty="0" smtClean="0"/>
            <a:t>Державні субсидії</a:t>
          </a:r>
          <a:endParaRPr lang="uk-UA" sz="1600" kern="1200" dirty="0"/>
        </a:p>
      </dsp:txBody>
      <dsp:txXfrm>
        <a:off x="7241420" y="5189964"/>
        <a:ext cx="1397188" cy="867512"/>
      </dsp:txXfrm>
    </dsp:sp>
  </dsp:spTree>
</dsp:drawing>
</file>

<file path=ppt/diagrams/layout1.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и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uk-UA" smtClean="0"/>
              <a:t>Зразок заголовка</a:t>
            </a:r>
            <a:endParaRPr lang="uk-UA"/>
          </a:p>
        </p:txBody>
      </p:sp>
      <p:sp>
        <p:nvSpPr>
          <p:cNvPr id="3" name="Пі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uk-UA" smtClean="0"/>
              <a:t>Зразок підзаголовка</a:t>
            </a:r>
            <a:endParaRPr lang="uk-UA"/>
          </a:p>
        </p:txBody>
      </p:sp>
      <p:sp>
        <p:nvSpPr>
          <p:cNvPr id="4" name="Місце для дати 3"/>
          <p:cNvSpPr>
            <a:spLocks noGrp="1"/>
          </p:cNvSpPr>
          <p:nvPr>
            <p:ph type="dt" sz="half" idx="10"/>
          </p:nvPr>
        </p:nvSpPr>
        <p:spPr/>
        <p:txBody>
          <a:bodyPr/>
          <a:lstStyle/>
          <a:p>
            <a:fld id="{893959E6-847B-4937-8C3D-49CDB5BA4EF3}" type="datetimeFigureOut">
              <a:rPr lang="uk-UA" smtClean="0"/>
              <a:pPr/>
              <a:t>11.08.2014</a:t>
            </a:fld>
            <a:endParaRPr lang="uk-UA"/>
          </a:p>
        </p:txBody>
      </p:sp>
      <p:sp>
        <p:nvSpPr>
          <p:cNvPr id="5" name="Місце для нижнього колонтитула 4"/>
          <p:cNvSpPr>
            <a:spLocks noGrp="1"/>
          </p:cNvSpPr>
          <p:nvPr>
            <p:ph type="ftr" sz="quarter" idx="11"/>
          </p:nvPr>
        </p:nvSpPr>
        <p:spPr/>
        <p:txBody>
          <a:bodyPr/>
          <a:lstStyle/>
          <a:p>
            <a:endParaRPr lang="uk-UA"/>
          </a:p>
        </p:txBody>
      </p:sp>
      <p:sp>
        <p:nvSpPr>
          <p:cNvPr id="6" name="Місце для номера слайда 5"/>
          <p:cNvSpPr>
            <a:spLocks noGrp="1"/>
          </p:cNvSpPr>
          <p:nvPr>
            <p:ph type="sldNum" sz="quarter" idx="12"/>
          </p:nvPr>
        </p:nvSpPr>
        <p:spPr/>
        <p:txBody>
          <a:bodyPr/>
          <a:lstStyle/>
          <a:p>
            <a:fld id="{C9BD255C-740D-4BFE-A60D-37750E3706AB}" type="slidenum">
              <a:rPr lang="uk-UA" smtClean="0"/>
              <a:pPr/>
              <a:t>‹#›</a:t>
            </a:fld>
            <a:endParaRPr lang="uk-UA"/>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і вертикальни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smtClean="0"/>
              <a:t>Зразок заголовка</a:t>
            </a:r>
            <a:endParaRPr lang="uk-UA"/>
          </a:p>
        </p:txBody>
      </p:sp>
      <p:sp>
        <p:nvSpPr>
          <p:cNvPr id="3" name="Місце для вертикального тексту 2"/>
          <p:cNvSpPr>
            <a:spLocks noGrp="1"/>
          </p:cNvSpPr>
          <p:nvPr>
            <p:ph type="body" orient="vert" idx="1"/>
          </p:nvPr>
        </p:nvSpPr>
        <p:spPr/>
        <p:txBody>
          <a:bodyPr vert="eaVert"/>
          <a:lstStyle/>
          <a:p>
            <a:pPr lvl="0"/>
            <a:r>
              <a:rPr lang="uk-UA" smtClean="0"/>
              <a:t>Зразок тексту</a:t>
            </a:r>
          </a:p>
          <a:p>
            <a:pPr lvl="1"/>
            <a:r>
              <a:rPr lang="uk-UA" smtClean="0"/>
              <a:t>Другий рівень</a:t>
            </a:r>
          </a:p>
          <a:p>
            <a:pPr lvl="2"/>
            <a:r>
              <a:rPr lang="uk-UA" smtClean="0"/>
              <a:t>Третій рівень</a:t>
            </a:r>
          </a:p>
          <a:p>
            <a:pPr lvl="3"/>
            <a:r>
              <a:rPr lang="uk-UA" smtClean="0"/>
              <a:t>Четвертий рівень</a:t>
            </a:r>
          </a:p>
          <a:p>
            <a:pPr lvl="4"/>
            <a:r>
              <a:rPr lang="uk-UA" smtClean="0"/>
              <a:t>П'ятий рівень</a:t>
            </a:r>
            <a:endParaRPr lang="uk-UA"/>
          </a:p>
        </p:txBody>
      </p:sp>
      <p:sp>
        <p:nvSpPr>
          <p:cNvPr id="4" name="Місце для дати 3"/>
          <p:cNvSpPr>
            <a:spLocks noGrp="1"/>
          </p:cNvSpPr>
          <p:nvPr>
            <p:ph type="dt" sz="half" idx="10"/>
          </p:nvPr>
        </p:nvSpPr>
        <p:spPr/>
        <p:txBody>
          <a:bodyPr/>
          <a:lstStyle/>
          <a:p>
            <a:fld id="{893959E6-847B-4937-8C3D-49CDB5BA4EF3}" type="datetimeFigureOut">
              <a:rPr lang="uk-UA" smtClean="0"/>
              <a:pPr/>
              <a:t>11.08.2014</a:t>
            </a:fld>
            <a:endParaRPr lang="uk-UA"/>
          </a:p>
        </p:txBody>
      </p:sp>
      <p:sp>
        <p:nvSpPr>
          <p:cNvPr id="5" name="Місце для нижнього колонтитула 4"/>
          <p:cNvSpPr>
            <a:spLocks noGrp="1"/>
          </p:cNvSpPr>
          <p:nvPr>
            <p:ph type="ftr" sz="quarter" idx="11"/>
          </p:nvPr>
        </p:nvSpPr>
        <p:spPr/>
        <p:txBody>
          <a:bodyPr/>
          <a:lstStyle/>
          <a:p>
            <a:endParaRPr lang="uk-UA"/>
          </a:p>
        </p:txBody>
      </p:sp>
      <p:sp>
        <p:nvSpPr>
          <p:cNvPr id="6" name="Місце для номера слайда 5"/>
          <p:cNvSpPr>
            <a:spLocks noGrp="1"/>
          </p:cNvSpPr>
          <p:nvPr>
            <p:ph type="sldNum" sz="quarter" idx="12"/>
          </p:nvPr>
        </p:nvSpPr>
        <p:spPr/>
        <p:txBody>
          <a:bodyPr/>
          <a:lstStyle/>
          <a:p>
            <a:fld id="{C9BD255C-740D-4BFE-A60D-37750E3706AB}" type="slidenum">
              <a:rPr lang="uk-UA" smtClean="0"/>
              <a:pPr/>
              <a:t>‹#›</a:t>
            </a:fld>
            <a:endParaRPr lang="uk-U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ий заголовок і текст">
    <p:spTree>
      <p:nvGrpSpPr>
        <p:cNvPr id="1" name=""/>
        <p:cNvGrpSpPr/>
        <p:nvPr/>
      </p:nvGrpSpPr>
      <p:grpSpPr>
        <a:xfrm>
          <a:off x="0" y="0"/>
          <a:ext cx="0" cy="0"/>
          <a:chOff x="0" y="0"/>
          <a:chExt cx="0" cy="0"/>
        </a:xfrm>
      </p:grpSpPr>
      <p:sp>
        <p:nvSpPr>
          <p:cNvPr id="2" name="Вертикальний заголовок 1"/>
          <p:cNvSpPr>
            <a:spLocks noGrp="1"/>
          </p:cNvSpPr>
          <p:nvPr>
            <p:ph type="title" orient="vert"/>
          </p:nvPr>
        </p:nvSpPr>
        <p:spPr>
          <a:xfrm>
            <a:off x="6629400" y="274638"/>
            <a:ext cx="2057400" cy="5851525"/>
          </a:xfrm>
        </p:spPr>
        <p:txBody>
          <a:bodyPr vert="eaVert"/>
          <a:lstStyle/>
          <a:p>
            <a:r>
              <a:rPr lang="uk-UA" smtClean="0"/>
              <a:t>Зразок заголовка</a:t>
            </a:r>
            <a:endParaRPr lang="uk-UA"/>
          </a:p>
        </p:txBody>
      </p:sp>
      <p:sp>
        <p:nvSpPr>
          <p:cNvPr id="3" name="Місце для вертикального тексту 2"/>
          <p:cNvSpPr>
            <a:spLocks noGrp="1"/>
          </p:cNvSpPr>
          <p:nvPr>
            <p:ph type="body" orient="vert" idx="1"/>
          </p:nvPr>
        </p:nvSpPr>
        <p:spPr>
          <a:xfrm>
            <a:off x="457200" y="274638"/>
            <a:ext cx="6019800" cy="5851525"/>
          </a:xfrm>
        </p:spPr>
        <p:txBody>
          <a:bodyPr vert="eaVert"/>
          <a:lstStyle/>
          <a:p>
            <a:pPr lvl="0"/>
            <a:r>
              <a:rPr lang="uk-UA" smtClean="0"/>
              <a:t>Зразок тексту</a:t>
            </a:r>
          </a:p>
          <a:p>
            <a:pPr lvl="1"/>
            <a:r>
              <a:rPr lang="uk-UA" smtClean="0"/>
              <a:t>Другий рівень</a:t>
            </a:r>
          </a:p>
          <a:p>
            <a:pPr lvl="2"/>
            <a:r>
              <a:rPr lang="uk-UA" smtClean="0"/>
              <a:t>Третій рівень</a:t>
            </a:r>
          </a:p>
          <a:p>
            <a:pPr lvl="3"/>
            <a:r>
              <a:rPr lang="uk-UA" smtClean="0"/>
              <a:t>Четвертий рівень</a:t>
            </a:r>
          </a:p>
          <a:p>
            <a:pPr lvl="4"/>
            <a:r>
              <a:rPr lang="uk-UA" smtClean="0"/>
              <a:t>П'ятий рівень</a:t>
            </a:r>
            <a:endParaRPr lang="uk-UA"/>
          </a:p>
        </p:txBody>
      </p:sp>
      <p:sp>
        <p:nvSpPr>
          <p:cNvPr id="4" name="Місце для дати 3"/>
          <p:cNvSpPr>
            <a:spLocks noGrp="1"/>
          </p:cNvSpPr>
          <p:nvPr>
            <p:ph type="dt" sz="half" idx="10"/>
          </p:nvPr>
        </p:nvSpPr>
        <p:spPr/>
        <p:txBody>
          <a:bodyPr/>
          <a:lstStyle/>
          <a:p>
            <a:fld id="{893959E6-847B-4937-8C3D-49CDB5BA4EF3}" type="datetimeFigureOut">
              <a:rPr lang="uk-UA" smtClean="0"/>
              <a:pPr/>
              <a:t>11.08.2014</a:t>
            </a:fld>
            <a:endParaRPr lang="uk-UA"/>
          </a:p>
        </p:txBody>
      </p:sp>
      <p:sp>
        <p:nvSpPr>
          <p:cNvPr id="5" name="Місце для нижнього колонтитула 4"/>
          <p:cNvSpPr>
            <a:spLocks noGrp="1"/>
          </p:cNvSpPr>
          <p:nvPr>
            <p:ph type="ftr" sz="quarter" idx="11"/>
          </p:nvPr>
        </p:nvSpPr>
        <p:spPr/>
        <p:txBody>
          <a:bodyPr/>
          <a:lstStyle/>
          <a:p>
            <a:endParaRPr lang="uk-UA"/>
          </a:p>
        </p:txBody>
      </p:sp>
      <p:sp>
        <p:nvSpPr>
          <p:cNvPr id="6" name="Місце для номера слайда 5"/>
          <p:cNvSpPr>
            <a:spLocks noGrp="1"/>
          </p:cNvSpPr>
          <p:nvPr>
            <p:ph type="sldNum" sz="quarter" idx="12"/>
          </p:nvPr>
        </p:nvSpPr>
        <p:spPr/>
        <p:txBody>
          <a:bodyPr/>
          <a:lstStyle/>
          <a:p>
            <a:fld id="{C9BD255C-740D-4BFE-A60D-37750E3706AB}" type="slidenum">
              <a:rPr lang="uk-UA" smtClean="0"/>
              <a:pPr/>
              <a:t>‹#›</a:t>
            </a:fld>
            <a:endParaRPr lang="uk-U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і об'є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smtClean="0"/>
              <a:t>Зразок заголовка</a:t>
            </a:r>
            <a:endParaRPr lang="uk-UA"/>
          </a:p>
        </p:txBody>
      </p:sp>
      <p:sp>
        <p:nvSpPr>
          <p:cNvPr id="3" name="Місце для вмісту 2"/>
          <p:cNvSpPr>
            <a:spLocks noGrp="1"/>
          </p:cNvSpPr>
          <p:nvPr>
            <p:ph idx="1"/>
          </p:nvPr>
        </p:nvSpPr>
        <p:spPr/>
        <p:txBody>
          <a:bodyPr/>
          <a:lstStyle/>
          <a:p>
            <a:pPr lvl="0"/>
            <a:r>
              <a:rPr lang="uk-UA" smtClean="0"/>
              <a:t>Зразок тексту</a:t>
            </a:r>
          </a:p>
          <a:p>
            <a:pPr lvl="1"/>
            <a:r>
              <a:rPr lang="uk-UA" smtClean="0"/>
              <a:t>Другий рівень</a:t>
            </a:r>
          </a:p>
          <a:p>
            <a:pPr lvl="2"/>
            <a:r>
              <a:rPr lang="uk-UA" smtClean="0"/>
              <a:t>Третій рівень</a:t>
            </a:r>
          </a:p>
          <a:p>
            <a:pPr lvl="3"/>
            <a:r>
              <a:rPr lang="uk-UA" smtClean="0"/>
              <a:t>Четвертий рівень</a:t>
            </a:r>
          </a:p>
          <a:p>
            <a:pPr lvl="4"/>
            <a:r>
              <a:rPr lang="uk-UA" smtClean="0"/>
              <a:t>П'ятий рівень</a:t>
            </a:r>
            <a:endParaRPr lang="uk-UA"/>
          </a:p>
        </p:txBody>
      </p:sp>
      <p:sp>
        <p:nvSpPr>
          <p:cNvPr id="4" name="Місце для дати 3"/>
          <p:cNvSpPr>
            <a:spLocks noGrp="1"/>
          </p:cNvSpPr>
          <p:nvPr>
            <p:ph type="dt" sz="half" idx="10"/>
          </p:nvPr>
        </p:nvSpPr>
        <p:spPr/>
        <p:txBody>
          <a:bodyPr/>
          <a:lstStyle/>
          <a:p>
            <a:fld id="{893959E6-847B-4937-8C3D-49CDB5BA4EF3}" type="datetimeFigureOut">
              <a:rPr lang="uk-UA" smtClean="0"/>
              <a:pPr/>
              <a:t>11.08.2014</a:t>
            </a:fld>
            <a:endParaRPr lang="uk-UA"/>
          </a:p>
        </p:txBody>
      </p:sp>
      <p:sp>
        <p:nvSpPr>
          <p:cNvPr id="5" name="Місце для нижнього колонтитула 4"/>
          <p:cNvSpPr>
            <a:spLocks noGrp="1"/>
          </p:cNvSpPr>
          <p:nvPr>
            <p:ph type="ftr" sz="quarter" idx="11"/>
          </p:nvPr>
        </p:nvSpPr>
        <p:spPr/>
        <p:txBody>
          <a:bodyPr/>
          <a:lstStyle/>
          <a:p>
            <a:endParaRPr lang="uk-UA"/>
          </a:p>
        </p:txBody>
      </p:sp>
      <p:sp>
        <p:nvSpPr>
          <p:cNvPr id="6" name="Місце для номера слайда 5"/>
          <p:cNvSpPr>
            <a:spLocks noGrp="1"/>
          </p:cNvSpPr>
          <p:nvPr>
            <p:ph type="sldNum" sz="quarter" idx="12"/>
          </p:nvPr>
        </p:nvSpPr>
        <p:spPr/>
        <p:txBody>
          <a:bodyPr/>
          <a:lstStyle/>
          <a:p>
            <a:fld id="{C9BD255C-740D-4BFE-A60D-37750E3706AB}" type="slidenum">
              <a:rPr lang="uk-UA" smtClean="0"/>
              <a:pPr/>
              <a:t>‹#›</a:t>
            </a:fld>
            <a:endParaRPr lang="uk-U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озділу">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uk-UA" smtClean="0"/>
              <a:t>Зразок заголовка</a:t>
            </a:r>
            <a:endParaRPr lang="uk-UA"/>
          </a:p>
        </p:txBody>
      </p:sp>
      <p:sp>
        <p:nvSpPr>
          <p:cNvPr id="3" name="Місце для тексту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uk-UA" smtClean="0"/>
              <a:t>Зразок тексту</a:t>
            </a:r>
          </a:p>
        </p:txBody>
      </p:sp>
      <p:sp>
        <p:nvSpPr>
          <p:cNvPr id="4" name="Місце для дати 3"/>
          <p:cNvSpPr>
            <a:spLocks noGrp="1"/>
          </p:cNvSpPr>
          <p:nvPr>
            <p:ph type="dt" sz="half" idx="10"/>
          </p:nvPr>
        </p:nvSpPr>
        <p:spPr/>
        <p:txBody>
          <a:bodyPr/>
          <a:lstStyle/>
          <a:p>
            <a:fld id="{893959E6-847B-4937-8C3D-49CDB5BA4EF3}" type="datetimeFigureOut">
              <a:rPr lang="uk-UA" smtClean="0"/>
              <a:pPr/>
              <a:t>11.08.2014</a:t>
            </a:fld>
            <a:endParaRPr lang="uk-UA"/>
          </a:p>
        </p:txBody>
      </p:sp>
      <p:sp>
        <p:nvSpPr>
          <p:cNvPr id="5" name="Місце для нижнього колонтитула 4"/>
          <p:cNvSpPr>
            <a:spLocks noGrp="1"/>
          </p:cNvSpPr>
          <p:nvPr>
            <p:ph type="ftr" sz="quarter" idx="11"/>
          </p:nvPr>
        </p:nvSpPr>
        <p:spPr/>
        <p:txBody>
          <a:bodyPr/>
          <a:lstStyle/>
          <a:p>
            <a:endParaRPr lang="uk-UA"/>
          </a:p>
        </p:txBody>
      </p:sp>
      <p:sp>
        <p:nvSpPr>
          <p:cNvPr id="6" name="Місце для номера слайда 5"/>
          <p:cNvSpPr>
            <a:spLocks noGrp="1"/>
          </p:cNvSpPr>
          <p:nvPr>
            <p:ph type="sldNum" sz="quarter" idx="12"/>
          </p:nvPr>
        </p:nvSpPr>
        <p:spPr/>
        <p:txBody>
          <a:bodyPr/>
          <a:lstStyle/>
          <a:p>
            <a:fld id="{C9BD255C-740D-4BFE-A60D-37750E3706AB}" type="slidenum">
              <a:rPr lang="uk-UA" smtClean="0"/>
              <a:pPr/>
              <a:t>‹#›</a:t>
            </a:fld>
            <a:endParaRPr lang="uk-UA"/>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єкти">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smtClean="0"/>
              <a:t>Зразок заголовка</a:t>
            </a:r>
            <a:endParaRPr lang="uk-UA"/>
          </a:p>
        </p:txBody>
      </p:sp>
      <p:sp>
        <p:nvSpPr>
          <p:cNvPr id="3" name="Місце для вмісту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uk-UA" smtClean="0"/>
              <a:t>Зразок тексту</a:t>
            </a:r>
          </a:p>
          <a:p>
            <a:pPr lvl="1"/>
            <a:r>
              <a:rPr lang="uk-UA" smtClean="0"/>
              <a:t>Другий рівень</a:t>
            </a:r>
          </a:p>
          <a:p>
            <a:pPr lvl="2"/>
            <a:r>
              <a:rPr lang="uk-UA" smtClean="0"/>
              <a:t>Третій рівень</a:t>
            </a:r>
          </a:p>
          <a:p>
            <a:pPr lvl="3"/>
            <a:r>
              <a:rPr lang="uk-UA" smtClean="0"/>
              <a:t>Четвертий рівень</a:t>
            </a:r>
          </a:p>
          <a:p>
            <a:pPr lvl="4"/>
            <a:r>
              <a:rPr lang="uk-UA" smtClean="0"/>
              <a:t>П'ятий рівень</a:t>
            </a:r>
            <a:endParaRPr lang="uk-UA"/>
          </a:p>
        </p:txBody>
      </p:sp>
      <p:sp>
        <p:nvSpPr>
          <p:cNvPr id="4" name="Місце для вмісту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uk-UA" smtClean="0"/>
              <a:t>Зразок тексту</a:t>
            </a:r>
          </a:p>
          <a:p>
            <a:pPr lvl="1"/>
            <a:r>
              <a:rPr lang="uk-UA" smtClean="0"/>
              <a:t>Другий рівень</a:t>
            </a:r>
          </a:p>
          <a:p>
            <a:pPr lvl="2"/>
            <a:r>
              <a:rPr lang="uk-UA" smtClean="0"/>
              <a:t>Третій рівень</a:t>
            </a:r>
          </a:p>
          <a:p>
            <a:pPr lvl="3"/>
            <a:r>
              <a:rPr lang="uk-UA" smtClean="0"/>
              <a:t>Четвертий рівень</a:t>
            </a:r>
          </a:p>
          <a:p>
            <a:pPr lvl="4"/>
            <a:r>
              <a:rPr lang="uk-UA" smtClean="0"/>
              <a:t>П'ятий рівень</a:t>
            </a:r>
            <a:endParaRPr lang="uk-UA"/>
          </a:p>
        </p:txBody>
      </p:sp>
      <p:sp>
        <p:nvSpPr>
          <p:cNvPr id="5" name="Місце для дати 4"/>
          <p:cNvSpPr>
            <a:spLocks noGrp="1"/>
          </p:cNvSpPr>
          <p:nvPr>
            <p:ph type="dt" sz="half" idx="10"/>
          </p:nvPr>
        </p:nvSpPr>
        <p:spPr/>
        <p:txBody>
          <a:bodyPr/>
          <a:lstStyle/>
          <a:p>
            <a:fld id="{893959E6-847B-4937-8C3D-49CDB5BA4EF3}" type="datetimeFigureOut">
              <a:rPr lang="uk-UA" smtClean="0"/>
              <a:pPr/>
              <a:t>11.08.2014</a:t>
            </a:fld>
            <a:endParaRPr lang="uk-UA"/>
          </a:p>
        </p:txBody>
      </p:sp>
      <p:sp>
        <p:nvSpPr>
          <p:cNvPr id="6" name="Місце для нижнього колонтитула 5"/>
          <p:cNvSpPr>
            <a:spLocks noGrp="1"/>
          </p:cNvSpPr>
          <p:nvPr>
            <p:ph type="ftr" sz="quarter" idx="11"/>
          </p:nvPr>
        </p:nvSpPr>
        <p:spPr/>
        <p:txBody>
          <a:bodyPr/>
          <a:lstStyle/>
          <a:p>
            <a:endParaRPr lang="uk-UA"/>
          </a:p>
        </p:txBody>
      </p:sp>
      <p:sp>
        <p:nvSpPr>
          <p:cNvPr id="7" name="Місце для номера слайда 6"/>
          <p:cNvSpPr>
            <a:spLocks noGrp="1"/>
          </p:cNvSpPr>
          <p:nvPr>
            <p:ph type="sldNum" sz="quarter" idx="12"/>
          </p:nvPr>
        </p:nvSpPr>
        <p:spPr/>
        <p:txBody>
          <a:bodyPr/>
          <a:lstStyle/>
          <a:p>
            <a:fld id="{C9BD255C-740D-4BFE-A60D-37750E3706AB}" type="slidenum">
              <a:rPr lang="uk-UA" smtClean="0"/>
              <a:pPr/>
              <a:t>‹#›</a:t>
            </a:fld>
            <a:endParaRPr lang="uk-U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Порівняння">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uk-UA" smtClean="0"/>
              <a:t>Зразок заголовка</a:t>
            </a:r>
            <a:endParaRPr lang="uk-UA"/>
          </a:p>
        </p:txBody>
      </p:sp>
      <p:sp>
        <p:nvSpPr>
          <p:cNvPr id="3" name="Місце для тексту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smtClean="0"/>
              <a:t>Зразок тексту</a:t>
            </a:r>
          </a:p>
        </p:txBody>
      </p:sp>
      <p:sp>
        <p:nvSpPr>
          <p:cNvPr id="4" name="Місце для вмісту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uk-UA" smtClean="0"/>
              <a:t>Зразок тексту</a:t>
            </a:r>
          </a:p>
          <a:p>
            <a:pPr lvl="1"/>
            <a:r>
              <a:rPr lang="uk-UA" smtClean="0"/>
              <a:t>Другий рівень</a:t>
            </a:r>
          </a:p>
          <a:p>
            <a:pPr lvl="2"/>
            <a:r>
              <a:rPr lang="uk-UA" smtClean="0"/>
              <a:t>Третій рівень</a:t>
            </a:r>
          </a:p>
          <a:p>
            <a:pPr lvl="3"/>
            <a:r>
              <a:rPr lang="uk-UA" smtClean="0"/>
              <a:t>Четвертий рівень</a:t>
            </a:r>
          </a:p>
          <a:p>
            <a:pPr lvl="4"/>
            <a:r>
              <a:rPr lang="uk-UA" smtClean="0"/>
              <a:t>П'ятий рівень</a:t>
            </a:r>
            <a:endParaRPr lang="uk-UA"/>
          </a:p>
        </p:txBody>
      </p:sp>
      <p:sp>
        <p:nvSpPr>
          <p:cNvPr id="5" name="Місце для тексту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smtClean="0"/>
              <a:t>Зразок тексту</a:t>
            </a:r>
          </a:p>
        </p:txBody>
      </p:sp>
      <p:sp>
        <p:nvSpPr>
          <p:cNvPr id="6" name="Місце для вмісту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uk-UA" smtClean="0"/>
              <a:t>Зразок тексту</a:t>
            </a:r>
          </a:p>
          <a:p>
            <a:pPr lvl="1"/>
            <a:r>
              <a:rPr lang="uk-UA" smtClean="0"/>
              <a:t>Другий рівень</a:t>
            </a:r>
          </a:p>
          <a:p>
            <a:pPr lvl="2"/>
            <a:r>
              <a:rPr lang="uk-UA" smtClean="0"/>
              <a:t>Третій рівень</a:t>
            </a:r>
          </a:p>
          <a:p>
            <a:pPr lvl="3"/>
            <a:r>
              <a:rPr lang="uk-UA" smtClean="0"/>
              <a:t>Четвертий рівень</a:t>
            </a:r>
          </a:p>
          <a:p>
            <a:pPr lvl="4"/>
            <a:r>
              <a:rPr lang="uk-UA" smtClean="0"/>
              <a:t>П'ятий рівень</a:t>
            </a:r>
            <a:endParaRPr lang="uk-UA"/>
          </a:p>
        </p:txBody>
      </p:sp>
      <p:sp>
        <p:nvSpPr>
          <p:cNvPr id="7" name="Місце для дати 6"/>
          <p:cNvSpPr>
            <a:spLocks noGrp="1"/>
          </p:cNvSpPr>
          <p:nvPr>
            <p:ph type="dt" sz="half" idx="10"/>
          </p:nvPr>
        </p:nvSpPr>
        <p:spPr/>
        <p:txBody>
          <a:bodyPr/>
          <a:lstStyle/>
          <a:p>
            <a:fld id="{893959E6-847B-4937-8C3D-49CDB5BA4EF3}" type="datetimeFigureOut">
              <a:rPr lang="uk-UA" smtClean="0"/>
              <a:pPr/>
              <a:t>11.08.2014</a:t>
            </a:fld>
            <a:endParaRPr lang="uk-UA"/>
          </a:p>
        </p:txBody>
      </p:sp>
      <p:sp>
        <p:nvSpPr>
          <p:cNvPr id="8" name="Місце для нижнього колонтитула 7"/>
          <p:cNvSpPr>
            <a:spLocks noGrp="1"/>
          </p:cNvSpPr>
          <p:nvPr>
            <p:ph type="ftr" sz="quarter" idx="11"/>
          </p:nvPr>
        </p:nvSpPr>
        <p:spPr/>
        <p:txBody>
          <a:bodyPr/>
          <a:lstStyle/>
          <a:p>
            <a:endParaRPr lang="uk-UA"/>
          </a:p>
        </p:txBody>
      </p:sp>
      <p:sp>
        <p:nvSpPr>
          <p:cNvPr id="9" name="Місце для номера слайда 8"/>
          <p:cNvSpPr>
            <a:spLocks noGrp="1"/>
          </p:cNvSpPr>
          <p:nvPr>
            <p:ph type="sldNum" sz="quarter" idx="12"/>
          </p:nvPr>
        </p:nvSpPr>
        <p:spPr/>
        <p:txBody>
          <a:bodyPr/>
          <a:lstStyle/>
          <a:p>
            <a:fld id="{C9BD255C-740D-4BFE-A60D-37750E3706AB}" type="slidenum">
              <a:rPr lang="uk-UA" smtClean="0"/>
              <a:pPr/>
              <a:t>‹#›</a:t>
            </a:fld>
            <a:endParaRPr lang="uk-UA"/>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Лише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smtClean="0"/>
              <a:t>Зразок заголовка</a:t>
            </a:r>
            <a:endParaRPr lang="uk-UA"/>
          </a:p>
        </p:txBody>
      </p:sp>
      <p:sp>
        <p:nvSpPr>
          <p:cNvPr id="3" name="Місце для дати 2"/>
          <p:cNvSpPr>
            <a:spLocks noGrp="1"/>
          </p:cNvSpPr>
          <p:nvPr>
            <p:ph type="dt" sz="half" idx="10"/>
          </p:nvPr>
        </p:nvSpPr>
        <p:spPr/>
        <p:txBody>
          <a:bodyPr/>
          <a:lstStyle/>
          <a:p>
            <a:fld id="{893959E6-847B-4937-8C3D-49CDB5BA4EF3}" type="datetimeFigureOut">
              <a:rPr lang="uk-UA" smtClean="0"/>
              <a:pPr/>
              <a:t>11.08.2014</a:t>
            </a:fld>
            <a:endParaRPr lang="uk-UA"/>
          </a:p>
        </p:txBody>
      </p:sp>
      <p:sp>
        <p:nvSpPr>
          <p:cNvPr id="4" name="Місце для нижнього колонтитула 3"/>
          <p:cNvSpPr>
            <a:spLocks noGrp="1"/>
          </p:cNvSpPr>
          <p:nvPr>
            <p:ph type="ftr" sz="quarter" idx="11"/>
          </p:nvPr>
        </p:nvSpPr>
        <p:spPr/>
        <p:txBody>
          <a:bodyPr/>
          <a:lstStyle/>
          <a:p>
            <a:endParaRPr lang="uk-UA"/>
          </a:p>
        </p:txBody>
      </p:sp>
      <p:sp>
        <p:nvSpPr>
          <p:cNvPr id="5" name="Місце для номера слайда 4"/>
          <p:cNvSpPr>
            <a:spLocks noGrp="1"/>
          </p:cNvSpPr>
          <p:nvPr>
            <p:ph type="sldNum" sz="quarter" idx="12"/>
          </p:nvPr>
        </p:nvSpPr>
        <p:spPr/>
        <p:txBody>
          <a:bodyPr/>
          <a:lstStyle/>
          <a:p>
            <a:fld id="{C9BD255C-740D-4BFE-A60D-37750E3706AB}" type="slidenum">
              <a:rPr lang="uk-UA" smtClean="0"/>
              <a:pPr/>
              <a:t>‹#›</a:t>
            </a:fld>
            <a:endParaRPr lang="uk-U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ий слайд">
    <p:spTree>
      <p:nvGrpSpPr>
        <p:cNvPr id="1" name=""/>
        <p:cNvGrpSpPr/>
        <p:nvPr/>
      </p:nvGrpSpPr>
      <p:grpSpPr>
        <a:xfrm>
          <a:off x="0" y="0"/>
          <a:ext cx="0" cy="0"/>
          <a:chOff x="0" y="0"/>
          <a:chExt cx="0" cy="0"/>
        </a:xfrm>
      </p:grpSpPr>
      <p:sp>
        <p:nvSpPr>
          <p:cNvPr id="2" name="Місце для дати 1"/>
          <p:cNvSpPr>
            <a:spLocks noGrp="1"/>
          </p:cNvSpPr>
          <p:nvPr>
            <p:ph type="dt" sz="half" idx="10"/>
          </p:nvPr>
        </p:nvSpPr>
        <p:spPr/>
        <p:txBody>
          <a:bodyPr/>
          <a:lstStyle/>
          <a:p>
            <a:fld id="{893959E6-847B-4937-8C3D-49CDB5BA4EF3}" type="datetimeFigureOut">
              <a:rPr lang="uk-UA" smtClean="0"/>
              <a:pPr/>
              <a:t>11.08.2014</a:t>
            </a:fld>
            <a:endParaRPr lang="uk-UA"/>
          </a:p>
        </p:txBody>
      </p:sp>
      <p:sp>
        <p:nvSpPr>
          <p:cNvPr id="3" name="Місце для нижнього колонтитула 2"/>
          <p:cNvSpPr>
            <a:spLocks noGrp="1"/>
          </p:cNvSpPr>
          <p:nvPr>
            <p:ph type="ftr" sz="quarter" idx="11"/>
          </p:nvPr>
        </p:nvSpPr>
        <p:spPr/>
        <p:txBody>
          <a:bodyPr/>
          <a:lstStyle/>
          <a:p>
            <a:endParaRPr lang="uk-UA"/>
          </a:p>
        </p:txBody>
      </p:sp>
      <p:sp>
        <p:nvSpPr>
          <p:cNvPr id="4" name="Місце для номера слайда 3"/>
          <p:cNvSpPr>
            <a:spLocks noGrp="1"/>
          </p:cNvSpPr>
          <p:nvPr>
            <p:ph type="sldNum" sz="quarter" idx="12"/>
          </p:nvPr>
        </p:nvSpPr>
        <p:spPr/>
        <p:txBody>
          <a:bodyPr/>
          <a:lstStyle/>
          <a:p>
            <a:fld id="{C9BD255C-740D-4BFE-A60D-37750E3706AB}" type="slidenum">
              <a:rPr lang="uk-UA" smtClean="0"/>
              <a:pPr/>
              <a:t>‹#›</a:t>
            </a:fld>
            <a:endParaRPr lang="uk-U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Вміст із підписом">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uk-UA" smtClean="0"/>
              <a:t>Зразок заголовка</a:t>
            </a:r>
            <a:endParaRPr lang="uk-UA"/>
          </a:p>
        </p:txBody>
      </p:sp>
      <p:sp>
        <p:nvSpPr>
          <p:cNvPr id="3" name="Місце для вмісту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uk-UA" smtClean="0"/>
              <a:t>Зразок тексту</a:t>
            </a:r>
          </a:p>
          <a:p>
            <a:pPr lvl="1"/>
            <a:r>
              <a:rPr lang="uk-UA" smtClean="0"/>
              <a:t>Другий рівень</a:t>
            </a:r>
          </a:p>
          <a:p>
            <a:pPr lvl="2"/>
            <a:r>
              <a:rPr lang="uk-UA" smtClean="0"/>
              <a:t>Третій рівень</a:t>
            </a:r>
          </a:p>
          <a:p>
            <a:pPr lvl="3"/>
            <a:r>
              <a:rPr lang="uk-UA" smtClean="0"/>
              <a:t>Четвертий рівень</a:t>
            </a:r>
          </a:p>
          <a:p>
            <a:pPr lvl="4"/>
            <a:r>
              <a:rPr lang="uk-UA" smtClean="0"/>
              <a:t>П'ятий рівень</a:t>
            </a:r>
            <a:endParaRPr lang="uk-UA"/>
          </a:p>
        </p:txBody>
      </p:sp>
      <p:sp>
        <p:nvSpPr>
          <p:cNvPr id="4" name="Місце для тексту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uk-UA" smtClean="0"/>
              <a:t>Зразок тексту</a:t>
            </a:r>
          </a:p>
        </p:txBody>
      </p:sp>
      <p:sp>
        <p:nvSpPr>
          <p:cNvPr id="5" name="Місце для дати 4"/>
          <p:cNvSpPr>
            <a:spLocks noGrp="1"/>
          </p:cNvSpPr>
          <p:nvPr>
            <p:ph type="dt" sz="half" idx="10"/>
          </p:nvPr>
        </p:nvSpPr>
        <p:spPr/>
        <p:txBody>
          <a:bodyPr/>
          <a:lstStyle/>
          <a:p>
            <a:fld id="{893959E6-847B-4937-8C3D-49CDB5BA4EF3}" type="datetimeFigureOut">
              <a:rPr lang="uk-UA" smtClean="0"/>
              <a:pPr/>
              <a:t>11.08.2014</a:t>
            </a:fld>
            <a:endParaRPr lang="uk-UA"/>
          </a:p>
        </p:txBody>
      </p:sp>
      <p:sp>
        <p:nvSpPr>
          <p:cNvPr id="6" name="Місце для нижнього колонтитула 5"/>
          <p:cNvSpPr>
            <a:spLocks noGrp="1"/>
          </p:cNvSpPr>
          <p:nvPr>
            <p:ph type="ftr" sz="quarter" idx="11"/>
          </p:nvPr>
        </p:nvSpPr>
        <p:spPr/>
        <p:txBody>
          <a:bodyPr/>
          <a:lstStyle/>
          <a:p>
            <a:endParaRPr lang="uk-UA"/>
          </a:p>
        </p:txBody>
      </p:sp>
      <p:sp>
        <p:nvSpPr>
          <p:cNvPr id="7" name="Місце для номера слайда 6"/>
          <p:cNvSpPr>
            <a:spLocks noGrp="1"/>
          </p:cNvSpPr>
          <p:nvPr>
            <p:ph type="sldNum" sz="quarter" idx="12"/>
          </p:nvPr>
        </p:nvSpPr>
        <p:spPr/>
        <p:txBody>
          <a:bodyPr/>
          <a:lstStyle/>
          <a:p>
            <a:fld id="{C9BD255C-740D-4BFE-A60D-37750E3706AB}" type="slidenum">
              <a:rPr lang="uk-UA" smtClean="0"/>
              <a:pPr/>
              <a:t>‹#›</a:t>
            </a:fld>
            <a:endParaRPr lang="uk-UA"/>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Зображення з підписом">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uk-UA" smtClean="0"/>
              <a:t>Зразок заголовка</a:t>
            </a:r>
            <a:endParaRPr lang="uk-UA"/>
          </a:p>
        </p:txBody>
      </p:sp>
      <p:sp>
        <p:nvSpPr>
          <p:cNvPr id="3" name="Місце для зображення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uk-UA"/>
          </a:p>
        </p:txBody>
      </p:sp>
      <p:sp>
        <p:nvSpPr>
          <p:cNvPr id="4" name="Місце для тексту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uk-UA" smtClean="0"/>
              <a:t>Зразок тексту</a:t>
            </a:r>
          </a:p>
        </p:txBody>
      </p:sp>
      <p:sp>
        <p:nvSpPr>
          <p:cNvPr id="5" name="Місце для дати 4"/>
          <p:cNvSpPr>
            <a:spLocks noGrp="1"/>
          </p:cNvSpPr>
          <p:nvPr>
            <p:ph type="dt" sz="half" idx="10"/>
          </p:nvPr>
        </p:nvSpPr>
        <p:spPr/>
        <p:txBody>
          <a:bodyPr/>
          <a:lstStyle/>
          <a:p>
            <a:fld id="{893959E6-847B-4937-8C3D-49CDB5BA4EF3}" type="datetimeFigureOut">
              <a:rPr lang="uk-UA" smtClean="0"/>
              <a:pPr/>
              <a:t>11.08.2014</a:t>
            </a:fld>
            <a:endParaRPr lang="uk-UA"/>
          </a:p>
        </p:txBody>
      </p:sp>
      <p:sp>
        <p:nvSpPr>
          <p:cNvPr id="6" name="Місце для нижнього колонтитула 5"/>
          <p:cNvSpPr>
            <a:spLocks noGrp="1"/>
          </p:cNvSpPr>
          <p:nvPr>
            <p:ph type="ftr" sz="quarter" idx="11"/>
          </p:nvPr>
        </p:nvSpPr>
        <p:spPr/>
        <p:txBody>
          <a:bodyPr/>
          <a:lstStyle/>
          <a:p>
            <a:endParaRPr lang="uk-UA"/>
          </a:p>
        </p:txBody>
      </p:sp>
      <p:sp>
        <p:nvSpPr>
          <p:cNvPr id="7" name="Місце для номера слайда 6"/>
          <p:cNvSpPr>
            <a:spLocks noGrp="1"/>
          </p:cNvSpPr>
          <p:nvPr>
            <p:ph type="sldNum" sz="quarter" idx="12"/>
          </p:nvPr>
        </p:nvSpPr>
        <p:spPr/>
        <p:txBody>
          <a:bodyPr/>
          <a:lstStyle/>
          <a:p>
            <a:fld id="{C9BD255C-740D-4BFE-A60D-37750E3706AB}" type="slidenum">
              <a:rPr lang="uk-UA" smtClean="0"/>
              <a:pPr/>
              <a:t>‹#›</a:t>
            </a:fld>
            <a:endParaRPr lang="uk-UA"/>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rgbClr val="FFCCCC"/>
            </a:gs>
            <a:gs pos="50000">
              <a:schemeClr val="accent1">
                <a:tint val="44500"/>
                <a:satMod val="160000"/>
              </a:schemeClr>
            </a:gs>
            <a:gs pos="100000">
              <a:schemeClr val="accent1">
                <a:tint val="23500"/>
                <a:satMod val="160000"/>
              </a:schemeClr>
            </a:gs>
          </a:gsLst>
          <a:lin ang="5400000" scaled="0"/>
          <a:tileRect/>
        </a:gradFill>
        <a:effectLst/>
      </p:bgPr>
    </p:bg>
    <p:spTree>
      <p:nvGrpSpPr>
        <p:cNvPr id="1" name=""/>
        <p:cNvGrpSpPr/>
        <p:nvPr/>
      </p:nvGrpSpPr>
      <p:grpSpPr>
        <a:xfrm>
          <a:off x="0" y="0"/>
          <a:ext cx="0" cy="0"/>
          <a:chOff x="0" y="0"/>
          <a:chExt cx="0" cy="0"/>
        </a:xfrm>
      </p:grpSpPr>
      <p:sp>
        <p:nvSpPr>
          <p:cNvPr id="2" name="Місце для заголовка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uk-UA" smtClean="0"/>
              <a:t>Зразок заголовка</a:t>
            </a:r>
            <a:endParaRPr lang="uk-UA"/>
          </a:p>
        </p:txBody>
      </p:sp>
      <p:sp>
        <p:nvSpPr>
          <p:cNvPr id="3" name="Місце для тексту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uk-UA" smtClean="0"/>
              <a:t>Зразок тексту</a:t>
            </a:r>
          </a:p>
          <a:p>
            <a:pPr lvl="1"/>
            <a:r>
              <a:rPr lang="uk-UA" smtClean="0"/>
              <a:t>Другий рівень</a:t>
            </a:r>
          </a:p>
          <a:p>
            <a:pPr lvl="2"/>
            <a:r>
              <a:rPr lang="uk-UA" smtClean="0"/>
              <a:t>Третій рівень</a:t>
            </a:r>
          </a:p>
          <a:p>
            <a:pPr lvl="3"/>
            <a:r>
              <a:rPr lang="uk-UA" smtClean="0"/>
              <a:t>Четвертий рівень</a:t>
            </a:r>
          </a:p>
          <a:p>
            <a:pPr lvl="4"/>
            <a:r>
              <a:rPr lang="uk-UA" smtClean="0"/>
              <a:t>П'ятий рівень</a:t>
            </a:r>
            <a:endParaRPr lang="uk-UA"/>
          </a:p>
        </p:txBody>
      </p:sp>
      <p:sp>
        <p:nvSpPr>
          <p:cNvPr id="4" name="Місце для дати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93959E6-847B-4937-8C3D-49CDB5BA4EF3}" type="datetimeFigureOut">
              <a:rPr lang="uk-UA" smtClean="0"/>
              <a:pPr/>
              <a:t>11.08.2014</a:t>
            </a:fld>
            <a:endParaRPr lang="uk-UA"/>
          </a:p>
        </p:txBody>
      </p:sp>
      <p:sp>
        <p:nvSpPr>
          <p:cNvPr id="5" name="Місце для нижнього колонтитула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uk-UA"/>
          </a:p>
        </p:txBody>
      </p:sp>
      <p:sp>
        <p:nvSpPr>
          <p:cNvPr id="6" name="Місце для номера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9BD255C-740D-4BFE-A60D-37750E3706AB}" type="slidenum">
              <a:rPr lang="uk-UA" smtClean="0"/>
              <a:pPr/>
              <a:t>‹#›</a:t>
            </a:fld>
            <a:endParaRPr lang="uk-UA"/>
          </a:p>
        </p:txBody>
      </p:sp>
    </p:spTree>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uk-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wmf"/><Relationship Id="rId1" Type="http://schemas.openxmlformats.org/officeDocument/2006/relationships/slideLayout" Target="../slideLayouts/slideLayout1.xml"/><Relationship Id="rId4" Type="http://schemas.openxmlformats.org/officeDocument/2006/relationships/image" Target="../media/image3.gif"/></Relationships>
</file>

<file path=ppt/slides/_rels/slide10.xml.rels><?xml version="1.0" encoding="UTF-8" standalone="yes"?>
<Relationships xmlns="http://schemas.openxmlformats.org/package/2006/relationships"><Relationship Id="rId3" Type="http://schemas.openxmlformats.org/officeDocument/2006/relationships/image" Target="../media/image12.wmf"/><Relationship Id="rId2" Type="http://schemas.openxmlformats.org/officeDocument/2006/relationships/image" Target="../media/image11.wmf"/><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13.png"/><Relationship Id="rId1" Type="http://schemas.openxmlformats.org/officeDocument/2006/relationships/slideLayout" Target="../slideLayouts/slideLayout1.xml"/><Relationship Id="rId4" Type="http://schemas.openxmlformats.org/officeDocument/2006/relationships/image" Target="../media/image15.png"/></Relationships>
</file>

<file path=ppt/slides/_rels/slide12.xml.rels><?xml version="1.0" encoding="UTF-8" standalone="yes"?>
<Relationships xmlns="http://schemas.openxmlformats.org/package/2006/relationships"><Relationship Id="rId8" Type="http://schemas.openxmlformats.org/officeDocument/2006/relationships/image" Target="../media/image16.png"/><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audio" Target="../media/audio1.wav"/><Relationship Id="rId1" Type="http://schemas.openxmlformats.org/officeDocument/2006/relationships/slideLayout" Target="../slideLayouts/slideLayout1.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 Id="rId9" Type="http://schemas.openxmlformats.org/officeDocument/2006/relationships/image" Target="../media/image17.pn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wmf"/><Relationship Id="rId1" Type="http://schemas.openxmlformats.org/officeDocument/2006/relationships/slideLayout" Target="../slideLayouts/slideLayout1.xml"/><Relationship Id="rId5" Type="http://schemas.openxmlformats.org/officeDocument/2006/relationships/image" Target="../media/image7.wmf"/><Relationship Id="rId4" Type="http://schemas.openxmlformats.org/officeDocument/2006/relationships/image" Target="../media/image6.gif"/></Relationships>
</file>

<file path=ppt/slides/_rels/slide3.xml.rels><?xml version="1.0" encoding="UTF-8" standalone="yes"?>
<Relationships xmlns="http://schemas.openxmlformats.org/package/2006/relationships"><Relationship Id="rId3" Type="http://schemas.openxmlformats.org/officeDocument/2006/relationships/image" Target="../media/image9.wmf"/><Relationship Id="rId2" Type="http://schemas.openxmlformats.org/officeDocument/2006/relationships/image" Target="../media/image8.wmf"/><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кутник 3"/>
          <p:cNvSpPr/>
          <p:nvPr/>
        </p:nvSpPr>
        <p:spPr>
          <a:xfrm>
            <a:off x="251520" y="2996952"/>
            <a:ext cx="8519512" cy="2585323"/>
          </a:xfrm>
          <a:prstGeom prst="rect">
            <a:avLst/>
          </a:prstGeom>
          <a:solidFill>
            <a:schemeClr val="accent6">
              <a:lumMod val="20000"/>
              <a:lumOff val="80000"/>
            </a:schemeClr>
          </a:solidFill>
          <a:ln>
            <a:noFill/>
          </a:ln>
          <a:effectLst>
            <a:innerShdw blurRad="63500" dist="50800" dir="16200000">
              <a:prstClr val="black">
                <a:alpha val="50000"/>
              </a:prstClr>
            </a:innerShdw>
          </a:effectLst>
        </p:spPr>
        <p:txBody>
          <a:bodyPr wrap="square" lIns="91440" tIns="45720" rIns="91440" bIns="45720">
            <a:spAutoFit/>
          </a:bodyPr>
          <a:lstStyle/>
          <a:p>
            <a:pPr algn="ctr"/>
            <a:r>
              <a:rPr lang="uk-UA" sz="5400" b="1" dirty="0" smtClean="0">
                <a:ln w="900" cmpd="sng">
                  <a:solidFill>
                    <a:schemeClr val="accent1">
                      <a:satMod val="190000"/>
                      <a:alpha val="55000"/>
                    </a:schemeClr>
                  </a:solidFill>
                  <a:prstDash val="solid"/>
                </a:ln>
                <a:solidFill>
                  <a:srgbClr val="7030A0"/>
                </a:solidFill>
                <a:effectLst>
                  <a:innerShdw blurRad="101600" dist="76200" dir="5400000">
                    <a:schemeClr val="accent1">
                      <a:satMod val="190000"/>
                      <a:tint val="100000"/>
                      <a:alpha val="74000"/>
                    </a:schemeClr>
                  </a:innerShdw>
                </a:effectLst>
              </a:rPr>
              <a:t>Підприємницька діяльність</a:t>
            </a:r>
          </a:p>
          <a:p>
            <a:pPr algn="ctr"/>
            <a:endParaRPr lang="uk-UA" sz="5400" b="1" cap="none" spc="0" dirty="0" smtClean="0">
              <a:ln w="900" cmpd="sng">
                <a:solidFill>
                  <a:schemeClr val="accent1">
                    <a:satMod val="190000"/>
                    <a:alpha val="55000"/>
                  </a:schemeClr>
                </a:solidFill>
                <a:prstDash val="solid"/>
              </a:ln>
              <a:solidFill>
                <a:schemeClr val="accent1">
                  <a:satMod val="200000"/>
                  <a:tint val="3000"/>
                </a:schemeClr>
              </a:solidFill>
              <a:effectLst>
                <a:innerShdw blurRad="101600" dist="76200" dir="5400000">
                  <a:schemeClr val="accent1">
                    <a:satMod val="190000"/>
                    <a:tint val="100000"/>
                    <a:alpha val="74000"/>
                  </a:schemeClr>
                </a:innerShdw>
              </a:effectLst>
            </a:endParaRPr>
          </a:p>
          <a:p>
            <a:pPr algn="ctr"/>
            <a:endParaRPr lang="uk-UA" sz="5400" b="1" cap="none" spc="0" dirty="0">
              <a:ln w="900" cmpd="sng">
                <a:solidFill>
                  <a:schemeClr val="accent1">
                    <a:satMod val="190000"/>
                    <a:alpha val="55000"/>
                  </a:schemeClr>
                </a:solidFill>
                <a:prstDash val="solid"/>
              </a:ln>
              <a:solidFill>
                <a:schemeClr val="accent1">
                  <a:satMod val="200000"/>
                  <a:tint val="3000"/>
                </a:schemeClr>
              </a:solidFill>
              <a:effectLst>
                <a:innerShdw blurRad="101600" dist="76200" dir="5400000">
                  <a:schemeClr val="accent1">
                    <a:satMod val="190000"/>
                    <a:tint val="100000"/>
                    <a:alpha val="74000"/>
                  </a:schemeClr>
                </a:innerShdw>
              </a:effectLst>
            </a:endParaRPr>
          </a:p>
        </p:txBody>
      </p:sp>
      <p:pic>
        <p:nvPicPr>
          <p:cNvPr id="2050" name="Picture 2" descr="C:\Program Files\Microsoft Office\MEDIA\CAGCAT10\j0186348.wmf"/>
          <p:cNvPicPr>
            <a:picLocks noChangeAspect="1" noChangeArrowheads="1"/>
          </p:cNvPicPr>
          <p:nvPr/>
        </p:nvPicPr>
        <p:blipFill>
          <a:blip r:embed="rId2" cstate="print"/>
          <a:srcRect/>
          <a:stretch>
            <a:fillRect/>
          </a:stretch>
        </p:blipFill>
        <p:spPr bwMode="auto">
          <a:xfrm>
            <a:off x="7308304" y="260648"/>
            <a:ext cx="1289304" cy="1810512"/>
          </a:xfrm>
          <a:prstGeom prst="rect">
            <a:avLst/>
          </a:prstGeom>
          <a:noFill/>
          <a:scene3d>
            <a:camera prst="isometricOffAxis1Right"/>
            <a:lightRig rig="threePt" dir="t"/>
          </a:scene3d>
        </p:spPr>
      </p:pic>
      <p:pic>
        <p:nvPicPr>
          <p:cNvPr id="2052" name="Picture 4" descr="C:\Program Files\Microsoft Office\MEDIA\CAGCAT10\j0222017.wmf"/>
          <p:cNvPicPr>
            <a:picLocks noChangeAspect="1" noChangeArrowheads="1"/>
          </p:cNvPicPr>
          <p:nvPr/>
        </p:nvPicPr>
        <p:blipFill>
          <a:blip r:embed="rId3" cstate="print"/>
          <a:srcRect/>
          <a:stretch>
            <a:fillRect/>
          </a:stretch>
        </p:blipFill>
        <p:spPr bwMode="auto">
          <a:xfrm>
            <a:off x="827584" y="3861048"/>
            <a:ext cx="1781251" cy="1787652"/>
          </a:xfrm>
          <a:prstGeom prst="rect">
            <a:avLst/>
          </a:prstGeom>
          <a:noFill/>
        </p:spPr>
      </p:pic>
      <p:pic>
        <p:nvPicPr>
          <p:cNvPr id="2053" name="Picture 5" descr="C:\Program Files\Microsoft Office\MEDIA\CAGCAT10\j0283209.gif"/>
          <p:cNvPicPr>
            <a:picLocks noChangeAspect="1" noChangeArrowheads="1" noCrop="1"/>
          </p:cNvPicPr>
          <p:nvPr/>
        </p:nvPicPr>
        <p:blipFill>
          <a:blip r:embed="rId4" cstate="print"/>
          <a:srcRect/>
          <a:stretch>
            <a:fillRect/>
          </a:stretch>
        </p:blipFill>
        <p:spPr bwMode="auto">
          <a:xfrm>
            <a:off x="539552" y="476672"/>
            <a:ext cx="2088232" cy="1512168"/>
          </a:xfrm>
          <a:prstGeom prst="rect">
            <a:avLst/>
          </a:prstGeom>
          <a:noFill/>
        </p:spPr>
      </p:pic>
    </p:spTree>
  </p:cSld>
  <p:clrMapOvr>
    <a:masterClrMapping/>
  </p:clrMapOvr>
  <p:transition>
    <p:wedg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Прямокутник 6"/>
          <p:cNvSpPr/>
          <p:nvPr/>
        </p:nvSpPr>
        <p:spPr>
          <a:xfrm>
            <a:off x="467544" y="2276872"/>
            <a:ext cx="2952328" cy="1728192"/>
          </a:xfrm>
          <a:prstGeom prst="rect">
            <a:avLst/>
          </a:prstGeom>
          <a:solidFill>
            <a:schemeClr val="accent2">
              <a:lumMod val="40000"/>
              <a:lumOff val="60000"/>
            </a:schemeClr>
          </a:solid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uk-UA" sz="2800" b="1" dirty="0" smtClean="0">
                <a:ln>
                  <a:solidFill>
                    <a:srgbClr val="FFFF00"/>
                  </a:solidFill>
                </a:ln>
                <a:solidFill>
                  <a:srgbClr val="00B050"/>
                </a:solidFill>
              </a:rPr>
              <a:t>Загальний дохід</a:t>
            </a:r>
          </a:p>
          <a:p>
            <a:pPr algn="ctr"/>
            <a:r>
              <a:rPr lang="uk-UA" sz="2400" dirty="0" smtClean="0">
                <a:ln>
                  <a:solidFill>
                    <a:srgbClr val="FFFF00"/>
                  </a:solidFill>
                </a:ln>
              </a:rPr>
              <a:t>Т</a:t>
            </a:r>
            <a:r>
              <a:rPr lang="en-US" sz="2400" dirty="0" smtClean="0">
                <a:ln>
                  <a:solidFill>
                    <a:srgbClr val="FFFF00"/>
                  </a:solidFill>
                </a:ln>
              </a:rPr>
              <a:t>R=PQ</a:t>
            </a:r>
            <a:endParaRPr lang="uk-UA" sz="2400" dirty="0" smtClean="0">
              <a:ln>
                <a:solidFill>
                  <a:srgbClr val="FFFF00"/>
                </a:solidFill>
              </a:ln>
            </a:endParaRPr>
          </a:p>
          <a:p>
            <a:pPr algn="ctr"/>
            <a:r>
              <a:rPr lang="uk-UA" b="1" dirty="0" smtClean="0">
                <a:ln>
                  <a:solidFill>
                    <a:srgbClr val="FFFF00"/>
                  </a:solidFill>
                </a:ln>
                <a:solidFill>
                  <a:schemeClr val="accent2"/>
                </a:solidFill>
              </a:rPr>
              <a:t>Р- ціна товару</a:t>
            </a:r>
          </a:p>
          <a:p>
            <a:pPr algn="ctr"/>
            <a:r>
              <a:rPr lang="en-US" b="1" dirty="0" smtClean="0">
                <a:ln>
                  <a:solidFill>
                    <a:srgbClr val="FFFF00"/>
                  </a:solidFill>
                </a:ln>
                <a:solidFill>
                  <a:schemeClr val="accent2"/>
                </a:solidFill>
              </a:rPr>
              <a:t>Q-</a:t>
            </a:r>
            <a:r>
              <a:rPr lang="uk-UA" b="1" dirty="0" smtClean="0">
                <a:ln>
                  <a:solidFill>
                    <a:srgbClr val="FFFF00"/>
                  </a:solidFill>
                </a:ln>
                <a:solidFill>
                  <a:schemeClr val="accent2"/>
                </a:solidFill>
              </a:rPr>
              <a:t> кількість продукції</a:t>
            </a:r>
            <a:endParaRPr lang="uk-UA" b="1" dirty="0">
              <a:ln>
                <a:solidFill>
                  <a:srgbClr val="FFFF00"/>
                </a:solidFill>
              </a:ln>
              <a:solidFill>
                <a:schemeClr val="accent2"/>
              </a:solidFill>
            </a:endParaRPr>
          </a:p>
        </p:txBody>
      </p:sp>
      <p:sp>
        <p:nvSpPr>
          <p:cNvPr id="11" name="Прямокутник 10"/>
          <p:cNvSpPr/>
          <p:nvPr/>
        </p:nvSpPr>
        <p:spPr>
          <a:xfrm>
            <a:off x="2339752" y="404664"/>
            <a:ext cx="4680520" cy="936104"/>
          </a:xfrm>
          <a:prstGeom prst="rect">
            <a:avLst/>
          </a:prstGeom>
          <a:solidFill>
            <a:schemeClr val="accent4">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uk-UA" sz="2800" b="1" dirty="0" smtClean="0">
                <a:ln>
                  <a:solidFill>
                    <a:srgbClr val="FFC000"/>
                  </a:solidFill>
                </a:ln>
                <a:solidFill>
                  <a:srgbClr val="C00000"/>
                </a:solidFill>
              </a:rPr>
              <a:t>Дохід та прибуток підприємства</a:t>
            </a:r>
            <a:endParaRPr lang="uk-UA" sz="2800" b="1" dirty="0">
              <a:ln>
                <a:solidFill>
                  <a:srgbClr val="FFC000"/>
                </a:solidFill>
              </a:ln>
              <a:solidFill>
                <a:srgbClr val="C00000"/>
              </a:solidFill>
            </a:endParaRPr>
          </a:p>
        </p:txBody>
      </p:sp>
      <p:sp>
        <p:nvSpPr>
          <p:cNvPr id="32" name="Прямокутник 31"/>
          <p:cNvSpPr/>
          <p:nvPr/>
        </p:nvSpPr>
        <p:spPr>
          <a:xfrm>
            <a:off x="5436096" y="2276872"/>
            <a:ext cx="3168352" cy="1728192"/>
          </a:xfrm>
          <a:prstGeom prst="rect">
            <a:avLst/>
          </a:prstGeom>
          <a:solidFill>
            <a:schemeClr val="accent2">
              <a:lumMod val="40000"/>
              <a:lumOff val="60000"/>
            </a:schemeClr>
          </a:solid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uk-UA" sz="2800" b="1" dirty="0" smtClean="0">
                <a:ln>
                  <a:solidFill>
                    <a:srgbClr val="FFFF00"/>
                  </a:solidFill>
                </a:ln>
                <a:solidFill>
                  <a:srgbClr val="00B050"/>
                </a:solidFill>
              </a:rPr>
              <a:t>Загальний прибуток</a:t>
            </a:r>
          </a:p>
          <a:p>
            <a:pPr algn="ctr"/>
            <a:r>
              <a:rPr lang="uk-UA" sz="2400" dirty="0" smtClean="0">
                <a:ln>
                  <a:solidFill>
                    <a:srgbClr val="FFFF00"/>
                  </a:solidFill>
                </a:ln>
              </a:rPr>
              <a:t>ТР= Т</a:t>
            </a:r>
            <a:r>
              <a:rPr lang="en-US" sz="2400" dirty="0" smtClean="0">
                <a:ln>
                  <a:solidFill>
                    <a:srgbClr val="FFFF00"/>
                  </a:solidFill>
                </a:ln>
              </a:rPr>
              <a:t>R-TC</a:t>
            </a:r>
          </a:p>
          <a:p>
            <a:pPr algn="ctr"/>
            <a:r>
              <a:rPr lang="en-US" b="1" dirty="0" smtClean="0">
                <a:ln>
                  <a:solidFill>
                    <a:srgbClr val="FFFF00"/>
                  </a:solidFill>
                </a:ln>
                <a:solidFill>
                  <a:srgbClr val="C00000"/>
                </a:solidFill>
              </a:rPr>
              <a:t>TR-</a:t>
            </a:r>
            <a:r>
              <a:rPr lang="uk-UA" b="1" dirty="0" smtClean="0">
                <a:ln>
                  <a:solidFill>
                    <a:srgbClr val="FFFF00"/>
                  </a:solidFill>
                </a:ln>
                <a:solidFill>
                  <a:srgbClr val="C00000"/>
                </a:solidFill>
              </a:rPr>
              <a:t> загальний дохід</a:t>
            </a:r>
          </a:p>
          <a:p>
            <a:pPr algn="ctr"/>
            <a:r>
              <a:rPr lang="uk-UA" b="1" dirty="0" smtClean="0">
                <a:ln>
                  <a:solidFill>
                    <a:srgbClr val="FFFF00"/>
                  </a:solidFill>
                </a:ln>
                <a:solidFill>
                  <a:srgbClr val="C00000"/>
                </a:solidFill>
              </a:rPr>
              <a:t>ТС- загальні витрати</a:t>
            </a:r>
            <a:endParaRPr lang="uk-UA" b="1" dirty="0">
              <a:ln>
                <a:solidFill>
                  <a:srgbClr val="FFFF00"/>
                </a:solidFill>
              </a:ln>
              <a:solidFill>
                <a:srgbClr val="C00000"/>
              </a:solidFill>
            </a:endParaRPr>
          </a:p>
        </p:txBody>
      </p:sp>
      <p:pic>
        <p:nvPicPr>
          <p:cNvPr id="5122" name="Picture 2" descr="C:\Program Files\Microsoft Office\MEDIA\CAGCAT10\j0222019.wmf"/>
          <p:cNvPicPr>
            <a:picLocks noChangeAspect="1" noChangeArrowheads="1"/>
          </p:cNvPicPr>
          <p:nvPr/>
        </p:nvPicPr>
        <p:blipFill>
          <a:blip r:embed="rId2" cstate="print"/>
          <a:srcRect/>
          <a:stretch>
            <a:fillRect/>
          </a:stretch>
        </p:blipFill>
        <p:spPr bwMode="auto">
          <a:xfrm>
            <a:off x="7524328" y="188640"/>
            <a:ext cx="1440160" cy="1440160"/>
          </a:xfrm>
          <a:prstGeom prst="rect">
            <a:avLst/>
          </a:prstGeom>
          <a:noFill/>
          <a:effectLst>
            <a:glow rad="139700">
              <a:schemeClr val="accent4">
                <a:satMod val="175000"/>
                <a:alpha val="40000"/>
              </a:schemeClr>
            </a:glow>
            <a:reflection blurRad="6350" stA="52000" endA="300" endPos="35000" dir="5400000" sy="-100000" algn="bl" rotWithShape="0"/>
          </a:effectLst>
        </p:spPr>
      </p:pic>
      <p:pic>
        <p:nvPicPr>
          <p:cNvPr id="5123" name="Picture 3" descr="C:\Program Files\Microsoft Office\MEDIA\CAGCAT10\j0222015.wmf"/>
          <p:cNvPicPr>
            <a:picLocks noChangeAspect="1" noChangeArrowheads="1"/>
          </p:cNvPicPr>
          <p:nvPr/>
        </p:nvPicPr>
        <p:blipFill>
          <a:blip r:embed="rId3" cstate="print"/>
          <a:srcRect/>
          <a:stretch>
            <a:fillRect/>
          </a:stretch>
        </p:blipFill>
        <p:spPr bwMode="auto">
          <a:xfrm>
            <a:off x="251520" y="188640"/>
            <a:ext cx="1440159" cy="1440160"/>
          </a:xfrm>
          <a:prstGeom prst="rect">
            <a:avLst/>
          </a:prstGeom>
          <a:noFill/>
          <a:effectLst>
            <a:glow rad="139700">
              <a:schemeClr val="accent4">
                <a:satMod val="175000"/>
                <a:alpha val="40000"/>
              </a:schemeClr>
            </a:glow>
          </a:effectLst>
        </p:spPr>
      </p:pic>
      <p:cxnSp>
        <p:nvCxnSpPr>
          <p:cNvPr id="20" name="Пряма зі стрілкою 19"/>
          <p:cNvCxnSpPr/>
          <p:nvPr/>
        </p:nvCxnSpPr>
        <p:spPr>
          <a:xfrm flipH="1">
            <a:off x="1259632" y="1340768"/>
            <a:ext cx="1080120" cy="93610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5" name="Пряма зі стрілкою 24"/>
          <p:cNvCxnSpPr/>
          <p:nvPr/>
        </p:nvCxnSpPr>
        <p:spPr>
          <a:xfrm>
            <a:off x="7020272" y="1340768"/>
            <a:ext cx="1008112" cy="93610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28" name="TextBox 27"/>
          <p:cNvSpPr txBox="1"/>
          <p:nvPr/>
        </p:nvSpPr>
        <p:spPr>
          <a:xfrm>
            <a:off x="251520" y="4797152"/>
            <a:ext cx="8648215" cy="400110"/>
          </a:xfrm>
          <a:prstGeom prst="rect">
            <a:avLst/>
          </a:prstGeom>
          <a:noFill/>
        </p:spPr>
        <p:txBody>
          <a:bodyPr wrap="square" rtlCol="0">
            <a:spAutoFit/>
          </a:bodyPr>
          <a:lstStyle/>
          <a:p>
            <a:r>
              <a:rPr lang="en-US" sz="2000" dirty="0" smtClean="0">
                <a:solidFill>
                  <a:srgbClr val="FF0000"/>
                </a:solidFill>
              </a:rPr>
              <a:t>MR</a:t>
            </a:r>
            <a:r>
              <a:rPr lang="en-US" sz="2000" dirty="0" smtClean="0"/>
              <a:t>-</a:t>
            </a:r>
            <a:r>
              <a:rPr lang="uk-UA" sz="2000" dirty="0" smtClean="0"/>
              <a:t> </a:t>
            </a:r>
            <a:r>
              <a:rPr lang="uk-UA" sz="2000" dirty="0" smtClean="0">
                <a:solidFill>
                  <a:schemeClr val="accent6">
                    <a:lumMod val="75000"/>
                  </a:schemeClr>
                </a:solidFill>
              </a:rPr>
              <a:t>граничний дохід, пов’язаний із продажем додаткової одиниці продукції</a:t>
            </a:r>
            <a:r>
              <a:rPr lang="uk-UA" sz="2000" dirty="0" smtClean="0">
                <a:solidFill>
                  <a:schemeClr val="tx2">
                    <a:lumMod val="60000"/>
                    <a:lumOff val="40000"/>
                  </a:schemeClr>
                </a:solidFill>
              </a:rPr>
              <a:t> </a:t>
            </a:r>
            <a:endParaRPr lang="uk-UA" sz="2000" dirty="0">
              <a:solidFill>
                <a:schemeClr val="tx2">
                  <a:lumMod val="60000"/>
                  <a:lumOff val="40000"/>
                </a:schemeClr>
              </a:solidFill>
            </a:endParaRPr>
          </a:p>
        </p:txBody>
      </p:sp>
      <p:sp>
        <p:nvSpPr>
          <p:cNvPr id="29" name="TextBox 28"/>
          <p:cNvSpPr txBox="1"/>
          <p:nvPr/>
        </p:nvSpPr>
        <p:spPr>
          <a:xfrm>
            <a:off x="251520" y="5301208"/>
            <a:ext cx="8640960" cy="400110"/>
          </a:xfrm>
          <a:prstGeom prst="rect">
            <a:avLst/>
          </a:prstGeom>
          <a:noFill/>
        </p:spPr>
        <p:txBody>
          <a:bodyPr wrap="square" rtlCol="0">
            <a:spAutoFit/>
          </a:bodyPr>
          <a:lstStyle/>
          <a:p>
            <a:r>
              <a:rPr lang="uk-UA" sz="2000" dirty="0" smtClean="0">
                <a:solidFill>
                  <a:srgbClr val="FF0000"/>
                </a:solidFill>
              </a:rPr>
              <a:t>МС</a:t>
            </a:r>
            <a:r>
              <a:rPr lang="uk-UA" sz="2000" dirty="0" smtClean="0"/>
              <a:t>- </a:t>
            </a:r>
            <a:r>
              <a:rPr lang="uk-UA" sz="2000" dirty="0" smtClean="0">
                <a:solidFill>
                  <a:schemeClr val="accent6">
                    <a:lumMod val="50000"/>
                  </a:schemeClr>
                </a:solidFill>
              </a:rPr>
              <a:t>граничні витрати, </a:t>
            </a:r>
            <a:r>
              <a:rPr lang="uk-UA" sz="2000" dirty="0" err="1" smtClean="0">
                <a:solidFill>
                  <a:schemeClr val="accent6">
                    <a:lumMod val="50000"/>
                  </a:schemeClr>
                </a:solidFill>
              </a:rPr>
              <a:t>пов</a:t>
            </a:r>
            <a:r>
              <a:rPr lang="en-US" sz="2000" dirty="0" smtClean="0">
                <a:solidFill>
                  <a:schemeClr val="accent6">
                    <a:lumMod val="50000"/>
                  </a:schemeClr>
                </a:solidFill>
              </a:rPr>
              <a:t>`</a:t>
            </a:r>
            <a:r>
              <a:rPr lang="uk-UA" sz="2000" dirty="0" err="1" smtClean="0">
                <a:solidFill>
                  <a:schemeClr val="accent6">
                    <a:lumMod val="50000"/>
                  </a:schemeClr>
                </a:solidFill>
              </a:rPr>
              <a:t>язані</a:t>
            </a:r>
            <a:r>
              <a:rPr lang="uk-UA" sz="2000" dirty="0" smtClean="0">
                <a:solidFill>
                  <a:schemeClr val="accent6">
                    <a:lumMod val="50000"/>
                  </a:schemeClr>
                </a:solidFill>
              </a:rPr>
              <a:t> зі створенням додаткової одиниці</a:t>
            </a:r>
            <a:r>
              <a:rPr lang="en-US" sz="2000" dirty="0" smtClean="0">
                <a:solidFill>
                  <a:schemeClr val="accent6">
                    <a:lumMod val="50000"/>
                  </a:schemeClr>
                </a:solidFill>
              </a:rPr>
              <a:t> </a:t>
            </a:r>
            <a:r>
              <a:rPr lang="uk-UA" sz="2000" dirty="0" smtClean="0">
                <a:solidFill>
                  <a:schemeClr val="accent6">
                    <a:lumMod val="50000"/>
                  </a:schemeClr>
                </a:solidFill>
              </a:rPr>
              <a:t>продукції </a:t>
            </a:r>
            <a:endParaRPr lang="uk-UA" sz="2000" dirty="0">
              <a:solidFill>
                <a:schemeClr val="accent6">
                  <a:lumMod val="50000"/>
                </a:schemeClr>
              </a:solidFill>
            </a:endParaRPr>
          </a:p>
        </p:txBody>
      </p:sp>
      <p:sp>
        <p:nvSpPr>
          <p:cNvPr id="31" name="TextBox 30"/>
          <p:cNvSpPr txBox="1"/>
          <p:nvPr/>
        </p:nvSpPr>
        <p:spPr>
          <a:xfrm>
            <a:off x="251520" y="6021288"/>
            <a:ext cx="8712968" cy="523220"/>
          </a:xfrm>
          <a:prstGeom prst="rect">
            <a:avLst/>
          </a:prstGeom>
          <a:noFill/>
        </p:spPr>
        <p:txBody>
          <a:bodyPr wrap="square" rtlCol="0">
            <a:spAutoFit/>
          </a:bodyPr>
          <a:lstStyle/>
          <a:p>
            <a:r>
              <a:rPr lang="en-US" sz="2800" b="1" dirty="0" smtClean="0">
                <a:solidFill>
                  <a:srgbClr val="CC3300"/>
                </a:solidFill>
              </a:rPr>
              <a:t>MR=MC</a:t>
            </a:r>
            <a:r>
              <a:rPr lang="uk-UA" sz="2800" b="1" dirty="0" smtClean="0">
                <a:solidFill>
                  <a:srgbClr val="CC3300"/>
                </a:solidFill>
              </a:rPr>
              <a:t>- правило максимізації прибутку підприємства</a:t>
            </a:r>
            <a:endParaRPr lang="uk-UA" sz="2800" b="1" dirty="0">
              <a:solidFill>
                <a:srgbClr val="CC3300"/>
              </a:solidFill>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кутник 3"/>
          <p:cNvSpPr/>
          <p:nvPr/>
        </p:nvSpPr>
        <p:spPr>
          <a:xfrm>
            <a:off x="3754308" y="620688"/>
            <a:ext cx="2257852" cy="369332"/>
          </a:xfrm>
          <a:prstGeom prst="rect">
            <a:avLst/>
          </a:prstGeom>
        </p:spPr>
        <p:txBody>
          <a:bodyPr wrap="square">
            <a:spAutoFit/>
          </a:bodyPr>
          <a:lstStyle/>
          <a:p>
            <a:pPr algn="ctr"/>
            <a:r>
              <a:rPr lang="uk-UA" dirty="0" smtClean="0">
                <a:ln>
                  <a:solidFill>
                    <a:srgbClr val="92D050"/>
                  </a:solidFill>
                </a:ln>
                <a:solidFill>
                  <a:schemeClr val="accent3">
                    <a:lumMod val="75000"/>
                  </a:schemeClr>
                </a:solidFill>
              </a:rPr>
              <a:t>Види прибутку</a:t>
            </a:r>
            <a:endParaRPr lang="uk-UA" dirty="0">
              <a:ln>
                <a:solidFill>
                  <a:srgbClr val="92D050"/>
                </a:solidFill>
              </a:ln>
              <a:solidFill>
                <a:schemeClr val="accent3">
                  <a:lumMod val="75000"/>
                </a:schemeClr>
              </a:solidFill>
            </a:endParaRPr>
          </a:p>
        </p:txBody>
      </p:sp>
      <p:sp>
        <p:nvSpPr>
          <p:cNvPr id="8" name="Прямокутник 7"/>
          <p:cNvSpPr/>
          <p:nvPr/>
        </p:nvSpPr>
        <p:spPr>
          <a:xfrm>
            <a:off x="2699792" y="476672"/>
            <a:ext cx="4176464" cy="720080"/>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uk-UA" sz="3200" b="1" dirty="0" smtClean="0">
                <a:solidFill>
                  <a:srgbClr val="5372D7"/>
                </a:solidFill>
              </a:rPr>
              <a:t>Види прибутку</a:t>
            </a:r>
            <a:endParaRPr lang="uk-UA" sz="3200" b="1" dirty="0">
              <a:solidFill>
                <a:srgbClr val="5372D7"/>
              </a:solidFill>
            </a:endParaRPr>
          </a:p>
        </p:txBody>
      </p:sp>
      <p:sp>
        <p:nvSpPr>
          <p:cNvPr id="12" name="Округлений прямокутник 11"/>
          <p:cNvSpPr/>
          <p:nvPr/>
        </p:nvSpPr>
        <p:spPr>
          <a:xfrm>
            <a:off x="323528" y="1700808"/>
            <a:ext cx="3096344" cy="1584176"/>
          </a:xfrm>
          <a:prstGeom prst="roundRect">
            <a:avLst/>
          </a:prstGeom>
          <a:solidFill>
            <a:srgbClr val="CC99F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uk-UA" sz="2400" b="1" dirty="0" err="1" smtClean="0">
                <a:ln>
                  <a:solidFill>
                    <a:schemeClr val="accent6">
                      <a:lumMod val="60000"/>
                      <a:lumOff val="40000"/>
                    </a:schemeClr>
                  </a:solidFill>
                </a:ln>
                <a:solidFill>
                  <a:srgbClr val="FFFF00"/>
                </a:solidFill>
              </a:rPr>
              <a:t>Бухгалтерський</a:t>
            </a:r>
            <a:r>
              <a:rPr lang="uk-UA" dirty="0" err="1" smtClean="0"/>
              <a:t>-</a:t>
            </a:r>
            <a:endParaRPr lang="uk-UA" dirty="0" smtClean="0"/>
          </a:p>
          <a:p>
            <a:pPr algn="ctr"/>
            <a:r>
              <a:rPr lang="uk-UA" dirty="0" smtClean="0"/>
              <a:t>різниця між виручкою і явними витратами</a:t>
            </a:r>
            <a:endParaRPr lang="uk-UA" dirty="0"/>
          </a:p>
        </p:txBody>
      </p:sp>
      <p:sp>
        <p:nvSpPr>
          <p:cNvPr id="13" name="Округлений прямокутник 12"/>
          <p:cNvSpPr/>
          <p:nvPr/>
        </p:nvSpPr>
        <p:spPr>
          <a:xfrm>
            <a:off x="3419872" y="2636912"/>
            <a:ext cx="3024336" cy="1656184"/>
          </a:xfrm>
          <a:prstGeom prst="roundRect">
            <a:avLst/>
          </a:prstGeom>
          <a:solidFill>
            <a:srgbClr val="FF66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uk-UA" sz="2400" b="1" dirty="0" err="1" smtClean="0">
                <a:ln>
                  <a:solidFill>
                    <a:schemeClr val="accent6">
                      <a:lumMod val="40000"/>
                      <a:lumOff val="60000"/>
                    </a:schemeClr>
                  </a:solidFill>
                </a:ln>
                <a:solidFill>
                  <a:srgbClr val="FFFF00"/>
                </a:solidFill>
              </a:rPr>
              <a:t>Економічний</a:t>
            </a:r>
            <a:r>
              <a:rPr lang="uk-UA" dirty="0" err="1" smtClean="0"/>
              <a:t>-</a:t>
            </a:r>
            <a:r>
              <a:rPr lang="uk-UA" dirty="0" smtClean="0"/>
              <a:t> різниця між виручкою й усіма витратами (явними і неявними)</a:t>
            </a:r>
            <a:endParaRPr lang="uk-UA" dirty="0"/>
          </a:p>
        </p:txBody>
      </p:sp>
      <p:sp>
        <p:nvSpPr>
          <p:cNvPr id="14" name="Округлений прямокутник 13"/>
          <p:cNvSpPr/>
          <p:nvPr/>
        </p:nvSpPr>
        <p:spPr>
          <a:xfrm>
            <a:off x="6444208" y="3501008"/>
            <a:ext cx="2699792" cy="1584176"/>
          </a:xfrm>
          <a:prstGeom prst="roundRect">
            <a:avLst/>
          </a:prstGeom>
          <a:solidFill>
            <a:schemeClr val="tx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uk-UA" sz="2400" b="1" dirty="0" err="1" smtClean="0">
                <a:ln>
                  <a:solidFill>
                    <a:schemeClr val="accent6">
                      <a:lumMod val="40000"/>
                      <a:lumOff val="60000"/>
                    </a:schemeClr>
                  </a:solidFill>
                </a:ln>
                <a:solidFill>
                  <a:srgbClr val="FFFF00"/>
                </a:solidFill>
              </a:rPr>
              <a:t>Чистий</a:t>
            </a:r>
            <a:r>
              <a:rPr lang="uk-UA" dirty="0" err="1" smtClean="0">
                <a:solidFill>
                  <a:srgbClr val="FFFF00"/>
                </a:solidFill>
              </a:rPr>
              <a:t>-</a:t>
            </a:r>
            <a:r>
              <a:rPr lang="uk-UA" dirty="0" smtClean="0"/>
              <a:t> прибуток, що залишається у підприємця після всіх відрахувань</a:t>
            </a:r>
            <a:endParaRPr lang="uk-UA" dirty="0"/>
          </a:p>
        </p:txBody>
      </p:sp>
      <p:cxnSp>
        <p:nvCxnSpPr>
          <p:cNvPr id="16" name="Пряма сполучна лінія 15"/>
          <p:cNvCxnSpPr/>
          <p:nvPr/>
        </p:nvCxnSpPr>
        <p:spPr>
          <a:xfrm>
            <a:off x="2843808" y="1196752"/>
            <a:ext cx="0" cy="504056"/>
          </a:xfrm>
          <a:prstGeom prst="line">
            <a:avLst/>
          </a:prstGeom>
        </p:spPr>
        <p:style>
          <a:lnRef idx="1">
            <a:schemeClr val="accent1"/>
          </a:lnRef>
          <a:fillRef idx="0">
            <a:schemeClr val="accent1"/>
          </a:fillRef>
          <a:effectRef idx="0">
            <a:schemeClr val="accent1"/>
          </a:effectRef>
          <a:fontRef idx="minor">
            <a:schemeClr val="tx1"/>
          </a:fontRef>
        </p:style>
      </p:cxnSp>
      <p:cxnSp>
        <p:nvCxnSpPr>
          <p:cNvPr id="23" name="Пряма сполучна лінія 22"/>
          <p:cNvCxnSpPr>
            <a:stCxn id="8" idx="2"/>
          </p:cNvCxnSpPr>
          <p:nvPr/>
        </p:nvCxnSpPr>
        <p:spPr>
          <a:xfrm>
            <a:off x="4788024" y="1196752"/>
            <a:ext cx="0" cy="1440160"/>
          </a:xfrm>
          <a:prstGeom prst="line">
            <a:avLst/>
          </a:prstGeom>
        </p:spPr>
        <p:style>
          <a:lnRef idx="1">
            <a:schemeClr val="accent1"/>
          </a:lnRef>
          <a:fillRef idx="0">
            <a:schemeClr val="accent1"/>
          </a:fillRef>
          <a:effectRef idx="0">
            <a:schemeClr val="accent1"/>
          </a:effectRef>
          <a:fontRef idx="minor">
            <a:schemeClr val="tx1"/>
          </a:fontRef>
        </p:style>
      </p:cxnSp>
      <p:cxnSp>
        <p:nvCxnSpPr>
          <p:cNvPr id="27" name="Пряма сполучна лінія 26"/>
          <p:cNvCxnSpPr/>
          <p:nvPr/>
        </p:nvCxnSpPr>
        <p:spPr>
          <a:xfrm>
            <a:off x="6876256" y="1196752"/>
            <a:ext cx="72008" cy="2304256"/>
          </a:xfrm>
          <a:prstGeom prst="line">
            <a:avLst/>
          </a:prstGeom>
        </p:spPr>
        <p:style>
          <a:lnRef idx="1">
            <a:schemeClr val="accent1"/>
          </a:lnRef>
          <a:fillRef idx="0">
            <a:schemeClr val="accent1"/>
          </a:fillRef>
          <a:effectRef idx="0">
            <a:schemeClr val="accent1"/>
          </a:effectRef>
          <a:fontRef idx="minor">
            <a:schemeClr val="tx1"/>
          </a:fontRef>
        </p:style>
      </p:cxnSp>
      <p:pic>
        <p:nvPicPr>
          <p:cNvPr id="2050" name="Picture 2"/>
          <p:cNvPicPr>
            <a:picLocks noChangeAspect="1" noChangeArrowheads="1"/>
          </p:cNvPicPr>
          <p:nvPr/>
        </p:nvPicPr>
        <p:blipFill>
          <a:blip r:embed="rId2" cstate="print"/>
          <a:srcRect/>
          <a:stretch>
            <a:fillRect/>
          </a:stretch>
        </p:blipFill>
        <p:spPr bwMode="auto">
          <a:xfrm>
            <a:off x="7574632" y="116632"/>
            <a:ext cx="1389856" cy="1440160"/>
          </a:xfrm>
          <a:prstGeom prst="rect">
            <a:avLst/>
          </a:prstGeom>
          <a:noFill/>
          <a:ln w="9525">
            <a:noFill/>
            <a:miter lim="800000"/>
            <a:headEnd/>
            <a:tailEnd/>
          </a:ln>
        </p:spPr>
      </p:pic>
      <p:pic>
        <p:nvPicPr>
          <p:cNvPr id="2051" name="Picture 3"/>
          <p:cNvPicPr>
            <a:picLocks noChangeAspect="1" noChangeArrowheads="1"/>
          </p:cNvPicPr>
          <p:nvPr/>
        </p:nvPicPr>
        <p:blipFill>
          <a:blip r:embed="rId3" cstate="print"/>
          <a:srcRect/>
          <a:stretch>
            <a:fillRect/>
          </a:stretch>
        </p:blipFill>
        <p:spPr bwMode="auto">
          <a:xfrm>
            <a:off x="827584" y="4365104"/>
            <a:ext cx="1728192" cy="1656183"/>
          </a:xfrm>
          <a:prstGeom prst="rect">
            <a:avLst/>
          </a:prstGeom>
          <a:noFill/>
          <a:ln w="9525">
            <a:noFill/>
            <a:miter lim="800000"/>
            <a:headEnd/>
            <a:tailEnd/>
          </a:ln>
        </p:spPr>
      </p:pic>
      <p:pic>
        <p:nvPicPr>
          <p:cNvPr id="2052" name="Picture 4"/>
          <p:cNvPicPr>
            <a:picLocks noChangeAspect="1" noChangeArrowheads="1"/>
          </p:cNvPicPr>
          <p:nvPr/>
        </p:nvPicPr>
        <p:blipFill>
          <a:blip r:embed="rId4" cstate="print"/>
          <a:srcRect/>
          <a:stretch>
            <a:fillRect/>
          </a:stretch>
        </p:blipFill>
        <p:spPr bwMode="auto">
          <a:xfrm>
            <a:off x="3635896" y="4725144"/>
            <a:ext cx="2376264" cy="18288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Схема 3"/>
          <p:cNvGraphicFramePr/>
          <p:nvPr/>
        </p:nvGraphicFramePr>
        <p:xfrm>
          <a:off x="107504" y="116632"/>
          <a:ext cx="8712968" cy="648072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pic>
        <p:nvPicPr>
          <p:cNvPr id="1027" name="Picture 3"/>
          <p:cNvPicPr>
            <a:picLocks noChangeAspect="1" noChangeArrowheads="1"/>
          </p:cNvPicPr>
          <p:nvPr/>
        </p:nvPicPr>
        <p:blipFill>
          <a:blip r:embed="rId8" cstate="print"/>
          <a:srcRect/>
          <a:stretch>
            <a:fillRect/>
          </a:stretch>
        </p:blipFill>
        <p:spPr bwMode="auto">
          <a:xfrm>
            <a:off x="7020272" y="0"/>
            <a:ext cx="1828800" cy="1828800"/>
          </a:xfrm>
          <a:prstGeom prst="rect">
            <a:avLst/>
          </a:prstGeom>
          <a:noFill/>
          <a:ln w="9525">
            <a:noFill/>
            <a:miter lim="800000"/>
            <a:headEnd/>
            <a:tailEnd/>
          </a:ln>
        </p:spPr>
      </p:pic>
      <p:pic>
        <p:nvPicPr>
          <p:cNvPr id="1028" name="Picture 4"/>
          <p:cNvPicPr>
            <a:picLocks noChangeAspect="1" noChangeArrowheads="1"/>
          </p:cNvPicPr>
          <p:nvPr/>
        </p:nvPicPr>
        <p:blipFill>
          <a:blip r:embed="rId9" cstate="print"/>
          <a:srcRect/>
          <a:stretch>
            <a:fillRect/>
          </a:stretch>
        </p:blipFill>
        <p:spPr bwMode="auto">
          <a:xfrm>
            <a:off x="251520" y="0"/>
            <a:ext cx="1872208" cy="1941695"/>
          </a:xfrm>
          <a:prstGeom prst="rect">
            <a:avLst/>
          </a:prstGeom>
          <a:noFill/>
          <a:ln w="9525">
            <a:noFill/>
            <a:miter lim="800000"/>
            <a:headEnd/>
            <a:tailEnd/>
          </a:ln>
        </p:spPr>
      </p:pic>
    </p:spTree>
  </p:cSld>
  <p:clrMapOvr>
    <a:masterClrMapping/>
  </p:clrMapOvr>
  <p:transition>
    <p:sndAc>
      <p:stSnd>
        <p:snd r:embed="rId2" name="laser.wav"/>
      </p:stSnd>
    </p:sndAc>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Заголовок 6"/>
          <p:cNvSpPr>
            <a:spLocks noGrp="1"/>
          </p:cNvSpPr>
          <p:nvPr>
            <p:ph type="title"/>
          </p:nvPr>
        </p:nvSpPr>
        <p:spPr>
          <a:xfrm>
            <a:off x="0" y="0"/>
            <a:ext cx="9144000" cy="6741368"/>
          </a:xfrm>
        </p:spPr>
        <p:txBody>
          <a:bodyPr>
            <a:normAutofit fontScale="90000"/>
          </a:bodyPr>
          <a:lstStyle/>
          <a:p>
            <a:r>
              <a:rPr lang="uk-UA" sz="2400" b="1" dirty="0" smtClean="0"/>
              <a:t>Завдання </a:t>
            </a:r>
            <a:r>
              <a:rPr lang="uk-UA" sz="1400" dirty="0" smtClean="0"/>
              <a:t/>
            </a:r>
            <a:br>
              <a:rPr lang="uk-UA" sz="1400" dirty="0" smtClean="0"/>
            </a:br>
            <a:r>
              <a:rPr lang="uk-UA" sz="1600" b="1" dirty="0" smtClean="0"/>
              <a:t>Кожна з трьох організацій бізнесу має певні переваги і недоліки. Вкажіть, які з ознак різних форм бізнесу відносяться до переваг, а </a:t>
            </a:r>
            <a:r>
              <a:rPr lang="uk-UA" sz="1600" b="1" dirty="0" err="1" smtClean="0"/>
              <a:t>які-</a:t>
            </a:r>
            <a:r>
              <a:rPr lang="uk-UA" sz="1600" b="1" dirty="0" smtClean="0"/>
              <a:t> до недоліків.</a:t>
            </a:r>
            <a:r>
              <a:rPr lang="uk-UA" sz="1400" dirty="0" smtClean="0"/>
              <a:t/>
            </a:r>
            <a:br>
              <a:rPr lang="uk-UA" sz="1400" dirty="0" smtClean="0"/>
            </a:br>
            <a:r>
              <a:rPr lang="uk-UA" sz="1400" dirty="0" smtClean="0"/>
              <a:t/>
            </a:r>
            <a:br>
              <a:rPr lang="uk-UA" sz="1400" dirty="0" smtClean="0"/>
            </a:br>
            <a:r>
              <a:rPr lang="uk-UA" sz="1400" dirty="0" smtClean="0"/>
              <a:t>            </a:t>
            </a:r>
            <a:r>
              <a:rPr lang="uk-UA" sz="2000" b="1" dirty="0" smtClean="0">
                <a:solidFill>
                  <a:srgbClr val="582CD4"/>
                </a:solidFill>
              </a:rPr>
              <a:t>Одноосібне володіння</a:t>
            </a:r>
            <a:r>
              <a:rPr lang="uk-UA" sz="1600" b="1" dirty="0" smtClean="0">
                <a:solidFill>
                  <a:srgbClr val="582CD4"/>
                </a:solidFill>
              </a:rPr>
              <a:t/>
            </a:r>
            <a:br>
              <a:rPr lang="uk-UA" sz="1600" b="1" dirty="0" smtClean="0">
                <a:solidFill>
                  <a:srgbClr val="582CD4"/>
                </a:solidFill>
              </a:rPr>
            </a:br>
            <a:r>
              <a:rPr lang="uk-UA" sz="1600" dirty="0" smtClean="0"/>
              <a:t>Переваги</a:t>
            </a:r>
            <a:r>
              <a:rPr lang="uk-UA" sz="1400" dirty="0" smtClean="0"/>
              <a:t> ____________________________          </a:t>
            </a:r>
            <a:r>
              <a:rPr lang="uk-UA" sz="1600" dirty="0" smtClean="0"/>
              <a:t>Недоліки</a:t>
            </a:r>
            <a:r>
              <a:rPr lang="uk-UA" sz="1400" dirty="0" smtClean="0"/>
              <a:t> _______________________________</a:t>
            </a:r>
            <a:br>
              <a:rPr lang="uk-UA" sz="1400" dirty="0" smtClean="0"/>
            </a:br>
            <a:r>
              <a:rPr lang="uk-UA" sz="1400" dirty="0" smtClean="0"/>
              <a:t/>
            </a:r>
            <a:br>
              <a:rPr lang="uk-UA" sz="1400" dirty="0" smtClean="0"/>
            </a:br>
            <a:r>
              <a:rPr lang="uk-UA" sz="2000" b="1" dirty="0" smtClean="0">
                <a:solidFill>
                  <a:srgbClr val="800080"/>
                </a:solidFill>
              </a:rPr>
              <a:t>Товариство</a:t>
            </a:r>
            <a:r>
              <a:rPr lang="uk-UA" sz="1400" dirty="0" smtClean="0"/>
              <a:t/>
            </a:r>
            <a:br>
              <a:rPr lang="uk-UA" sz="1400" dirty="0" smtClean="0"/>
            </a:br>
            <a:r>
              <a:rPr lang="uk-UA" sz="1400" dirty="0" smtClean="0"/>
              <a:t>       </a:t>
            </a:r>
            <a:r>
              <a:rPr lang="uk-UA" sz="1600" dirty="0" smtClean="0"/>
              <a:t>Переваги ________________________      Недоліки </a:t>
            </a:r>
            <a:r>
              <a:rPr lang="uk-UA" sz="1400" dirty="0" smtClean="0"/>
              <a:t>_____________________________________</a:t>
            </a:r>
            <a:br>
              <a:rPr lang="uk-UA" sz="1400" dirty="0" smtClean="0"/>
            </a:br>
            <a:r>
              <a:rPr lang="uk-UA" sz="1400" dirty="0" smtClean="0"/>
              <a:t/>
            </a:r>
            <a:br>
              <a:rPr lang="uk-UA" sz="1400" dirty="0" smtClean="0"/>
            </a:br>
            <a:r>
              <a:rPr lang="uk-UA" sz="2000" b="1" dirty="0" smtClean="0">
                <a:solidFill>
                  <a:srgbClr val="C00000"/>
                </a:solidFill>
              </a:rPr>
              <a:t>Корпорація</a:t>
            </a:r>
            <a:br>
              <a:rPr lang="uk-UA" sz="2000" b="1" dirty="0" smtClean="0">
                <a:solidFill>
                  <a:srgbClr val="C00000"/>
                </a:solidFill>
              </a:rPr>
            </a:br>
            <a:r>
              <a:rPr lang="uk-UA" sz="1400" dirty="0" smtClean="0"/>
              <a:t>        </a:t>
            </a:r>
            <a:r>
              <a:rPr lang="uk-UA" sz="1600" dirty="0" smtClean="0"/>
              <a:t>Переваги _________________________       Недоліки </a:t>
            </a:r>
            <a:r>
              <a:rPr lang="uk-UA" sz="1400" dirty="0" smtClean="0"/>
              <a:t>____________________________</a:t>
            </a:r>
            <a:br>
              <a:rPr lang="uk-UA" sz="1400" dirty="0" smtClean="0"/>
            </a:br>
            <a:r>
              <a:rPr lang="uk-UA" sz="1400" dirty="0" smtClean="0"/>
              <a:t/>
            </a:r>
            <a:br>
              <a:rPr lang="uk-UA" sz="1400" dirty="0" smtClean="0"/>
            </a:br>
            <a:r>
              <a:rPr lang="uk-UA" sz="1400" dirty="0" smtClean="0"/>
              <a:t/>
            </a:r>
            <a:br>
              <a:rPr lang="uk-UA" sz="1400" dirty="0" smtClean="0"/>
            </a:br>
            <a:r>
              <a:rPr lang="uk-UA" sz="1800" dirty="0" smtClean="0">
                <a:solidFill>
                  <a:srgbClr val="FF0000"/>
                </a:solidFill>
              </a:rPr>
              <a:t>1. Повна майнова відповідальність.</a:t>
            </a:r>
            <a:r>
              <a:rPr lang="uk-UA" sz="1800" dirty="0" smtClean="0">
                <a:solidFill>
                  <a:srgbClr val="582CD4"/>
                </a:solidFill>
              </a:rPr>
              <a:t/>
            </a:r>
            <a:br>
              <a:rPr lang="uk-UA" sz="1800" dirty="0" smtClean="0">
                <a:solidFill>
                  <a:srgbClr val="582CD4"/>
                </a:solidFill>
              </a:rPr>
            </a:br>
            <a:r>
              <a:rPr lang="uk-UA" sz="1800" dirty="0" smtClean="0">
                <a:solidFill>
                  <a:srgbClr val="582CD4"/>
                </a:solidFill>
              </a:rPr>
              <a:t>2. Необхідність надання інформації про свої фінанси та операції зацікавленим особам.</a:t>
            </a:r>
            <a:r>
              <a:rPr lang="uk-UA" sz="1800" dirty="0" smtClean="0">
                <a:solidFill>
                  <a:srgbClr val="FF0000"/>
                </a:solidFill>
              </a:rPr>
              <a:t/>
            </a:r>
            <a:br>
              <a:rPr lang="uk-UA" sz="1800" dirty="0" smtClean="0">
                <a:solidFill>
                  <a:srgbClr val="FF0000"/>
                </a:solidFill>
              </a:rPr>
            </a:br>
            <a:r>
              <a:rPr lang="uk-UA" sz="1800" dirty="0" smtClean="0">
                <a:solidFill>
                  <a:srgbClr val="002060"/>
                </a:solidFill>
              </a:rPr>
              <a:t>3. Не є платниками спеціального податку.</a:t>
            </a:r>
            <a:r>
              <a:rPr lang="uk-UA" sz="1800" dirty="0" smtClean="0">
                <a:solidFill>
                  <a:srgbClr val="FF0000"/>
                </a:solidFill>
              </a:rPr>
              <a:t/>
            </a:r>
            <a:br>
              <a:rPr lang="uk-UA" sz="1800" dirty="0" smtClean="0">
                <a:solidFill>
                  <a:srgbClr val="FF0000"/>
                </a:solidFill>
              </a:rPr>
            </a:br>
            <a:r>
              <a:rPr lang="uk-UA" sz="1800" dirty="0" smtClean="0">
                <a:solidFill>
                  <a:srgbClr val="FF0000"/>
                </a:solidFill>
              </a:rPr>
              <a:t>4. Обмежена відповідальність.</a:t>
            </a:r>
            <a:br>
              <a:rPr lang="uk-UA" sz="1800" dirty="0" smtClean="0">
                <a:solidFill>
                  <a:srgbClr val="FF0000"/>
                </a:solidFill>
              </a:rPr>
            </a:br>
            <a:r>
              <a:rPr lang="uk-UA" sz="1800" dirty="0" smtClean="0">
                <a:solidFill>
                  <a:srgbClr val="C00000"/>
                </a:solidFill>
              </a:rPr>
              <a:t>5. Необхідність поєднання різних поглядів власників на управління фірмою (конфлікт інтересів).</a:t>
            </a:r>
            <a:r>
              <a:rPr lang="uk-UA" sz="1800" dirty="0" smtClean="0">
                <a:solidFill>
                  <a:srgbClr val="FF0000"/>
                </a:solidFill>
              </a:rPr>
              <a:t/>
            </a:r>
            <a:br>
              <a:rPr lang="uk-UA" sz="1800" dirty="0" smtClean="0">
                <a:solidFill>
                  <a:srgbClr val="FF0000"/>
                </a:solidFill>
              </a:rPr>
            </a:br>
            <a:r>
              <a:rPr lang="uk-UA" sz="1800" dirty="0" smtClean="0">
                <a:solidFill>
                  <a:srgbClr val="582CD4"/>
                </a:solidFill>
              </a:rPr>
              <a:t>6. Обмеженість капіталу.</a:t>
            </a:r>
            <a:r>
              <a:rPr lang="uk-UA" sz="1800" dirty="0" smtClean="0">
                <a:solidFill>
                  <a:srgbClr val="FF0000"/>
                </a:solidFill>
              </a:rPr>
              <a:t/>
            </a:r>
            <a:br>
              <a:rPr lang="uk-UA" sz="1800" dirty="0" smtClean="0">
                <a:solidFill>
                  <a:srgbClr val="FF0000"/>
                </a:solidFill>
              </a:rPr>
            </a:br>
            <a:r>
              <a:rPr lang="uk-UA" sz="1800" dirty="0" smtClean="0">
                <a:solidFill>
                  <a:srgbClr val="FFFF00"/>
                </a:solidFill>
              </a:rPr>
              <a:t>7. Підприємство припиняє своє існування в разі смерті одного з власників.</a:t>
            </a:r>
            <a:r>
              <a:rPr lang="uk-UA" sz="1800" dirty="0" smtClean="0">
                <a:solidFill>
                  <a:srgbClr val="FF0000"/>
                </a:solidFill>
              </a:rPr>
              <a:t/>
            </a:r>
            <a:br>
              <a:rPr lang="uk-UA" sz="1800" dirty="0" smtClean="0">
                <a:solidFill>
                  <a:srgbClr val="FF0000"/>
                </a:solidFill>
              </a:rPr>
            </a:br>
            <a:r>
              <a:rPr lang="uk-UA" sz="1800" dirty="0" smtClean="0">
                <a:solidFill>
                  <a:srgbClr val="CC3300"/>
                </a:solidFill>
              </a:rPr>
              <a:t>8. </a:t>
            </a:r>
            <a:r>
              <a:rPr lang="uk-UA" sz="1800" dirty="0" err="1" smtClean="0">
                <a:solidFill>
                  <a:srgbClr val="CC3300"/>
                </a:solidFill>
              </a:rPr>
              <a:t>Обєднання</a:t>
            </a:r>
            <a:r>
              <a:rPr lang="uk-UA" sz="1800" dirty="0" smtClean="0">
                <a:solidFill>
                  <a:srgbClr val="CC3300"/>
                </a:solidFill>
              </a:rPr>
              <a:t> фінансових ресурсів, ідей декількох осіб</a:t>
            </a:r>
            <a:r>
              <a:rPr lang="uk-UA" sz="1800" dirty="0" smtClean="0">
                <a:solidFill>
                  <a:srgbClr val="FF0000"/>
                </a:solidFill>
              </a:rPr>
              <a:t>.</a:t>
            </a:r>
            <a:br>
              <a:rPr lang="uk-UA" sz="1800" dirty="0" smtClean="0">
                <a:solidFill>
                  <a:srgbClr val="FF0000"/>
                </a:solidFill>
              </a:rPr>
            </a:br>
            <a:r>
              <a:rPr lang="uk-UA" sz="1800" dirty="0" smtClean="0">
                <a:solidFill>
                  <a:srgbClr val="FF0000"/>
                </a:solidFill>
              </a:rPr>
              <a:t>9. Власник автоматично стає </a:t>
            </a:r>
            <a:r>
              <a:rPr lang="uk-UA" sz="1800" dirty="0" err="1" smtClean="0">
                <a:solidFill>
                  <a:srgbClr val="FF0000"/>
                </a:solidFill>
              </a:rPr>
              <a:t>“сам</a:t>
            </a:r>
            <a:r>
              <a:rPr lang="uk-UA" sz="1800" dirty="0" smtClean="0">
                <a:solidFill>
                  <a:srgbClr val="FF0000"/>
                </a:solidFill>
              </a:rPr>
              <a:t> собі </a:t>
            </a:r>
            <a:r>
              <a:rPr lang="uk-UA" sz="1800" dirty="0" err="1" smtClean="0">
                <a:solidFill>
                  <a:srgbClr val="FF0000"/>
                </a:solidFill>
              </a:rPr>
              <a:t>господар”</a:t>
            </a:r>
            <a:r>
              <a:rPr lang="uk-UA" sz="1800" dirty="0" smtClean="0">
                <a:solidFill>
                  <a:srgbClr val="FF0000"/>
                </a:solidFill>
              </a:rPr>
              <a:t>.</a:t>
            </a:r>
            <a:br>
              <a:rPr lang="uk-UA" sz="1800" dirty="0" smtClean="0">
                <a:solidFill>
                  <a:srgbClr val="FF0000"/>
                </a:solidFill>
              </a:rPr>
            </a:br>
            <a:r>
              <a:rPr lang="uk-UA" sz="1800" dirty="0" smtClean="0">
                <a:solidFill>
                  <a:srgbClr val="6600CC"/>
                </a:solidFill>
              </a:rPr>
              <a:t>10. Може існувати необмежено довгий час.</a:t>
            </a:r>
            <a:r>
              <a:rPr lang="uk-UA" sz="1800" dirty="0" smtClean="0">
                <a:solidFill>
                  <a:srgbClr val="FF0000"/>
                </a:solidFill>
              </a:rPr>
              <a:t/>
            </a:r>
            <a:br>
              <a:rPr lang="uk-UA" sz="1800" dirty="0" smtClean="0">
                <a:solidFill>
                  <a:srgbClr val="FF0000"/>
                </a:solidFill>
              </a:rPr>
            </a:br>
            <a:r>
              <a:rPr lang="uk-UA" sz="1800" dirty="0" smtClean="0">
                <a:solidFill>
                  <a:srgbClr val="6666FF"/>
                </a:solidFill>
              </a:rPr>
              <a:t>11. Одна людина повинна виконувати багато управлінських функцій</a:t>
            </a:r>
            <a:r>
              <a:rPr lang="uk-UA" sz="1800" dirty="0" smtClean="0">
                <a:solidFill>
                  <a:srgbClr val="FF0000"/>
                </a:solidFill>
              </a:rPr>
              <a:t>.</a:t>
            </a:r>
            <a:br>
              <a:rPr lang="uk-UA" sz="1800" dirty="0" smtClean="0">
                <a:solidFill>
                  <a:srgbClr val="FF0000"/>
                </a:solidFill>
              </a:rPr>
            </a:br>
            <a:r>
              <a:rPr lang="uk-UA" sz="1800" dirty="0" smtClean="0">
                <a:solidFill>
                  <a:srgbClr val="FF0000"/>
                </a:solidFill>
              </a:rPr>
              <a:t>12.Процес реєстрації підприємства та статуту потребує допомоги юриста.</a:t>
            </a:r>
            <a:r>
              <a:rPr lang="uk-UA" sz="1400" dirty="0" smtClean="0">
                <a:solidFill>
                  <a:srgbClr val="FF0000"/>
                </a:solidFill>
              </a:rPr>
              <a:t/>
            </a:r>
            <a:br>
              <a:rPr lang="uk-UA" sz="1400" dirty="0" smtClean="0">
                <a:solidFill>
                  <a:srgbClr val="FF0000"/>
                </a:solidFill>
              </a:rPr>
            </a:br>
            <a:r>
              <a:rPr lang="uk-UA" sz="1400" dirty="0" smtClean="0">
                <a:solidFill>
                  <a:srgbClr val="FF0000"/>
                </a:solidFill>
              </a:rPr>
              <a:t/>
            </a:r>
            <a:br>
              <a:rPr lang="uk-UA" sz="1400" dirty="0" smtClean="0">
                <a:solidFill>
                  <a:srgbClr val="FF0000"/>
                </a:solidFill>
              </a:rPr>
            </a:br>
            <a:r>
              <a:rPr lang="uk-UA" sz="1400" dirty="0" smtClean="0">
                <a:solidFill>
                  <a:srgbClr val="FF0000"/>
                </a:solidFill>
              </a:rPr>
              <a:t/>
            </a:r>
            <a:br>
              <a:rPr lang="uk-UA" sz="1400" dirty="0" smtClean="0">
                <a:solidFill>
                  <a:srgbClr val="FF0000"/>
                </a:solidFill>
              </a:rPr>
            </a:br>
            <a:r>
              <a:rPr lang="uk-UA" sz="1400" dirty="0" smtClean="0">
                <a:solidFill>
                  <a:srgbClr val="FF0000"/>
                </a:solidFill>
              </a:rPr>
              <a:t/>
            </a:r>
            <a:br>
              <a:rPr lang="uk-UA" sz="1400" dirty="0" smtClean="0">
                <a:solidFill>
                  <a:srgbClr val="FF0000"/>
                </a:solidFill>
              </a:rPr>
            </a:br>
            <a:endParaRPr lang="uk-UA" sz="1400"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Заголовок 1"/>
          <p:cNvSpPr>
            <a:spLocks noGrp="1"/>
          </p:cNvSpPr>
          <p:nvPr>
            <p:ph type="title"/>
          </p:nvPr>
        </p:nvSpPr>
        <p:spPr>
          <a:xfrm flipH="1">
            <a:off x="-3924944" y="274638"/>
            <a:ext cx="72008" cy="922114"/>
          </a:xfrm>
        </p:spPr>
        <p:txBody>
          <a:bodyPr/>
          <a:lstStyle/>
          <a:p>
            <a:endParaRPr lang="uk-UA" dirty="0"/>
          </a:p>
        </p:txBody>
      </p:sp>
      <p:sp>
        <p:nvSpPr>
          <p:cNvPr id="1025" name="Rectangle 1"/>
          <p:cNvSpPr>
            <a:spLocks noChangeArrowheads="1"/>
          </p:cNvSpPr>
          <p:nvPr/>
        </p:nvSpPr>
        <p:spPr bwMode="auto">
          <a:xfrm>
            <a:off x="251520" y="354444"/>
            <a:ext cx="8640960" cy="594008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ru-RU" sz="12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uk-UA" sz="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lang="uk-UA" sz="600" dirty="0" smtClean="0">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uk-UA" sz="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1" fontAlgn="base" latinLnBrk="0" hangingPunct="1">
              <a:lnSpc>
                <a:spcPct val="100000"/>
              </a:lnSpc>
              <a:spcBef>
                <a:spcPct val="0"/>
              </a:spcBef>
              <a:spcAft>
                <a:spcPct val="0"/>
              </a:spcAft>
              <a:buClrTx/>
              <a:buSzTx/>
              <a:buFontTx/>
              <a:buChar char="•"/>
              <a:tabLst/>
            </a:pPr>
            <a:r>
              <a:rPr kumimoji="0" lang="ru-RU" sz="1600" b="0" i="0" u="none" strike="noStrike" cap="none" normalizeH="0" baseline="0" dirty="0" err="1" smtClean="0">
                <a:ln>
                  <a:noFill/>
                </a:ln>
                <a:solidFill>
                  <a:srgbClr val="FF0000"/>
                </a:solidFill>
                <a:effectLst/>
                <a:latin typeface="Calibri" pitchFamily="34" charset="0"/>
                <a:ea typeface="Calibri" pitchFamily="34" charset="0"/>
                <a:cs typeface="Times New Roman" pitchFamily="18" charset="0"/>
              </a:rPr>
              <a:t>Головний</a:t>
            </a:r>
            <a:r>
              <a:rPr kumimoji="0" lang="ru-RU" sz="1600" b="0" i="0" u="none" strike="noStrike" cap="none" normalizeH="0" baseline="0" dirty="0" smtClean="0">
                <a:ln>
                  <a:noFill/>
                </a:ln>
                <a:solidFill>
                  <a:srgbClr val="FF0000"/>
                </a:solidFill>
                <a:effectLst/>
                <a:latin typeface="Calibri" pitchFamily="34" charset="0"/>
                <a:ea typeface="Calibri" pitchFamily="34" charset="0"/>
                <a:cs typeface="Times New Roman" pitchFamily="18" charset="0"/>
              </a:rPr>
              <a:t> стимул </a:t>
            </a:r>
            <a:r>
              <a:rPr kumimoji="0" lang="ru-RU" sz="1600" b="0" i="0" u="none" strike="noStrike" cap="none" normalizeH="0" baseline="0" dirty="0" err="1" smtClean="0">
                <a:ln>
                  <a:noFill/>
                </a:ln>
                <a:solidFill>
                  <a:srgbClr val="FF0000"/>
                </a:solidFill>
                <a:effectLst/>
                <a:latin typeface="Calibri" pitchFamily="34" charset="0"/>
                <a:ea typeface="Calibri" pitchFamily="34" charset="0"/>
                <a:cs typeface="Times New Roman" pitchFamily="18" charset="0"/>
              </a:rPr>
              <a:t>підприємницької</a:t>
            </a:r>
            <a:r>
              <a:rPr kumimoji="0" lang="ru-RU" sz="1600" b="0" i="0" u="none" strike="noStrike" cap="none" normalizeH="0" baseline="0" dirty="0" smtClean="0">
                <a:ln>
                  <a:noFill/>
                </a:ln>
                <a:solidFill>
                  <a:srgbClr val="FF0000"/>
                </a:solidFill>
                <a:effectLst/>
                <a:latin typeface="Calibri" pitchFamily="34" charset="0"/>
                <a:ea typeface="Calibri" pitchFamily="34" charset="0"/>
                <a:cs typeface="Times New Roman" pitchFamily="18" charset="0"/>
              </a:rPr>
              <a:t> </a:t>
            </a:r>
            <a:r>
              <a:rPr kumimoji="0" lang="ru-RU" sz="1600" b="0" i="0" u="none" strike="noStrike" cap="none" normalizeH="0" baseline="0" dirty="0" err="1" smtClean="0">
                <a:ln>
                  <a:noFill/>
                </a:ln>
                <a:solidFill>
                  <a:srgbClr val="FF0000"/>
                </a:solidFill>
                <a:effectLst/>
                <a:latin typeface="Calibri" pitchFamily="34" charset="0"/>
                <a:ea typeface="Calibri" pitchFamily="34" charset="0"/>
                <a:cs typeface="Times New Roman" pitchFamily="18" charset="0"/>
              </a:rPr>
              <a:t>діяльності</a:t>
            </a:r>
            <a:r>
              <a:rPr kumimoji="0" lang="ru-RU" sz="1600" b="0" i="0" u="none" strike="noStrike" cap="none" normalizeH="0" baseline="0" dirty="0" smtClean="0">
                <a:ln>
                  <a:noFill/>
                </a:ln>
                <a:solidFill>
                  <a:srgbClr val="FF0000"/>
                </a:solidFill>
                <a:effectLst/>
                <a:latin typeface="Calibri" pitchFamily="34" charset="0"/>
                <a:ea typeface="Calibri" pitchFamily="34" charset="0"/>
                <a:cs typeface="Times New Roman" pitchFamily="18" charset="0"/>
              </a:rPr>
              <a:t>- </a:t>
            </a:r>
            <a:r>
              <a:rPr kumimoji="0" lang="ru-RU" sz="1600" b="0" i="0" u="none" strike="noStrike" cap="none" normalizeH="0" baseline="0" dirty="0" err="1" smtClean="0">
                <a:ln>
                  <a:noFill/>
                </a:ln>
                <a:solidFill>
                  <a:srgbClr val="FF0000"/>
                </a:solidFill>
                <a:effectLst/>
                <a:latin typeface="Calibri" pitchFamily="34" charset="0"/>
                <a:ea typeface="Calibri" pitchFamily="34" charset="0"/>
                <a:cs typeface="Times New Roman" pitchFamily="18" charset="0"/>
              </a:rPr>
              <a:t>це</a:t>
            </a:r>
            <a:r>
              <a:rPr kumimoji="0" lang="ru-RU" sz="1600" b="0" i="0" u="none" strike="noStrike" cap="none" normalizeH="0" baseline="0" dirty="0" smtClean="0">
                <a:ln>
                  <a:noFill/>
                </a:ln>
                <a:solidFill>
                  <a:srgbClr val="FF0000"/>
                </a:solidFill>
                <a:effectLst/>
                <a:latin typeface="Calibri" pitchFamily="34" charset="0"/>
                <a:ea typeface="Calibri" pitchFamily="34" charset="0"/>
                <a:cs typeface="Times New Roman" pitchFamily="18" charset="0"/>
              </a:rPr>
              <a:t>:</a:t>
            </a:r>
          </a:p>
          <a:p>
            <a:pPr fontAlgn="base">
              <a:spcBef>
                <a:spcPct val="0"/>
              </a:spcBef>
              <a:spcAft>
                <a:spcPct val="0"/>
              </a:spcAft>
            </a:pPr>
            <a:r>
              <a:rPr lang="ru-RU" sz="1400" b="1" dirty="0" smtClean="0">
                <a:solidFill>
                  <a:srgbClr val="582CD4"/>
                </a:solidFill>
                <a:latin typeface="Calibri" pitchFamily="34" charset="0"/>
                <a:ea typeface="Calibri" pitchFamily="34" charset="0"/>
                <a:cs typeface="Times New Roman" pitchFamily="18" charset="0"/>
              </a:rPr>
              <a:t>       А </a:t>
            </a:r>
            <a:r>
              <a:rPr lang="ru-RU" sz="1400" b="1" dirty="0" err="1" smtClean="0">
                <a:solidFill>
                  <a:srgbClr val="582CD4"/>
                </a:solidFill>
                <a:latin typeface="Calibri" pitchFamily="34" charset="0"/>
                <a:ea typeface="Calibri" pitchFamily="34" charset="0"/>
                <a:cs typeface="Times New Roman" pitchFamily="18" charset="0"/>
              </a:rPr>
              <a:t>отримання</a:t>
            </a:r>
            <a:r>
              <a:rPr lang="ru-RU" sz="1400" b="1" dirty="0" smtClean="0">
                <a:solidFill>
                  <a:srgbClr val="582CD4"/>
                </a:solidFill>
                <a:latin typeface="Calibri" pitchFamily="34" charset="0"/>
                <a:ea typeface="Calibri" pitchFamily="34" charset="0"/>
                <a:cs typeface="Times New Roman" pitchFamily="18" charset="0"/>
              </a:rPr>
              <a:t> </a:t>
            </a:r>
            <a:r>
              <a:rPr lang="ru-RU" sz="1400" b="1" dirty="0" err="1" smtClean="0">
                <a:solidFill>
                  <a:srgbClr val="582CD4"/>
                </a:solidFill>
                <a:latin typeface="Calibri" pitchFamily="34" charset="0"/>
                <a:ea typeface="Calibri" pitchFamily="34" charset="0"/>
                <a:cs typeface="Times New Roman" pitchFamily="18" charset="0"/>
              </a:rPr>
              <a:t>прибутку</a:t>
            </a:r>
            <a:r>
              <a:rPr lang="ru-RU" sz="1400" b="1" dirty="0" smtClean="0">
                <a:solidFill>
                  <a:srgbClr val="582CD4"/>
                </a:solidFill>
                <a:latin typeface="Calibri" pitchFamily="34" charset="0"/>
                <a:ea typeface="Calibri" pitchFamily="34" charset="0"/>
                <a:cs typeface="Times New Roman" pitchFamily="18" charset="0"/>
              </a:rPr>
              <a:t>                  б </a:t>
            </a:r>
            <a:r>
              <a:rPr lang="ru-RU" sz="1400" b="1" dirty="0" err="1" smtClean="0">
                <a:solidFill>
                  <a:srgbClr val="582CD4"/>
                </a:solidFill>
                <a:latin typeface="Calibri" pitchFamily="34" charset="0"/>
                <a:ea typeface="Calibri" pitchFamily="34" charset="0"/>
                <a:cs typeface="Times New Roman" pitchFamily="18" charset="0"/>
              </a:rPr>
              <a:t>сприяння</a:t>
            </a:r>
            <a:r>
              <a:rPr lang="ru-RU" sz="1400" b="1" dirty="0" smtClean="0">
                <a:solidFill>
                  <a:srgbClr val="582CD4"/>
                </a:solidFill>
                <a:latin typeface="Calibri" pitchFamily="34" charset="0"/>
                <a:ea typeface="Calibri" pitchFamily="34" charset="0"/>
                <a:cs typeface="Times New Roman" pitchFamily="18" charset="0"/>
              </a:rPr>
              <a:t> </a:t>
            </a:r>
            <a:r>
              <a:rPr lang="ru-RU" sz="1400" b="1" dirty="0" err="1" smtClean="0">
                <a:solidFill>
                  <a:srgbClr val="582CD4"/>
                </a:solidFill>
                <a:latin typeface="Calibri" pitchFamily="34" charset="0"/>
                <a:ea typeface="Calibri" pitchFamily="34" charset="0"/>
                <a:cs typeface="Times New Roman" pitchFamily="18" charset="0"/>
              </a:rPr>
              <a:t>соціальному</a:t>
            </a:r>
            <a:r>
              <a:rPr lang="ru-RU" sz="1400" b="1" dirty="0" smtClean="0">
                <a:solidFill>
                  <a:srgbClr val="582CD4"/>
                </a:solidFill>
                <a:latin typeface="Calibri" pitchFamily="34" charset="0"/>
                <a:ea typeface="Calibri" pitchFamily="34" charset="0"/>
                <a:cs typeface="Times New Roman" pitchFamily="18" charset="0"/>
              </a:rPr>
              <a:t> прогрессу</a:t>
            </a:r>
            <a:endParaRPr lang="uk-UA" sz="1400" b="1" dirty="0" smtClean="0">
              <a:solidFill>
                <a:srgbClr val="582CD4"/>
              </a:solidFill>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lang="uk-UA" sz="1400" b="1" dirty="0" smtClean="0">
                <a:solidFill>
                  <a:srgbClr val="582CD4"/>
                </a:solidFill>
                <a:latin typeface="Arial" pitchFamily="34" charset="0"/>
                <a:cs typeface="Arial" pitchFamily="34" charset="0"/>
              </a:rPr>
              <a:t>      </a:t>
            </a:r>
            <a:r>
              <a:rPr kumimoji="0" lang="ru-RU" sz="1400" b="1" i="0" u="none" strike="noStrike" cap="none" normalizeH="0" baseline="0" dirty="0" smtClean="0">
                <a:ln>
                  <a:noFill/>
                </a:ln>
                <a:solidFill>
                  <a:srgbClr val="582CD4"/>
                </a:solidFill>
                <a:effectLst/>
                <a:latin typeface="Calibri" pitchFamily="34" charset="0"/>
                <a:ea typeface="Calibri" pitchFamily="34" charset="0"/>
                <a:cs typeface="Times New Roman" pitchFamily="18" charset="0"/>
              </a:rPr>
              <a:t>В </a:t>
            </a:r>
            <a:r>
              <a:rPr kumimoji="0" lang="ru-RU" sz="1400" b="1" i="0" u="none" strike="noStrike" cap="none" normalizeH="0" baseline="0" dirty="0" err="1" smtClean="0">
                <a:ln>
                  <a:noFill/>
                </a:ln>
                <a:solidFill>
                  <a:srgbClr val="582CD4"/>
                </a:solidFill>
                <a:effectLst/>
                <a:latin typeface="Calibri" pitchFamily="34" charset="0"/>
                <a:ea typeface="Calibri" pitchFamily="34" charset="0"/>
                <a:cs typeface="Times New Roman" pitchFamily="18" charset="0"/>
              </a:rPr>
              <a:t>визнання</a:t>
            </a:r>
            <a:r>
              <a:rPr kumimoji="0" lang="ru-RU" sz="1400" b="1" i="0" u="none" strike="noStrike" cap="none" normalizeH="0" baseline="0" dirty="0" smtClean="0">
                <a:ln>
                  <a:noFill/>
                </a:ln>
                <a:solidFill>
                  <a:srgbClr val="582CD4"/>
                </a:solidFill>
                <a:effectLst/>
                <a:latin typeface="Calibri" pitchFamily="34" charset="0"/>
                <a:ea typeface="Calibri" pitchFamily="34" charset="0"/>
                <a:cs typeface="Times New Roman" pitchFamily="18" charset="0"/>
              </a:rPr>
              <a:t> </a:t>
            </a:r>
            <a:r>
              <a:rPr kumimoji="0" lang="ru-RU" sz="1400" b="1" i="0" u="none" strike="noStrike" cap="none" normalizeH="0" baseline="0" dirty="0" err="1" smtClean="0">
                <a:ln>
                  <a:noFill/>
                </a:ln>
                <a:solidFill>
                  <a:srgbClr val="582CD4"/>
                </a:solidFill>
                <a:effectLst/>
                <a:latin typeface="Calibri" pitchFamily="34" charset="0"/>
                <a:ea typeface="Calibri" pitchFamily="34" charset="0"/>
                <a:cs typeface="Times New Roman" pitchFamily="18" charset="0"/>
              </a:rPr>
              <a:t>в</a:t>
            </a:r>
            <a:r>
              <a:rPr kumimoji="0" lang="ru-RU" sz="1400" b="1" i="0" u="none" strike="noStrike" cap="none" normalizeH="0" baseline="0" dirty="0" smtClean="0">
                <a:ln>
                  <a:noFill/>
                </a:ln>
                <a:solidFill>
                  <a:srgbClr val="582CD4"/>
                </a:solidFill>
                <a:effectLst/>
                <a:latin typeface="Calibri" pitchFamily="34" charset="0"/>
                <a:ea typeface="Calibri" pitchFamily="34" charset="0"/>
                <a:cs typeface="Times New Roman" pitchFamily="18" charset="0"/>
              </a:rPr>
              <a:t> </a:t>
            </a:r>
            <a:r>
              <a:rPr kumimoji="0" lang="ru-RU" sz="1400" b="1" i="0" u="none" strike="noStrike" cap="none" normalizeH="0" baseline="0" dirty="0" err="1" smtClean="0">
                <a:ln>
                  <a:noFill/>
                </a:ln>
                <a:solidFill>
                  <a:srgbClr val="582CD4"/>
                </a:solidFill>
                <a:effectLst/>
                <a:latin typeface="Calibri" pitchFamily="34" charset="0"/>
                <a:ea typeface="Calibri" pitchFamily="34" charset="0"/>
                <a:cs typeface="Times New Roman" pitchFamily="18" charset="0"/>
              </a:rPr>
              <a:t>суспільстві</a:t>
            </a:r>
            <a:r>
              <a:rPr kumimoji="0" lang="ru-RU" sz="1400" b="1" i="0" u="none" strike="noStrike" cap="none" normalizeH="0" baseline="0" dirty="0" smtClean="0">
                <a:ln>
                  <a:noFill/>
                </a:ln>
                <a:solidFill>
                  <a:srgbClr val="582CD4"/>
                </a:solidFill>
                <a:effectLst/>
                <a:latin typeface="Calibri" pitchFamily="34" charset="0"/>
                <a:ea typeface="Calibri" pitchFamily="34" charset="0"/>
                <a:cs typeface="Times New Roman" pitchFamily="18" charset="0"/>
              </a:rPr>
              <a:t>               г </a:t>
            </a:r>
            <a:r>
              <a:rPr kumimoji="0" lang="ru-RU" sz="1400" b="1" i="0" u="none" strike="noStrike" cap="none" normalizeH="0" baseline="0" dirty="0" err="1" smtClean="0">
                <a:ln>
                  <a:noFill/>
                </a:ln>
                <a:solidFill>
                  <a:srgbClr val="582CD4"/>
                </a:solidFill>
                <a:effectLst/>
                <a:latin typeface="Calibri" pitchFamily="34" charset="0"/>
                <a:ea typeface="Calibri" pitchFamily="34" charset="0"/>
                <a:cs typeface="Times New Roman" pitchFamily="18" charset="0"/>
              </a:rPr>
              <a:t>ефективне</a:t>
            </a:r>
            <a:r>
              <a:rPr kumimoji="0" lang="ru-RU" sz="1400" b="1" i="0" u="none" strike="noStrike" cap="none" normalizeH="0" baseline="0" dirty="0" smtClean="0">
                <a:ln>
                  <a:noFill/>
                </a:ln>
                <a:solidFill>
                  <a:srgbClr val="582CD4"/>
                </a:solidFill>
                <a:effectLst/>
                <a:latin typeface="Calibri" pitchFamily="34" charset="0"/>
                <a:ea typeface="Calibri" pitchFamily="34" charset="0"/>
                <a:cs typeface="Times New Roman" pitchFamily="18" charset="0"/>
              </a:rPr>
              <a:t> </a:t>
            </a:r>
            <a:r>
              <a:rPr kumimoji="0" lang="ru-RU" sz="1400" b="1" i="0" u="none" strike="noStrike" cap="none" normalizeH="0" baseline="0" dirty="0" err="1" smtClean="0">
                <a:ln>
                  <a:noFill/>
                </a:ln>
                <a:solidFill>
                  <a:srgbClr val="582CD4"/>
                </a:solidFill>
                <a:effectLst/>
                <a:latin typeface="Calibri" pitchFamily="34" charset="0"/>
                <a:ea typeface="Calibri" pitchFamily="34" charset="0"/>
                <a:cs typeface="Times New Roman" pitchFamily="18" charset="0"/>
              </a:rPr>
              <a:t>використання</a:t>
            </a:r>
            <a:r>
              <a:rPr kumimoji="0" lang="ru-RU" sz="1400" b="1" i="0" u="none" strike="noStrike" cap="none" normalizeH="0" baseline="0" dirty="0" smtClean="0">
                <a:ln>
                  <a:noFill/>
                </a:ln>
                <a:solidFill>
                  <a:srgbClr val="582CD4"/>
                </a:solidFill>
                <a:effectLst/>
                <a:latin typeface="Calibri" pitchFamily="34" charset="0"/>
                <a:ea typeface="Calibri" pitchFamily="34" charset="0"/>
                <a:cs typeface="Times New Roman" pitchFamily="18" charset="0"/>
              </a:rPr>
              <a:t> </a:t>
            </a:r>
            <a:r>
              <a:rPr kumimoji="0" lang="ru-RU" sz="1400" b="1" i="0" u="none" strike="noStrike" cap="none" normalizeH="0" baseline="0" dirty="0" err="1" smtClean="0">
                <a:ln>
                  <a:noFill/>
                </a:ln>
                <a:solidFill>
                  <a:srgbClr val="582CD4"/>
                </a:solidFill>
                <a:effectLst/>
                <a:latin typeface="Calibri" pitchFamily="34" charset="0"/>
                <a:ea typeface="Calibri" pitchFamily="34" charset="0"/>
                <a:cs typeface="Times New Roman" pitchFamily="18" charset="0"/>
              </a:rPr>
              <a:t>ресурсів</a:t>
            </a:r>
            <a:r>
              <a:rPr kumimoji="0" lang="ru-RU" sz="1400" b="1" i="0" u="none" strike="noStrike" cap="none" normalizeH="0" baseline="0" dirty="0" smtClean="0">
                <a:ln>
                  <a:noFill/>
                </a:ln>
                <a:solidFill>
                  <a:srgbClr val="582CD4"/>
                </a:solidFill>
                <a:effectLst/>
                <a:latin typeface="Calibri" pitchFamily="34" charset="0"/>
                <a:ea typeface="Calibri" pitchFamily="34" charset="0"/>
                <a:cs typeface="Times New Roman" pitchFamily="18" charset="0"/>
              </a:rPr>
              <a:t>                         </a:t>
            </a:r>
            <a:endParaRPr kumimoji="0" lang="uk-UA" sz="1400" b="1" i="0" u="none" strike="noStrike" cap="none" normalizeH="0" baseline="0" dirty="0" smtClean="0">
              <a:ln>
                <a:noFill/>
              </a:ln>
              <a:solidFill>
                <a:srgbClr val="582CD4"/>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uk-UA" sz="1600" b="0" i="0" u="none" strike="noStrike" cap="none" normalizeH="0" baseline="0" dirty="0" err="1" smtClean="0">
                <a:ln>
                  <a:noFill/>
                </a:ln>
                <a:solidFill>
                  <a:srgbClr val="FF0000"/>
                </a:solidFill>
                <a:effectLst/>
                <a:latin typeface="Calibri" pitchFamily="34" charset="0"/>
                <a:ea typeface="Calibri" pitchFamily="34" charset="0"/>
                <a:cs typeface="Times New Roman" pitchFamily="18" charset="0"/>
              </a:rPr>
              <a:t>Підприємство-</a:t>
            </a:r>
            <a:r>
              <a:rPr kumimoji="0" lang="uk-UA" sz="1600" b="0" i="0" u="none" strike="noStrike" cap="none" normalizeH="0" baseline="0" dirty="0" smtClean="0">
                <a:ln>
                  <a:noFill/>
                </a:ln>
                <a:solidFill>
                  <a:srgbClr val="FF0000"/>
                </a:solidFill>
                <a:effectLst/>
                <a:latin typeface="Calibri" pitchFamily="34" charset="0"/>
                <a:ea typeface="Calibri" pitchFamily="34" charset="0"/>
                <a:cs typeface="Times New Roman" pitchFamily="18" charset="0"/>
              </a:rPr>
              <a:t> це:</a:t>
            </a:r>
            <a:endParaRPr kumimoji="0" lang="uk-UA" sz="1600" b="0" i="0" u="none" strike="noStrike" cap="none" normalizeH="0" baseline="0" dirty="0" smtClean="0">
              <a:ln>
                <a:noFill/>
              </a:ln>
              <a:solidFill>
                <a:srgbClr val="FF0000"/>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uk-UA" sz="1400" b="0" i="0" u="none" strike="noStrike" cap="none" normalizeH="0" baseline="0" dirty="0" smtClean="0">
                <a:ln>
                  <a:noFill/>
                </a:ln>
                <a:solidFill>
                  <a:srgbClr val="FFFF00"/>
                </a:solidFill>
                <a:effectLst/>
                <a:latin typeface="Calibri" pitchFamily="34" charset="0"/>
                <a:ea typeface="Calibri" pitchFamily="34" charset="0"/>
                <a:cs typeface="Times New Roman" pitchFamily="18" charset="0"/>
              </a:rPr>
              <a:t>   </a:t>
            </a:r>
            <a:r>
              <a:rPr kumimoji="0" lang="uk-UA" sz="1400" b="1" i="0" u="none" strike="noStrike" cap="none" normalizeH="0" baseline="0" dirty="0" smtClean="0">
                <a:ln>
                  <a:noFill/>
                </a:ln>
                <a:solidFill>
                  <a:srgbClr val="C00000"/>
                </a:solidFill>
                <a:effectLst/>
                <a:latin typeface="Calibri" pitchFamily="34" charset="0"/>
                <a:ea typeface="Calibri" pitchFamily="34" charset="0"/>
                <a:cs typeface="Times New Roman" pitchFamily="18" charset="0"/>
              </a:rPr>
              <a:t>     А основна ланка економічної системи;</a:t>
            </a:r>
            <a:endParaRPr kumimoji="0" lang="uk-UA" sz="1400" b="1" i="0" u="none" strike="noStrike" cap="none" normalizeH="0" baseline="0" dirty="0" smtClean="0">
              <a:ln>
                <a:noFill/>
              </a:ln>
              <a:solidFill>
                <a:srgbClr val="C00000"/>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uk-UA" sz="1400" b="1" i="0" u="none" strike="noStrike" cap="none" normalizeH="0" baseline="0" dirty="0" smtClean="0">
                <a:ln>
                  <a:noFill/>
                </a:ln>
                <a:solidFill>
                  <a:srgbClr val="C00000"/>
                </a:solidFill>
                <a:effectLst/>
                <a:latin typeface="Calibri" pitchFamily="34" charset="0"/>
                <a:ea typeface="Calibri" pitchFamily="34" charset="0"/>
                <a:cs typeface="Times New Roman" pitchFamily="18" charset="0"/>
              </a:rPr>
              <a:t>        Б економічна одиниця, в якій </a:t>
            </a:r>
            <a:r>
              <a:rPr kumimoji="0" lang="uk-UA" sz="1400" b="1" i="0" u="none" strike="noStrike" cap="none" normalizeH="0" baseline="0" dirty="0" err="1" smtClean="0">
                <a:ln>
                  <a:noFill/>
                </a:ln>
                <a:solidFill>
                  <a:srgbClr val="C00000"/>
                </a:solidFill>
                <a:effectLst/>
                <a:latin typeface="Calibri" pitchFamily="34" charset="0"/>
                <a:ea typeface="Calibri" pitchFamily="34" charset="0"/>
                <a:cs typeface="Times New Roman" pitchFamily="18" charset="0"/>
              </a:rPr>
              <a:t>поєднюються</a:t>
            </a:r>
            <a:r>
              <a:rPr kumimoji="0" lang="uk-UA" sz="1400" b="1" i="0" u="none" strike="noStrike" cap="none" normalizeH="0" baseline="0" dirty="0" smtClean="0">
                <a:ln>
                  <a:noFill/>
                </a:ln>
                <a:solidFill>
                  <a:srgbClr val="C00000"/>
                </a:solidFill>
                <a:effectLst/>
                <a:latin typeface="Calibri" pitchFamily="34" charset="0"/>
                <a:ea typeface="Calibri" pitchFamily="34" charset="0"/>
                <a:cs typeface="Times New Roman" pitchFamily="18" charset="0"/>
              </a:rPr>
              <a:t> фактори виробництва;</a:t>
            </a:r>
            <a:endParaRPr kumimoji="0" lang="uk-UA" sz="1400" b="1" i="0" u="none" strike="noStrike" cap="none" normalizeH="0" baseline="0" dirty="0" smtClean="0">
              <a:ln>
                <a:noFill/>
              </a:ln>
              <a:solidFill>
                <a:srgbClr val="C00000"/>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uk-UA" sz="1400" b="1" i="0" u="none" strike="noStrike" cap="none" normalizeH="0" baseline="0" dirty="0" smtClean="0">
                <a:ln>
                  <a:noFill/>
                </a:ln>
                <a:solidFill>
                  <a:srgbClr val="C00000"/>
                </a:solidFill>
                <a:effectLst/>
                <a:latin typeface="Calibri" pitchFamily="34" charset="0"/>
                <a:ea typeface="Calibri" pitchFamily="34" charset="0"/>
                <a:cs typeface="Times New Roman" pitchFamily="18" charset="0"/>
              </a:rPr>
              <a:t>        В самостійний суб’єкт господарювання, який займається виготовленням товарів та</a:t>
            </a:r>
            <a:endParaRPr kumimoji="0" lang="uk-UA" sz="1400" b="1" i="0" u="none" strike="noStrike" cap="none" normalizeH="0" baseline="0" dirty="0" smtClean="0">
              <a:ln>
                <a:noFill/>
              </a:ln>
              <a:solidFill>
                <a:srgbClr val="C00000"/>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uk-UA" sz="1400" b="1" i="0" u="none" strike="noStrike" cap="none" normalizeH="0" baseline="0" dirty="0" smtClean="0">
                <a:ln>
                  <a:noFill/>
                </a:ln>
                <a:solidFill>
                  <a:srgbClr val="C00000"/>
                </a:solidFill>
                <a:effectLst/>
                <a:latin typeface="Calibri" pitchFamily="34" charset="0"/>
                <a:ea typeface="Calibri" pitchFamily="34" charset="0"/>
                <a:cs typeface="Times New Roman" pitchFamily="18" charset="0"/>
              </a:rPr>
              <a:t>          наданням послуг з метою одержання прибутку;</a:t>
            </a:r>
            <a:endParaRPr kumimoji="0" lang="uk-UA" sz="1400" b="1" i="0" u="none" strike="noStrike" cap="none" normalizeH="0" baseline="0" dirty="0" smtClean="0">
              <a:ln>
                <a:noFill/>
              </a:ln>
              <a:solidFill>
                <a:srgbClr val="C00000"/>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uk-UA" sz="1400" b="1" i="0" u="none" strike="noStrike" cap="none" normalizeH="0" baseline="0" dirty="0" smtClean="0">
                <a:ln>
                  <a:noFill/>
                </a:ln>
                <a:solidFill>
                  <a:srgbClr val="C00000"/>
                </a:solidFill>
                <a:effectLst/>
                <a:latin typeface="Calibri" pitchFamily="34" charset="0"/>
                <a:ea typeface="Calibri" pitchFamily="34" charset="0"/>
                <a:cs typeface="Times New Roman" pitchFamily="18" charset="0"/>
              </a:rPr>
              <a:t>         Г усі відповіді правильні.</a:t>
            </a:r>
            <a:endParaRPr kumimoji="0" lang="uk-UA" sz="1400" b="1" i="0" u="none" strike="noStrike" cap="none" normalizeH="0" baseline="0" dirty="0" smtClean="0">
              <a:ln>
                <a:noFill/>
              </a:ln>
              <a:solidFill>
                <a:srgbClr val="C00000"/>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uk-UA" sz="1600" b="0" i="0" u="none" strike="noStrike" cap="none" normalizeH="0" baseline="0" dirty="0" smtClean="0">
                <a:ln>
                  <a:noFill/>
                </a:ln>
                <a:solidFill>
                  <a:srgbClr val="FF0000"/>
                </a:solidFill>
                <a:effectLst/>
                <a:latin typeface="Calibri" pitchFamily="34" charset="0"/>
                <a:ea typeface="Calibri" pitchFamily="34" charset="0"/>
                <a:cs typeface="Times New Roman" pitchFamily="18" charset="0"/>
              </a:rPr>
              <a:t>Підприємство, капітал якого утворюється за рахунок випуску акцій, називається:</a:t>
            </a:r>
            <a:endParaRPr kumimoji="0" lang="uk-UA" sz="1600" b="0" i="0" u="none" strike="noStrike" cap="none" normalizeH="0" baseline="0" dirty="0" smtClean="0">
              <a:ln>
                <a:noFill/>
              </a:ln>
              <a:solidFill>
                <a:srgbClr val="FF0000"/>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uk-UA" sz="1400" b="0" i="0" u="none" strike="noStrike" cap="none" normalizeH="0" baseline="0" dirty="0" smtClean="0">
                <a:ln>
                  <a:noFill/>
                </a:ln>
                <a:solidFill>
                  <a:srgbClr val="8FCC22"/>
                </a:solidFill>
                <a:effectLst/>
                <a:latin typeface="Calibri" pitchFamily="34" charset="0"/>
                <a:ea typeface="Calibri" pitchFamily="34" charset="0"/>
                <a:cs typeface="Times New Roman" pitchFamily="18" charset="0"/>
              </a:rPr>
              <a:t>     </a:t>
            </a:r>
            <a:r>
              <a:rPr kumimoji="0" lang="uk-UA" sz="1400" b="1" i="0" u="none" strike="noStrike" cap="none" normalizeH="0" baseline="0" dirty="0" smtClean="0">
                <a:ln>
                  <a:noFill/>
                </a:ln>
                <a:solidFill>
                  <a:srgbClr val="8FCC22"/>
                </a:solidFill>
                <a:effectLst/>
                <a:latin typeface="Calibri" pitchFamily="34" charset="0"/>
                <a:ea typeface="Calibri" pitchFamily="34" charset="0"/>
                <a:cs typeface="Times New Roman" pitchFamily="18" charset="0"/>
              </a:rPr>
              <a:t>   </a:t>
            </a:r>
            <a:r>
              <a:rPr kumimoji="0" lang="uk-UA" sz="1400" b="1" i="0" u="none" strike="noStrike" cap="none" normalizeH="0" baseline="0" dirty="0" smtClean="0">
                <a:ln>
                  <a:noFill/>
                </a:ln>
                <a:solidFill>
                  <a:srgbClr val="582CD4"/>
                </a:solidFill>
                <a:effectLst/>
                <a:latin typeface="Calibri" pitchFamily="34" charset="0"/>
                <a:ea typeface="Calibri" pitchFamily="34" charset="0"/>
                <a:cs typeface="Times New Roman" pitchFamily="18" charset="0"/>
              </a:rPr>
              <a:t>А одноосібним підприємством                 б товариством</a:t>
            </a:r>
            <a:endParaRPr kumimoji="0" lang="uk-UA" sz="1400" b="1" i="0" u="none" strike="noStrike" cap="none" normalizeH="0" baseline="0" dirty="0" smtClean="0">
              <a:ln>
                <a:noFill/>
              </a:ln>
              <a:solidFill>
                <a:srgbClr val="582CD4"/>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uk-UA" sz="1400" b="1" i="0" u="none" strike="noStrike" cap="none" normalizeH="0" baseline="0" dirty="0" smtClean="0">
                <a:ln>
                  <a:noFill/>
                </a:ln>
                <a:solidFill>
                  <a:srgbClr val="582CD4"/>
                </a:solidFill>
                <a:effectLst/>
                <a:latin typeface="Calibri" pitchFamily="34" charset="0"/>
                <a:ea typeface="Calibri" pitchFamily="34" charset="0"/>
                <a:cs typeface="Times New Roman" pitchFamily="18" charset="0"/>
              </a:rPr>
              <a:t>        В корпорацією                                               г малим підприємством</a:t>
            </a:r>
            <a:endParaRPr kumimoji="0" lang="uk-UA" sz="1400" b="1" i="0" u="none" strike="noStrike" cap="none" normalizeH="0" baseline="0" dirty="0" smtClean="0">
              <a:ln>
                <a:noFill/>
              </a:ln>
              <a:solidFill>
                <a:srgbClr val="582CD4"/>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uk-UA" sz="1600" b="0" i="0" u="none" strike="noStrike" cap="none" normalizeH="0" baseline="0" dirty="0" smtClean="0">
                <a:ln>
                  <a:noFill/>
                </a:ln>
                <a:solidFill>
                  <a:srgbClr val="FF0000"/>
                </a:solidFill>
                <a:effectLst/>
                <a:latin typeface="Calibri" pitchFamily="34" charset="0"/>
                <a:ea typeface="Calibri" pitchFamily="34" charset="0"/>
                <a:cs typeface="Times New Roman" pitchFamily="18" charset="0"/>
              </a:rPr>
              <a:t>Загальними називаються витрати виробництва:</a:t>
            </a:r>
            <a:endParaRPr kumimoji="0" lang="uk-UA" sz="1600" b="0" i="0" u="none" strike="noStrike" cap="none" normalizeH="0" baseline="0" dirty="0" smtClean="0">
              <a:ln>
                <a:noFill/>
              </a:ln>
              <a:solidFill>
                <a:srgbClr val="FF0000"/>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uk-UA" sz="1400" b="1" i="0" u="none" strike="noStrike" cap="none" normalizeH="0" baseline="0" dirty="0" smtClean="0">
                <a:ln>
                  <a:noFill/>
                </a:ln>
                <a:solidFill>
                  <a:srgbClr val="C00000"/>
                </a:solidFill>
                <a:effectLst/>
                <a:latin typeface="Calibri" pitchFamily="34" charset="0"/>
                <a:ea typeface="Calibri" pitchFamily="34" charset="0"/>
                <a:cs typeface="Times New Roman" pitchFamily="18" charset="0"/>
              </a:rPr>
              <a:t>        А сума зовнішніх і економічних витрат;</a:t>
            </a:r>
            <a:endParaRPr kumimoji="0" lang="uk-UA" sz="1400" b="1" i="0" u="none" strike="noStrike" cap="none" normalizeH="0" baseline="0" dirty="0" smtClean="0">
              <a:ln>
                <a:noFill/>
              </a:ln>
              <a:solidFill>
                <a:srgbClr val="C00000"/>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uk-UA" sz="1400" b="1" i="0" u="none" strike="noStrike" cap="none" normalizeH="0" baseline="0" dirty="0" smtClean="0">
                <a:ln>
                  <a:noFill/>
                </a:ln>
                <a:solidFill>
                  <a:srgbClr val="C00000"/>
                </a:solidFill>
                <a:effectLst/>
                <a:latin typeface="Calibri" pitchFamily="34" charset="0"/>
                <a:ea typeface="Calibri" pitchFamily="34" charset="0"/>
                <a:cs typeface="Times New Roman" pitchFamily="18" charset="0"/>
              </a:rPr>
              <a:t>        Б сума альтернативних і змінних витрат;</a:t>
            </a:r>
            <a:endParaRPr kumimoji="0" lang="uk-UA" sz="1400" b="1" i="0" u="none" strike="noStrike" cap="none" normalizeH="0" baseline="0" dirty="0" smtClean="0">
              <a:ln>
                <a:noFill/>
              </a:ln>
              <a:solidFill>
                <a:srgbClr val="C00000"/>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uk-UA" sz="1400" b="1" i="0" u="none" strike="noStrike" cap="none" normalizeH="0" baseline="0" dirty="0" smtClean="0">
                <a:ln>
                  <a:noFill/>
                </a:ln>
                <a:solidFill>
                  <a:srgbClr val="C00000"/>
                </a:solidFill>
                <a:effectLst/>
                <a:latin typeface="Calibri" pitchFamily="34" charset="0"/>
                <a:ea typeface="Calibri" pitchFamily="34" charset="0"/>
                <a:cs typeface="Times New Roman" pitchFamily="18" charset="0"/>
              </a:rPr>
              <a:t>        В сума постійних і внутрішніх витрат;</a:t>
            </a:r>
            <a:endParaRPr kumimoji="0" lang="uk-UA" sz="1400" b="1" i="0" u="none" strike="noStrike" cap="none" normalizeH="0" baseline="0" dirty="0" smtClean="0">
              <a:ln>
                <a:noFill/>
              </a:ln>
              <a:solidFill>
                <a:srgbClr val="C00000"/>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uk-UA" sz="1400" b="1" i="0" u="none" strike="noStrike" cap="none" normalizeH="0" baseline="0" dirty="0" smtClean="0">
                <a:ln>
                  <a:noFill/>
                </a:ln>
                <a:solidFill>
                  <a:srgbClr val="C00000"/>
                </a:solidFill>
                <a:effectLst/>
                <a:latin typeface="Calibri" pitchFamily="34" charset="0"/>
                <a:ea typeface="Calibri" pitchFamily="34" charset="0"/>
                <a:cs typeface="Times New Roman" pitchFamily="18" charset="0"/>
              </a:rPr>
              <a:t>        Г сума постійних і змінних витрат.</a:t>
            </a:r>
            <a:endParaRPr kumimoji="0" lang="uk-UA" sz="1400" b="1" i="0" u="none" strike="noStrike" cap="none" normalizeH="0" baseline="0" dirty="0" smtClean="0">
              <a:ln>
                <a:noFill/>
              </a:ln>
              <a:solidFill>
                <a:srgbClr val="C00000"/>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uk-UA" sz="1600" b="0" i="0" u="none" strike="noStrike" cap="none" normalizeH="0" baseline="0" dirty="0" smtClean="0">
                <a:ln>
                  <a:noFill/>
                </a:ln>
                <a:solidFill>
                  <a:srgbClr val="FF0000"/>
                </a:solidFill>
                <a:effectLst/>
                <a:latin typeface="Calibri" pitchFamily="34" charset="0"/>
                <a:ea typeface="Calibri" pitchFamily="34" charset="0"/>
                <a:cs typeface="Times New Roman" pitchFamily="18" charset="0"/>
              </a:rPr>
              <a:t>Прибуток дорівнює:</a:t>
            </a:r>
            <a:endParaRPr kumimoji="0" lang="uk-UA" sz="1600" b="0" i="0" u="none" strike="noStrike" cap="none" normalizeH="0" baseline="0" dirty="0" smtClean="0">
              <a:ln>
                <a:noFill/>
              </a:ln>
              <a:solidFill>
                <a:srgbClr val="FF0000"/>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uk-UA" sz="1400" b="1" i="0" u="none" strike="noStrike" cap="none" normalizeH="0" baseline="0" dirty="0" smtClean="0">
                <a:ln>
                  <a:noFill/>
                </a:ln>
                <a:solidFill>
                  <a:srgbClr val="582CD4"/>
                </a:solidFill>
                <a:effectLst/>
                <a:latin typeface="Calibri" pitchFamily="34" charset="0"/>
                <a:ea typeface="Calibri" pitchFamily="34" charset="0"/>
                <a:cs typeface="Times New Roman" pitchFamily="18" charset="0"/>
              </a:rPr>
              <a:t>        А сумі грошей, яку було отримано від реалізації товарів та послуг;</a:t>
            </a:r>
            <a:endParaRPr kumimoji="0" lang="uk-UA" sz="1400" b="1" i="0" u="none" strike="noStrike" cap="none" normalizeH="0" baseline="0" dirty="0" smtClean="0">
              <a:ln>
                <a:noFill/>
              </a:ln>
              <a:solidFill>
                <a:srgbClr val="582CD4"/>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uk-UA" sz="1400" b="1" i="0" u="none" strike="noStrike" cap="none" normalizeH="0" baseline="0" dirty="0" smtClean="0">
                <a:ln>
                  <a:noFill/>
                </a:ln>
                <a:solidFill>
                  <a:srgbClr val="582CD4"/>
                </a:solidFill>
                <a:effectLst/>
                <a:latin typeface="Calibri" pitchFamily="34" charset="0"/>
                <a:ea typeface="Calibri" pitchFamily="34" charset="0"/>
                <a:cs typeface="Times New Roman" pitchFamily="18" charset="0"/>
              </a:rPr>
              <a:t>        Б сумі грошей, яку отримує менеджер за свою працю;</a:t>
            </a:r>
            <a:endParaRPr kumimoji="0" lang="uk-UA" sz="1400" b="1" i="0" u="none" strike="noStrike" cap="none" normalizeH="0" baseline="0" dirty="0" smtClean="0">
              <a:ln>
                <a:noFill/>
              </a:ln>
              <a:solidFill>
                <a:srgbClr val="582CD4"/>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uk-UA" sz="1400" b="1" i="0" u="none" strike="noStrike" cap="none" normalizeH="0" baseline="0" dirty="0" smtClean="0">
                <a:ln>
                  <a:noFill/>
                </a:ln>
                <a:solidFill>
                  <a:srgbClr val="582CD4"/>
                </a:solidFill>
                <a:effectLst/>
                <a:latin typeface="Calibri" pitchFamily="34" charset="0"/>
                <a:ea typeface="Calibri" pitchFamily="34" charset="0"/>
                <a:cs typeface="Times New Roman" pitchFamily="18" charset="0"/>
              </a:rPr>
              <a:t>        В різниці між виручкою від реалізації товарів і послуг та витратами на виробництво і продаж;</a:t>
            </a:r>
            <a:endParaRPr kumimoji="0" lang="uk-UA" sz="1400" b="1" i="0" u="none" strike="noStrike" cap="none" normalizeH="0" baseline="0" dirty="0" smtClean="0">
              <a:ln>
                <a:noFill/>
              </a:ln>
              <a:solidFill>
                <a:srgbClr val="582CD4"/>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uk-UA" sz="1400" b="1" i="0" u="none" strike="noStrike" cap="none" normalizeH="0" baseline="0" dirty="0" smtClean="0">
                <a:ln>
                  <a:noFill/>
                </a:ln>
                <a:solidFill>
                  <a:srgbClr val="582CD4"/>
                </a:solidFill>
                <a:effectLst/>
                <a:latin typeface="Calibri" pitchFamily="34" charset="0"/>
                <a:ea typeface="Calibri" pitchFamily="34" charset="0"/>
                <a:cs typeface="Times New Roman" pitchFamily="18" charset="0"/>
              </a:rPr>
              <a:t>    </a:t>
            </a:r>
            <a:r>
              <a:rPr lang="uk-UA" sz="1400" b="1" dirty="0" smtClean="0">
                <a:solidFill>
                  <a:srgbClr val="582CD4"/>
                </a:solidFill>
                <a:latin typeface="Arial" pitchFamily="34" charset="0"/>
                <a:cs typeface="Arial" pitchFamily="34" charset="0"/>
              </a:rPr>
              <a:t>   </a:t>
            </a:r>
            <a:r>
              <a:rPr kumimoji="0" lang="uk-UA" sz="1400" b="1" i="0" u="none" strike="noStrike" cap="none" normalizeH="0" baseline="0" dirty="0" smtClean="0">
                <a:ln>
                  <a:noFill/>
                </a:ln>
                <a:solidFill>
                  <a:srgbClr val="582CD4"/>
                </a:solidFill>
                <a:effectLst/>
                <a:latin typeface="Calibri" pitchFamily="34" charset="0"/>
                <a:ea typeface="Calibri" pitchFamily="34" charset="0"/>
                <a:cs typeface="Times New Roman" pitchFamily="18" charset="0"/>
              </a:rPr>
              <a:t>Г всі відповіді правильні.</a:t>
            </a:r>
            <a:endParaRPr kumimoji="0" lang="uk-UA" sz="1400" b="1" i="0" u="none" strike="noStrike" cap="none" normalizeH="0" baseline="0" dirty="0" smtClean="0">
              <a:ln>
                <a:noFill/>
              </a:ln>
              <a:solidFill>
                <a:srgbClr val="582CD4"/>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uk-UA" sz="1600" b="0" i="0" u="none" strike="noStrike" cap="none" normalizeH="0" baseline="0" dirty="0" smtClean="0">
                <a:ln>
                  <a:noFill/>
                </a:ln>
                <a:solidFill>
                  <a:srgbClr val="FF0000"/>
                </a:solidFill>
                <a:effectLst/>
                <a:latin typeface="Calibri" pitchFamily="34" charset="0"/>
                <a:ea typeface="Calibri" pitchFamily="34" charset="0"/>
                <a:cs typeface="Times New Roman" pitchFamily="18" charset="0"/>
              </a:rPr>
              <a:t>Різниця між загальним доходом підприємця і його витратами на виробництво становить:</a:t>
            </a:r>
            <a:endParaRPr kumimoji="0" lang="uk-UA" sz="1600" b="0" i="0" u="none" strike="noStrike" cap="none" normalizeH="0" baseline="0" dirty="0" smtClean="0">
              <a:ln>
                <a:noFill/>
              </a:ln>
              <a:solidFill>
                <a:srgbClr val="FF0000"/>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uk-UA" sz="1400" b="1" i="0" u="none" strike="noStrike" cap="none" normalizeH="0" baseline="0" dirty="0" smtClean="0">
                <a:ln>
                  <a:noFill/>
                </a:ln>
                <a:solidFill>
                  <a:srgbClr val="582CD4"/>
                </a:solidFill>
                <a:effectLst/>
                <a:latin typeface="Calibri" pitchFamily="34" charset="0"/>
                <a:ea typeface="Calibri" pitchFamily="34" charset="0"/>
                <a:cs typeface="Times New Roman" pitchFamily="18" charset="0"/>
              </a:rPr>
              <a:t>       А) нормальний прибуток;   б) чистий дохід;   в) граничний дохід;  г) бухгалтерський прибуток.</a:t>
            </a:r>
            <a:endParaRPr kumimoji="0" lang="uk-UA" sz="1400" b="1" i="0" u="none" strike="noStrike" cap="none" normalizeH="0" baseline="0" dirty="0" smtClean="0">
              <a:ln>
                <a:noFill/>
              </a:ln>
              <a:solidFill>
                <a:srgbClr val="582CD4"/>
              </a:solidFill>
              <a:effectLst/>
              <a:latin typeface="Arial" pitchFamily="34" charset="0"/>
              <a:cs typeface="Arial" pitchFamily="34" charset="0"/>
            </a:endParaRPr>
          </a:p>
        </p:txBody>
      </p:sp>
      <p:sp>
        <p:nvSpPr>
          <p:cNvPr id="5" name="TextBox 4"/>
          <p:cNvSpPr txBox="1"/>
          <p:nvPr/>
        </p:nvSpPr>
        <p:spPr>
          <a:xfrm>
            <a:off x="3779912" y="260648"/>
            <a:ext cx="3384376" cy="584775"/>
          </a:xfrm>
          <a:prstGeom prst="rect">
            <a:avLst/>
          </a:prstGeom>
          <a:noFill/>
        </p:spPr>
        <p:txBody>
          <a:bodyPr wrap="square" rtlCol="0">
            <a:spAutoFit/>
          </a:bodyPr>
          <a:lstStyle/>
          <a:p>
            <a:r>
              <a:rPr lang="uk-UA" sz="3200" b="1" dirty="0" smtClean="0">
                <a:solidFill>
                  <a:srgbClr val="6666FF"/>
                </a:solidFill>
              </a:rPr>
              <a:t>ТЕСТИ</a:t>
            </a:r>
            <a:endParaRPr lang="uk-UA" sz="3200" b="1" dirty="0">
              <a:solidFill>
                <a:srgbClr val="6666FF"/>
              </a:solidFill>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Овал 4"/>
          <p:cNvSpPr/>
          <p:nvPr/>
        </p:nvSpPr>
        <p:spPr>
          <a:xfrm>
            <a:off x="3203848" y="1916832"/>
            <a:ext cx="2880320" cy="2664296"/>
          </a:xfrm>
          <a:prstGeom prst="ellipse">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uk-UA" sz="2800" dirty="0" smtClean="0">
                <a:solidFill>
                  <a:srgbClr val="FF0000"/>
                </a:solidFill>
              </a:rPr>
              <a:t>Види</a:t>
            </a:r>
            <a:r>
              <a:rPr lang="uk-UA" dirty="0" smtClean="0">
                <a:solidFill>
                  <a:srgbClr val="FF0000"/>
                </a:solidFill>
              </a:rPr>
              <a:t> </a:t>
            </a:r>
            <a:r>
              <a:rPr lang="uk-UA" sz="2000" dirty="0" smtClean="0">
                <a:solidFill>
                  <a:srgbClr val="FF0000"/>
                </a:solidFill>
              </a:rPr>
              <a:t>підприємництва</a:t>
            </a:r>
            <a:endParaRPr lang="uk-UA" sz="2000" dirty="0">
              <a:solidFill>
                <a:srgbClr val="FF0000"/>
              </a:solidFill>
            </a:endParaRPr>
          </a:p>
        </p:txBody>
      </p:sp>
      <p:cxnSp>
        <p:nvCxnSpPr>
          <p:cNvPr id="7" name="Пряма зі стрілкою 6"/>
          <p:cNvCxnSpPr/>
          <p:nvPr/>
        </p:nvCxnSpPr>
        <p:spPr>
          <a:xfrm flipV="1">
            <a:off x="5796136" y="1700808"/>
            <a:ext cx="699610" cy="75021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9" name="Пряма зі стрілкою 8"/>
          <p:cNvCxnSpPr>
            <a:stCxn id="5" idx="5"/>
          </p:cNvCxnSpPr>
          <p:nvPr/>
        </p:nvCxnSpPr>
        <p:spPr>
          <a:xfrm>
            <a:off x="5662355" y="4190951"/>
            <a:ext cx="853861" cy="534193"/>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1" name="Пряма зі стрілкою 10"/>
          <p:cNvCxnSpPr>
            <a:stCxn id="5" idx="3"/>
          </p:cNvCxnSpPr>
          <p:nvPr/>
        </p:nvCxnSpPr>
        <p:spPr>
          <a:xfrm flipH="1">
            <a:off x="2699792" y="4190951"/>
            <a:ext cx="925869" cy="534193"/>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3" name="Пряма зі стрілкою 12"/>
          <p:cNvCxnSpPr>
            <a:stCxn id="5" idx="1"/>
          </p:cNvCxnSpPr>
          <p:nvPr/>
        </p:nvCxnSpPr>
        <p:spPr>
          <a:xfrm flipH="1" flipV="1">
            <a:off x="2699793" y="1916833"/>
            <a:ext cx="925868" cy="39017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7" name="Прямокутник 16"/>
          <p:cNvSpPr/>
          <p:nvPr/>
        </p:nvSpPr>
        <p:spPr>
          <a:xfrm>
            <a:off x="6516216" y="1196752"/>
            <a:ext cx="1800200" cy="576064"/>
          </a:xfrm>
          <a:prstGeom prst="rect">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uk-UA" sz="2400" dirty="0" smtClean="0"/>
              <a:t>Комерційне</a:t>
            </a:r>
            <a:endParaRPr lang="uk-UA" sz="2400" dirty="0"/>
          </a:p>
        </p:txBody>
      </p:sp>
      <p:sp>
        <p:nvSpPr>
          <p:cNvPr id="18" name="Прямокутник 17"/>
          <p:cNvSpPr/>
          <p:nvPr/>
        </p:nvSpPr>
        <p:spPr>
          <a:xfrm>
            <a:off x="6516216" y="4725144"/>
            <a:ext cx="1728192" cy="648072"/>
          </a:xfrm>
          <a:prstGeom prst="rect">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uk-UA" sz="2400" dirty="0" smtClean="0"/>
              <a:t>Фінансове</a:t>
            </a:r>
            <a:endParaRPr lang="uk-UA" sz="2400" dirty="0"/>
          </a:p>
        </p:txBody>
      </p:sp>
      <p:sp>
        <p:nvSpPr>
          <p:cNvPr id="19" name="Прямокутник 18"/>
          <p:cNvSpPr/>
          <p:nvPr/>
        </p:nvSpPr>
        <p:spPr>
          <a:xfrm>
            <a:off x="899592" y="4725144"/>
            <a:ext cx="1778496" cy="720080"/>
          </a:xfrm>
          <a:prstGeom prst="rect">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uk-UA" sz="2400" dirty="0" smtClean="0"/>
              <a:t>Посередницьке</a:t>
            </a:r>
            <a:endParaRPr lang="uk-UA" sz="2400" dirty="0"/>
          </a:p>
        </p:txBody>
      </p:sp>
      <p:sp>
        <p:nvSpPr>
          <p:cNvPr id="20" name="Прямокутник 19"/>
          <p:cNvSpPr/>
          <p:nvPr/>
        </p:nvSpPr>
        <p:spPr>
          <a:xfrm>
            <a:off x="827584" y="1268760"/>
            <a:ext cx="1872208" cy="648072"/>
          </a:xfrm>
          <a:prstGeom prst="rect">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uk-UA" sz="2400" dirty="0" smtClean="0"/>
              <a:t>Виробниче</a:t>
            </a:r>
            <a:endParaRPr lang="uk-UA" sz="2400" dirty="0"/>
          </a:p>
        </p:txBody>
      </p:sp>
      <p:pic>
        <p:nvPicPr>
          <p:cNvPr id="3074" name="Picture 2" descr="C:\Program Files\Microsoft Office\MEDIA\CAGCAT10\j0240719.wmf"/>
          <p:cNvPicPr>
            <a:picLocks noChangeAspect="1" noChangeArrowheads="1"/>
          </p:cNvPicPr>
          <p:nvPr/>
        </p:nvPicPr>
        <p:blipFill>
          <a:blip r:embed="rId2" cstate="print"/>
          <a:srcRect/>
          <a:stretch>
            <a:fillRect/>
          </a:stretch>
        </p:blipFill>
        <p:spPr bwMode="auto">
          <a:xfrm>
            <a:off x="827584" y="2060848"/>
            <a:ext cx="1164031" cy="1826971"/>
          </a:xfrm>
          <a:prstGeom prst="rect">
            <a:avLst/>
          </a:prstGeom>
          <a:noFill/>
        </p:spPr>
      </p:pic>
      <p:pic>
        <p:nvPicPr>
          <p:cNvPr id="3078" name="Picture 6" descr="C:\Users\user\AppData\Local\Microsoft\Windows\Temporary Internet Files\Content.IE5\D70AWGBX\MP900423699[1].jpg"/>
          <p:cNvPicPr>
            <a:picLocks noChangeAspect="1" noChangeArrowheads="1"/>
          </p:cNvPicPr>
          <p:nvPr/>
        </p:nvPicPr>
        <p:blipFill>
          <a:blip r:embed="rId3" cstate="print"/>
          <a:srcRect/>
          <a:stretch>
            <a:fillRect/>
          </a:stretch>
        </p:blipFill>
        <p:spPr bwMode="auto">
          <a:xfrm>
            <a:off x="6516216" y="5517232"/>
            <a:ext cx="2016224" cy="958577"/>
          </a:xfrm>
          <a:prstGeom prst="rect">
            <a:avLst/>
          </a:prstGeom>
          <a:noFill/>
        </p:spPr>
      </p:pic>
      <p:pic>
        <p:nvPicPr>
          <p:cNvPr id="3081" name="Picture 9" descr="C:\Program Files\Microsoft Office\MEDIA\CAGCAT10\j0300520.gif"/>
          <p:cNvPicPr>
            <a:picLocks noChangeAspect="1" noChangeArrowheads="1" noCrop="1"/>
          </p:cNvPicPr>
          <p:nvPr/>
        </p:nvPicPr>
        <p:blipFill>
          <a:blip r:embed="rId4" cstate="print"/>
          <a:srcRect/>
          <a:stretch>
            <a:fillRect/>
          </a:stretch>
        </p:blipFill>
        <p:spPr bwMode="auto">
          <a:xfrm>
            <a:off x="6516216" y="2348880"/>
            <a:ext cx="1728192" cy="936104"/>
          </a:xfrm>
          <a:prstGeom prst="rect">
            <a:avLst/>
          </a:prstGeom>
          <a:noFill/>
        </p:spPr>
      </p:pic>
      <p:pic>
        <p:nvPicPr>
          <p:cNvPr id="3083" name="Picture 11" descr="C:\Program Files\Microsoft Office\MEDIA\CAGCAT10\j0195384.wmf"/>
          <p:cNvPicPr>
            <a:picLocks noChangeAspect="1" noChangeArrowheads="1"/>
          </p:cNvPicPr>
          <p:nvPr/>
        </p:nvPicPr>
        <p:blipFill>
          <a:blip r:embed="rId5" cstate="print"/>
          <a:srcRect/>
          <a:stretch>
            <a:fillRect/>
          </a:stretch>
        </p:blipFill>
        <p:spPr bwMode="auto">
          <a:xfrm>
            <a:off x="755576" y="5589240"/>
            <a:ext cx="1872208" cy="1080120"/>
          </a:xfrm>
          <a:prstGeom prst="rect">
            <a:avLst/>
          </a:prstGeom>
          <a:noFill/>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Овал 4"/>
          <p:cNvSpPr/>
          <p:nvPr/>
        </p:nvSpPr>
        <p:spPr>
          <a:xfrm>
            <a:off x="3347864" y="2060848"/>
            <a:ext cx="2808312" cy="2592288"/>
          </a:xfrm>
          <a:prstGeom prst="ellipse">
            <a:avLst/>
          </a:prstGeom>
          <a:ln>
            <a:solidFill>
              <a:srgbClr val="5372D7"/>
            </a:solidFill>
          </a:ln>
        </p:spPr>
        <p:style>
          <a:lnRef idx="0">
            <a:schemeClr val="accent5"/>
          </a:lnRef>
          <a:fillRef idx="3">
            <a:schemeClr val="accent5"/>
          </a:fillRef>
          <a:effectRef idx="3">
            <a:schemeClr val="accent5"/>
          </a:effectRef>
          <a:fontRef idx="minor">
            <a:schemeClr val="lt1"/>
          </a:fontRef>
        </p:style>
        <p:txBody>
          <a:bodyPr rtlCol="0" anchor="ctr"/>
          <a:lstStyle/>
          <a:p>
            <a:pPr algn="ctr"/>
            <a:r>
              <a:rPr lang="uk-UA" sz="2400" dirty="0" smtClean="0">
                <a:ln>
                  <a:solidFill>
                    <a:srgbClr val="FF9900"/>
                  </a:solidFill>
                </a:ln>
                <a:solidFill>
                  <a:srgbClr val="FF0000"/>
                </a:solidFill>
              </a:rPr>
              <a:t>Підприємства</a:t>
            </a:r>
            <a:endParaRPr lang="uk-UA" sz="2400" dirty="0">
              <a:ln>
                <a:solidFill>
                  <a:srgbClr val="FF9900"/>
                </a:solidFill>
              </a:ln>
              <a:solidFill>
                <a:srgbClr val="FF0000"/>
              </a:solidFill>
            </a:endParaRPr>
          </a:p>
        </p:txBody>
      </p:sp>
      <p:cxnSp>
        <p:nvCxnSpPr>
          <p:cNvPr id="7" name="Пряма зі стрілкою 6"/>
          <p:cNvCxnSpPr/>
          <p:nvPr/>
        </p:nvCxnSpPr>
        <p:spPr>
          <a:xfrm flipV="1">
            <a:off x="5580112" y="1700808"/>
            <a:ext cx="830961" cy="57275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8" name="Округлений прямокутник 7"/>
          <p:cNvSpPr/>
          <p:nvPr/>
        </p:nvSpPr>
        <p:spPr>
          <a:xfrm>
            <a:off x="6372200" y="1052736"/>
            <a:ext cx="2520280" cy="1368152"/>
          </a:xfrm>
          <a:prstGeom prst="roundRect">
            <a:avLst/>
          </a:prstGeom>
          <a:solidFill>
            <a:schemeClr val="accent6">
              <a:lumMod val="40000"/>
              <a:lumOff val="60000"/>
            </a:schemeClr>
          </a:solid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uk-UA" b="1" dirty="0" smtClean="0">
                <a:solidFill>
                  <a:srgbClr val="FF0000"/>
                </a:solidFill>
              </a:rPr>
              <a:t>За організаційною формою</a:t>
            </a:r>
          </a:p>
          <a:p>
            <a:pPr algn="ctr">
              <a:buFont typeface="Wingdings" pitchFamily="2" charset="2"/>
              <a:buChar char="v"/>
            </a:pPr>
            <a:r>
              <a:rPr lang="uk-UA" sz="1600" b="1" dirty="0" smtClean="0">
                <a:ln>
                  <a:solidFill>
                    <a:srgbClr val="FFC000"/>
                  </a:solidFill>
                </a:ln>
                <a:solidFill>
                  <a:srgbClr val="6600CC"/>
                </a:solidFill>
              </a:rPr>
              <a:t>одноосібне володіння</a:t>
            </a:r>
          </a:p>
          <a:p>
            <a:pPr algn="ctr">
              <a:buFont typeface="Wingdings" pitchFamily="2" charset="2"/>
              <a:buChar char="v"/>
            </a:pPr>
            <a:r>
              <a:rPr lang="uk-UA" sz="1600" b="1" dirty="0" smtClean="0">
                <a:ln>
                  <a:solidFill>
                    <a:srgbClr val="FFC000"/>
                  </a:solidFill>
                </a:ln>
                <a:solidFill>
                  <a:srgbClr val="6600CC"/>
                </a:solidFill>
              </a:rPr>
              <a:t> партнерство</a:t>
            </a:r>
          </a:p>
          <a:p>
            <a:pPr algn="ctr">
              <a:buFont typeface="Wingdings" pitchFamily="2" charset="2"/>
              <a:buChar char="v"/>
            </a:pPr>
            <a:r>
              <a:rPr lang="uk-UA" sz="1600" b="1" dirty="0" smtClean="0">
                <a:ln>
                  <a:solidFill>
                    <a:srgbClr val="FFC000"/>
                  </a:solidFill>
                </a:ln>
                <a:solidFill>
                  <a:srgbClr val="6600CC"/>
                </a:solidFill>
              </a:rPr>
              <a:t> корпорація</a:t>
            </a:r>
            <a:endParaRPr lang="uk-UA" sz="1600" b="1" dirty="0">
              <a:ln>
                <a:solidFill>
                  <a:srgbClr val="FFC000"/>
                </a:solidFill>
              </a:ln>
              <a:solidFill>
                <a:srgbClr val="6600CC"/>
              </a:solidFill>
            </a:endParaRPr>
          </a:p>
        </p:txBody>
      </p:sp>
      <p:cxnSp>
        <p:nvCxnSpPr>
          <p:cNvPr id="10" name="Пряма зі стрілкою 9"/>
          <p:cNvCxnSpPr>
            <a:stCxn id="5" idx="5"/>
            <a:endCxn id="11" idx="1"/>
          </p:cNvCxnSpPr>
          <p:nvPr/>
        </p:nvCxnSpPr>
        <p:spPr>
          <a:xfrm>
            <a:off x="5744908" y="4273504"/>
            <a:ext cx="699300" cy="66766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1" name="Округлений прямокутник 10"/>
          <p:cNvSpPr/>
          <p:nvPr/>
        </p:nvSpPr>
        <p:spPr>
          <a:xfrm>
            <a:off x="6444208" y="4221088"/>
            <a:ext cx="2520280" cy="1440160"/>
          </a:xfrm>
          <a:prstGeom prst="roundRect">
            <a:avLst/>
          </a:prstGeom>
          <a:solidFill>
            <a:schemeClr val="accent6">
              <a:lumMod val="40000"/>
              <a:lumOff val="60000"/>
            </a:schemeClr>
          </a:solid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uk-UA" b="1" dirty="0" smtClean="0">
                <a:ln>
                  <a:solidFill>
                    <a:srgbClr val="FFFF00"/>
                  </a:solidFill>
                </a:ln>
                <a:solidFill>
                  <a:srgbClr val="FF0000"/>
                </a:solidFill>
              </a:rPr>
              <a:t>За метою діяльності</a:t>
            </a:r>
          </a:p>
          <a:p>
            <a:pPr algn="ctr">
              <a:buFont typeface="Wingdings" pitchFamily="2" charset="2"/>
              <a:buChar char="v"/>
            </a:pPr>
            <a:r>
              <a:rPr lang="uk-UA" sz="1600" b="1" dirty="0" smtClean="0">
                <a:ln>
                  <a:solidFill>
                    <a:srgbClr val="FFC000"/>
                  </a:solidFill>
                </a:ln>
                <a:solidFill>
                  <a:srgbClr val="6600CC"/>
                </a:solidFill>
              </a:rPr>
              <a:t> </a:t>
            </a:r>
            <a:r>
              <a:rPr lang="uk-UA" b="1" dirty="0" smtClean="0">
                <a:ln>
                  <a:solidFill>
                    <a:srgbClr val="FFC000"/>
                  </a:solidFill>
                </a:ln>
                <a:solidFill>
                  <a:srgbClr val="6600CC"/>
                </a:solidFill>
              </a:rPr>
              <a:t>прибуткові</a:t>
            </a:r>
          </a:p>
          <a:p>
            <a:pPr algn="ctr">
              <a:buFont typeface="Wingdings" pitchFamily="2" charset="2"/>
              <a:buChar char="v"/>
            </a:pPr>
            <a:r>
              <a:rPr lang="uk-UA" b="1" dirty="0" smtClean="0">
                <a:ln>
                  <a:solidFill>
                    <a:srgbClr val="FFC000"/>
                  </a:solidFill>
                </a:ln>
                <a:solidFill>
                  <a:srgbClr val="6600CC"/>
                </a:solidFill>
              </a:rPr>
              <a:t> неприбуткові</a:t>
            </a:r>
            <a:endParaRPr lang="uk-UA" b="1" dirty="0">
              <a:ln>
                <a:solidFill>
                  <a:srgbClr val="FFC000"/>
                </a:solidFill>
              </a:ln>
              <a:solidFill>
                <a:srgbClr val="6600CC"/>
              </a:solidFill>
            </a:endParaRPr>
          </a:p>
        </p:txBody>
      </p:sp>
      <p:sp>
        <p:nvSpPr>
          <p:cNvPr id="17" name="Округлений прямокутник 16"/>
          <p:cNvSpPr/>
          <p:nvPr/>
        </p:nvSpPr>
        <p:spPr>
          <a:xfrm>
            <a:off x="395536" y="1124744"/>
            <a:ext cx="2570584" cy="1346448"/>
          </a:xfrm>
          <a:prstGeom prst="roundRect">
            <a:avLst/>
          </a:prstGeom>
          <a:solidFill>
            <a:schemeClr val="accent6">
              <a:lumMod val="40000"/>
              <a:lumOff val="60000"/>
            </a:schemeClr>
          </a:solid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uk-UA" b="1" dirty="0" smtClean="0">
                <a:ln>
                  <a:solidFill>
                    <a:srgbClr val="FFFF00"/>
                  </a:solidFill>
                </a:ln>
                <a:solidFill>
                  <a:srgbClr val="FF0000"/>
                </a:solidFill>
              </a:rPr>
              <a:t>За формою власності</a:t>
            </a:r>
          </a:p>
          <a:p>
            <a:pPr algn="ctr">
              <a:buFont typeface="Wingdings" pitchFamily="2" charset="2"/>
              <a:buChar char="v"/>
            </a:pPr>
            <a:r>
              <a:rPr lang="uk-UA" sz="1600" dirty="0" smtClean="0">
                <a:ln>
                  <a:solidFill>
                    <a:srgbClr val="FFC000"/>
                  </a:solidFill>
                </a:ln>
                <a:solidFill>
                  <a:srgbClr val="6600CC"/>
                </a:solidFill>
              </a:rPr>
              <a:t> </a:t>
            </a:r>
            <a:r>
              <a:rPr lang="uk-UA" sz="1600" b="1" dirty="0" smtClean="0">
                <a:ln>
                  <a:solidFill>
                    <a:srgbClr val="FFC000"/>
                  </a:solidFill>
                </a:ln>
                <a:solidFill>
                  <a:srgbClr val="6600CC"/>
                </a:solidFill>
              </a:rPr>
              <a:t>приватні</a:t>
            </a:r>
          </a:p>
          <a:p>
            <a:pPr algn="ctr">
              <a:buFont typeface="Wingdings" pitchFamily="2" charset="2"/>
              <a:buChar char="v"/>
            </a:pPr>
            <a:r>
              <a:rPr lang="uk-UA" sz="1600" b="1" dirty="0" smtClean="0">
                <a:ln>
                  <a:solidFill>
                    <a:srgbClr val="FFC000"/>
                  </a:solidFill>
                </a:ln>
                <a:solidFill>
                  <a:srgbClr val="6600CC"/>
                </a:solidFill>
              </a:rPr>
              <a:t>     колективні</a:t>
            </a:r>
          </a:p>
          <a:p>
            <a:pPr algn="ctr">
              <a:buFont typeface="Wingdings" pitchFamily="2" charset="2"/>
              <a:buChar char="v"/>
            </a:pPr>
            <a:r>
              <a:rPr lang="uk-UA" sz="1600" b="1" dirty="0" smtClean="0">
                <a:ln>
                  <a:solidFill>
                    <a:srgbClr val="FFC000"/>
                  </a:solidFill>
                </a:ln>
                <a:solidFill>
                  <a:srgbClr val="6600CC"/>
                </a:solidFill>
              </a:rPr>
              <a:t>  державні</a:t>
            </a:r>
            <a:endParaRPr lang="uk-UA" sz="1600" b="1" dirty="0">
              <a:ln>
                <a:solidFill>
                  <a:srgbClr val="FFC000"/>
                </a:solidFill>
              </a:ln>
              <a:solidFill>
                <a:srgbClr val="6600CC"/>
              </a:solidFill>
            </a:endParaRPr>
          </a:p>
        </p:txBody>
      </p:sp>
      <p:sp>
        <p:nvSpPr>
          <p:cNvPr id="18" name="Округлений прямокутник 17"/>
          <p:cNvSpPr/>
          <p:nvPr/>
        </p:nvSpPr>
        <p:spPr>
          <a:xfrm>
            <a:off x="467544" y="4221088"/>
            <a:ext cx="2520280" cy="1440160"/>
          </a:xfrm>
          <a:prstGeom prst="roundRect">
            <a:avLst/>
          </a:prstGeom>
          <a:solidFill>
            <a:schemeClr val="accent6">
              <a:lumMod val="40000"/>
              <a:lumOff val="60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uk-UA" b="1" dirty="0" smtClean="0">
                <a:ln>
                  <a:solidFill>
                    <a:srgbClr val="FFFF00"/>
                  </a:solidFill>
                </a:ln>
                <a:solidFill>
                  <a:srgbClr val="FF0000"/>
                </a:solidFill>
              </a:rPr>
              <a:t>За масштабом (розміром)</a:t>
            </a:r>
          </a:p>
          <a:p>
            <a:pPr algn="ctr">
              <a:buFont typeface="Wingdings" pitchFamily="2" charset="2"/>
              <a:buChar char="v"/>
            </a:pPr>
            <a:r>
              <a:rPr lang="uk-UA" sz="1600" b="1" dirty="0" smtClean="0">
                <a:ln>
                  <a:solidFill>
                    <a:srgbClr val="FFC000"/>
                  </a:solidFill>
                </a:ln>
                <a:solidFill>
                  <a:srgbClr val="582CD4"/>
                </a:solidFill>
              </a:rPr>
              <a:t> </a:t>
            </a:r>
            <a:r>
              <a:rPr lang="uk-UA" sz="1600" b="1" dirty="0" smtClean="0">
                <a:ln>
                  <a:solidFill>
                    <a:srgbClr val="FFC000"/>
                  </a:solidFill>
                </a:ln>
                <a:solidFill>
                  <a:srgbClr val="6600CC"/>
                </a:solidFill>
              </a:rPr>
              <a:t>великі</a:t>
            </a:r>
          </a:p>
          <a:p>
            <a:pPr algn="ctr">
              <a:buFont typeface="Wingdings" pitchFamily="2" charset="2"/>
              <a:buChar char="v"/>
            </a:pPr>
            <a:r>
              <a:rPr lang="uk-UA" sz="1600" b="1" dirty="0" smtClean="0">
                <a:ln>
                  <a:solidFill>
                    <a:srgbClr val="FFC000"/>
                  </a:solidFill>
                </a:ln>
                <a:solidFill>
                  <a:srgbClr val="6600CC"/>
                </a:solidFill>
              </a:rPr>
              <a:t>  середні</a:t>
            </a:r>
            <a:endParaRPr lang="uk-UA" sz="1600" b="1" dirty="0">
              <a:ln>
                <a:solidFill>
                  <a:srgbClr val="FFC000"/>
                </a:solidFill>
              </a:ln>
              <a:solidFill>
                <a:srgbClr val="6600CC"/>
              </a:solidFill>
            </a:endParaRPr>
          </a:p>
          <a:p>
            <a:pPr algn="ctr">
              <a:buFont typeface="Wingdings" pitchFamily="2" charset="2"/>
              <a:buChar char="v"/>
            </a:pPr>
            <a:r>
              <a:rPr lang="uk-UA" sz="1600" b="1" dirty="0" smtClean="0">
                <a:ln>
                  <a:solidFill>
                    <a:srgbClr val="FFC000"/>
                  </a:solidFill>
                </a:ln>
                <a:solidFill>
                  <a:srgbClr val="6600CC"/>
                </a:solidFill>
              </a:rPr>
              <a:t> малі</a:t>
            </a:r>
          </a:p>
        </p:txBody>
      </p:sp>
      <p:pic>
        <p:nvPicPr>
          <p:cNvPr id="4098" name="Picture 2" descr="C:\Program Files\Microsoft Office\MEDIA\CAGCAT10\j0301252.wmf"/>
          <p:cNvPicPr>
            <a:picLocks noChangeAspect="1" noChangeArrowheads="1"/>
          </p:cNvPicPr>
          <p:nvPr/>
        </p:nvPicPr>
        <p:blipFill>
          <a:blip r:embed="rId2" cstate="print"/>
          <a:srcRect/>
          <a:stretch>
            <a:fillRect/>
          </a:stretch>
        </p:blipFill>
        <p:spPr bwMode="auto">
          <a:xfrm>
            <a:off x="3923928" y="4869160"/>
            <a:ext cx="1829714" cy="1565453"/>
          </a:xfrm>
          <a:prstGeom prst="rect">
            <a:avLst/>
          </a:prstGeom>
          <a:noFill/>
        </p:spPr>
      </p:pic>
      <p:pic>
        <p:nvPicPr>
          <p:cNvPr id="4099" name="Picture 3" descr="C:\Program Files\Microsoft Office\MEDIA\CAGCAT10\j0292020.wmf"/>
          <p:cNvPicPr>
            <a:picLocks noChangeAspect="1" noChangeArrowheads="1"/>
          </p:cNvPicPr>
          <p:nvPr/>
        </p:nvPicPr>
        <p:blipFill>
          <a:blip r:embed="rId3" cstate="print"/>
          <a:srcRect/>
          <a:stretch>
            <a:fillRect/>
          </a:stretch>
        </p:blipFill>
        <p:spPr bwMode="auto">
          <a:xfrm>
            <a:off x="3779912" y="404664"/>
            <a:ext cx="1869034" cy="1773936"/>
          </a:xfrm>
          <a:prstGeom prst="rect">
            <a:avLst/>
          </a:prstGeom>
          <a:noFill/>
        </p:spPr>
      </p:pic>
      <p:cxnSp>
        <p:nvCxnSpPr>
          <p:cNvPr id="44" name="Пряма зі стрілкою 43"/>
          <p:cNvCxnSpPr>
            <a:endCxn id="17" idx="3"/>
          </p:cNvCxnSpPr>
          <p:nvPr/>
        </p:nvCxnSpPr>
        <p:spPr>
          <a:xfrm flipH="1" flipV="1">
            <a:off x="2966120" y="1797968"/>
            <a:ext cx="885800" cy="55091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48" name="Пряма зі стрілкою 47"/>
          <p:cNvCxnSpPr>
            <a:endCxn id="18" idx="3"/>
          </p:cNvCxnSpPr>
          <p:nvPr/>
        </p:nvCxnSpPr>
        <p:spPr>
          <a:xfrm flipH="1">
            <a:off x="2987824" y="4293096"/>
            <a:ext cx="720080" cy="64807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611560" y="260648"/>
            <a:ext cx="8352928" cy="1015663"/>
          </a:xfrm>
          <a:prstGeom prst="rect">
            <a:avLst/>
          </a:prstGeom>
          <a:solidFill>
            <a:schemeClr val="accent6">
              <a:lumMod val="20000"/>
              <a:lumOff val="80000"/>
            </a:schemeClr>
          </a:solidFill>
          <a:effectLst>
            <a:glow rad="228600">
              <a:schemeClr val="accent3">
                <a:satMod val="175000"/>
                <a:alpha val="40000"/>
              </a:schemeClr>
            </a:glow>
          </a:effectLst>
          <a:scene3d>
            <a:camera prst="orthographicFront"/>
            <a:lightRig rig="threePt" dir="t"/>
          </a:scene3d>
          <a:sp3d>
            <a:bevelT/>
          </a:sp3d>
        </p:spPr>
        <p:txBody>
          <a:bodyPr wrap="square" rtlCol="0">
            <a:spAutoFit/>
          </a:bodyPr>
          <a:lstStyle/>
          <a:p>
            <a:r>
              <a:rPr lang="uk-UA" sz="2400" dirty="0" smtClean="0">
                <a:ln>
                  <a:solidFill>
                    <a:srgbClr val="00B050"/>
                  </a:solidFill>
                </a:ln>
                <a:solidFill>
                  <a:srgbClr val="5372D7"/>
                </a:solidFill>
              </a:rPr>
              <a:t>  Форма власності                    </a:t>
            </a:r>
            <a:r>
              <a:rPr lang="uk-UA" sz="2400" dirty="0" smtClean="0">
                <a:ln>
                  <a:solidFill>
                    <a:srgbClr val="00B050"/>
                  </a:solidFill>
                </a:ln>
                <a:solidFill>
                  <a:srgbClr val="00B050"/>
                </a:solidFill>
              </a:rPr>
              <a:t>Організаційні форми підприємств</a:t>
            </a:r>
          </a:p>
          <a:p>
            <a:endParaRPr lang="uk-UA" dirty="0" smtClean="0">
              <a:ln>
                <a:solidFill>
                  <a:srgbClr val="00B050"/>
                </a:solidFill>
              </a:ln>
              <a:solidFill>
                <a:schemeClr val="tx2">
                  <a:lumMod val="60000"/>
                  <a:lumOff val="40000"/>
                </a:schemeClr>
              </a:solidFill>
            </a:endParaRPr>
          </a:p>
          <a:p>
            <a:r>
              <a:rPr lang="uk-UA" dirty="0" smtClean="0">
                <a:ln>
                  <a:solidFill>
                    <a:srgbClr val="00B050"/>
                  </a:solidFill>
                </a:ln>
                <a:solidFill>
                  <a:schemeClr val="tx2">
                    <a:lumMod val="60000"/>
                    <a:lumOff val="40000"/>
                  </a:schemeClr>
                </a:solidFill>
              </a:rPr>
              <a:t>                             </a:t>
            </a:r>
            <a:endParaRPr lang="uk-UA" dirty="0" smtClean="0">
              <a:ln>
                <a:solidFill>
                  <a:schemeClr val="accent1">
                    <a:lumMod val="60000"/>
                    <a:lumOff val="40000"/>
                  </a:schemeClr>
                </a:solidFill>
              </a:ln>
              <a:solidFill>
                <a:schemeClr val="tx2">
                  <a:lumMod val="60000"/>
                  <a:lumOff val="40000"/>
                </a:schemeClr>
              </a:solidFill>
            </a:endParaRPr>
          </a:p>
        </p:txBody>
      </p:sp>
      <p:sp>
        <p:nvSpPr>
          <p:cNvPr id="3" name="Ліва фігурна дужка 2"/>
          <p:cNvSpPr/>
          <p:nvPr/>
        </p:nvSpPr>
        <p:spPr>
          <a:xfrm>
            <a:off x="3707904" y="1700808"/>
            <a:ext cx="216024" cy="864096"/>
          </a:xfrm>
          <a:prstGeom prst="leftBrace">
            <a:avLst>
              <a:gd name="adj1" fmla="val 8333"/>
              <a:gd name="adj2" fmla="val 52435"/>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uk-UA"/>
          </a:p>
        </p:txBody>
      </p:sp>
      <p:sp>
        <p:nvSpPr>
          <p:cNvPr id="4" name="TextBox 3"/>
          <p:cNvSpPr txBox="1"/>
          <p:nvPr/>
        </p:nvSpPr>
        <p:spPr>
          <a:xfrm>
            <a:off x="4499992" y="1628800"/>
            <a:ext cx="3384376" cy="923330"/>
          </a:xfrm>
          <a:prstGeom prst="rect">
            <a:avLst/>
          </a:prstGeom>
          <a:solidFill>
            <a:schemeClr val="accent6">
              <a:lumMod val="20000"/>
              <a:lumOff val="80000"/>
            </a:schemeClr>
          </a:solidFill>
        </p:spPr>
        <p:txBody>
          <a:bodyPr wrap="square" rtlCol="0">
            <a:spAutoFit/>
          </a:bodyPr>
          <a:lstStyle/>
          <a:p>
            <a:r>
              <a:rPr lang="uk-UA" dirty="0" smtClean="0"/>
              <a:t>Одноосібне володіння</a:t>
            </a:r>
          </a:p>
          <a:p>
            <a:r>
              <a:rPr lang="uk-UA" dirty="0" smtClean="0"/>
              <a:t>Партнерство</a:t>
            </a:r>
          </a:p>
          <a:p>
            <a:r>
              <a:rPr lang="uk-UA" dirty="0" smtClean="0"/>
              <a:t>Корпорація</a:t>
            </a:r>
            <a:endParaRPr lang="uk-UA" dirty="0"/>
          </a:p>
        </p:txBody>
      </p:sp>
      <p:sp>
        <p:nvSpPr>
          <p:cNvPr id="5" name="TextBox 4"/>
          <p:cNvSpPr txBox="1"/>
          <p:nvPr/>
        </p:nvSpPr>
        <p:spPr>
          <a:xfrm>
            <a:off x="1187624" y="1916832"/>
            <a:ext cx="1728192" cy="523220"/>
          </a:xfrm>
          <a:prstGeom prst="rect">
            <a:avLst/>
          </a:prstGeom>
          <a:gradFill>
            <a:gsLst>
              <a:gs pos="0">
                <a:srgbClr val="FFCCCC"/>
              </a:gs>
              <a:gs pos="50000">
                <a:schemeClr val="accent1">
                  <a:tint val="44500"/>
                  <a:satMod val="160000"/>
                </a:schemeClr>
              </a:gs>
              <a:gs pos="100000">
                <a:schemeClr val="accent1">
                  <a:tint val="23500"/>
                  <a:satMod val="160000"/>
                </a:schemeClr>
              </a:gs>
            </a:gsLst>
            <a:lin ang="5400000" scaled="0"/>
          </a:gradFill>
        </p:spPr>
        <p:txBody>
          <a:bodyPr wrap="square" rtlCol="0">
            <a:spAutoFit/>
          </a:bodyPr>
          <a:lstStyle/>
          <a:p>
            <a:r>
              <a:rPr lang="uk-UA" sz="2800" b="1" dirty="0" smtClean="0"/>
              <a:t>Приватна</a:t>
            </a:r>
            <a:endParaRPr lang="uk-UA" sz="2800" b="1" dirty="0"/>
          </a:p>
        </p:txBody>
      </p:sp>
      <p:sp>
        <p:nvSpPr>
          <p:cNvPr id="6" name="TextBox 5"/>
          <p:cNvSpPr txBox="1"/>
          <p:nvPr/>
        </p:nvSpPr>
        <p:spPr>
          <a:xfrm>
            <a:off x="1187624" y="3717032"/>
            <a:ext cx="2016224" cy="523220"/>
          </a:xfrm>
          <a:prstGeom prst="rect">
            <a:avLst/>
          </a:prstGeom>
          <a:blipFill>
            <a:blip r:embed="rId2" cstate="print"/>
            <a:tile tx="0" ty="0" sx="100000" sy="100000" flip="none" algn="tl"/>
          </a:blipFill>
        </p:spPr>
        <p:txBody>
          <a:bodyPr wrap="square" rtlCol="0">
            <a:spAutoFit/>
          </a:bodyPr>
          <a:lstStyle/>
          <a:p>
            <a:r>
              <a:rPr lang="uk-UA" sz="2800" b="1" dirty="0" smtClean="0"/>
              <a:t>Колективна</a:t>
            </a:r>
            <a:endParaRPr lang="uk-UA" sz="2800" b="1" dirty="0"/>
          </a:p>
        </p:txBody>
      </p:sp>
      <p:sp>
        <p:nvSpPr>
          <p:cNvPr id="7" name="Ліва фігурна дужка 6"/>
          <p:cNvSpPr/>
          <p:nvPr/>
        </p:nvSpPr>
        <p:spPr>
          <a:xfrm>
            <a:off x="3707904" y="3501008"/>
            <a:ext cx="155448" cy="914400"/>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uk-UA"/>
          </a:p>
        </p:txBody>
      </p:sp>
      <p:sp>
        <p:nvSpPr>
          <p:cNvPr id="8" name="TextBox 7"/>
          <p:cNvSpPr txBox="1"/>
          <p:nvPr/>
        </p:nvSpPr>
        <p:spPr>
          <a:xfrm>
            <a:off x="4427984" y="3429000"/>
            <a:ext cx="3456384" cy="923330"/>
          </a:xfrm>
          <a:prstGeom prst="rect">
            <a:avLst/>
          </a:prstGeom>
          <a:solidFill>
            <a:schemeClr val="accent6">
              <a:lumMod val="20000"/>
              <a:lumOff val="80000"/>
            </a:schemeClr>
          </a:solidFill>
        </p:spPr>
        <p:txBody>
          <a:bodyPr wrap="square" rtlCol="0">
            <a:spAutoFit/>
          </a:bodyPr>
          <a:lstStyle/>
          <a:p>
            <a:r>
              <a:rPr lang="uk-UA" dirty="0" smtClean="0"/>
              <a:t>Виробничі кооперативи</a:t>
            </a:r>
          </a:p>
          <a:p>
            <a:r>
              <a:rPr lang="uk-UA" dirty="0" smtClean="0"/>
              <a:t>Збутові та споживчі кооперативи</a:t>
            </a:r>
          </a:p>
          <a:p>
            <a:r>
              <a:rPr lang="uk-UA" dirty="0" smtClean="0"/>
              <a:t>Кредитні кооперативи (Спілки)</a:t>
            </a:r>
            <a:endParaRPr lang="uk-UA" dirty="0"/>
          </a:p>
        </p:txBody>
      </p:sp>
      <p:sp>
        <p:nvSpPr>
          <p:cNvPr id="9" name="TextBox 8"/>
          <p:cNvSpPr txBox="1"/>
          <p:nvPr/>
        </p:nvSpPr>
        <p:spPr>
          <a:xfrm>
            <a:off x="1259632" y="5517232"/>
            <a:ext cx="1872208" cy="523220"/>
          </a:xfrm>
          <a:prstGeom prst="rect">
            <a:avLst/>
          </a:prstGeom>
          <a:gradFill>
            <a:gsLst>
              <a:gs pos="0">
                <a:srgbClr val="FFCCCC"/>
              </a:gs>
              <a:gs pos="50000">
                <a:schemeClr val="accent1">
                  <a:tint val="44500"/>
                  <a:satMod val="160000"/>
                </a:schemeClr>
              </a:gs>
              <a:gs pos="100000">
                <a:schemeClr val="accent1">
                  <a:tint val="23500"/>
                  <a:satMod val="160000"/>
                </a:schemeClr>
              </a:gs>
            </a:gsLst>
            <a:lin ang="5400000" scaled="0"/>
          </a:gradFill>
        </p:spPr>
        <p:txBody>
          <a:bodyPr wrap="square" rtlCol="0">
            <a:spAutoFit/>
          </a:bodyPr>
          <a:lstStyle/>
          <a:p>
            <a:r>
              <a:rPr lang="uk-UA" sz="2800" b="1" dirty="0" smtClean="0"/>
              <a:t>Державна</a:t>
            </a:r>
            <a:endParaRPr lang="uk-UA" sz="2800" b="1" dirty="0"/>
          </a:p>
        </p:txBody>
      </p:sp>
      <p:sp>
        <p:nvSpPr>
          <p:cNvPr id="10" name="Ліва фігурна дужка 9"/>
          <p:cNvSpPr/>
          <p:nvPr/>
        </p:nvSpPr>
        <p:spPr>
          <a:xfrm>
            <a:off x="3707904" y="5229200"/>
            <a:ext cx="216024" cy="1008112"/>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uk-UA"/>
          </a:p>
        </p:txBody>
      </p:sp>
      <p:sp>
        <p:nvSpPr>
          <p:cNvPr id="11" name="TextBox 10"/>
          <p:cNvSpPr txBox="1"/>
          <p:nvPr/>
        </p:nvSpPr>
        <p:spPr>
          <a:xfrm>
            <a:off x="4499992" y="5517232"/>
            <a:ext cx="3744416" cy="646331"/>
          </a:xfrm>
          <a:prstGeom prst="rect">
            <a:avLst/>
          </a:prstGeom>
          <a:solidFill>
            <a:schemeClr val="accent6">
              <a:lumMod val="20000"/>
              <a:lumOff val="80000"/>
            </a:schemeClr>
          </a:solidFill>
        </p:spPr>
        <p:txBody>
          <a:bodyPr wrap="square" rtlCol="0">
            <a:spAutoFit/>
          </a:bodyPr>
          <a:lstStyle/>
          <a:p>
            <a:r>
              <a:rPr lang="uk-UA" dirty="0" smtClean="0"/>
              <a:t>Комунальні підприємства</a:t>
            </a:r>
          </a:p>
          <a:p>
            <a:r>
              <a:rPr lang="uk-UA" dirty="0" smtClean="0"/>
              <a:t>Загальнодержавні підприємства</a:t>
            </a:r>
            <a:endParaRPr lang="uk-UA"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Прямокутник 5"/>
          <p:cNvSpPr/>
          <p:nvPr/>
        </p:nvSpPr>
        <p:spPr>
          <a:xfrm>
            <a:off x="1043608" y="116632"/>
            <a:ext cx="7200800" cy="461665"/>
          </a:xfrm>
          <a:prstGeom prst="rect">
            <a:avLst/>
          </a:prstGeom>
          <a:solidFill>
            <a:schemeClr val="accent2">
              <a:lumMod val="60000"/>
              <a:lumOff val="40000"/>
            </a:schemeClr>
          </a:solidFill>
        </p:spPr>
        <p:txBody>
          <a:bodyPr wrap="square" lIns="91440" tIns="45720" rIns="91440" bIns="45720">
            <a:spAutoFit/>
          </a:bodyPr>
          <a:lstStyle/>
          <a:p>
            <a:pPr algn="ctr"/>
            <a:r>
              <a:rPr lang="uk-UA" sz="2400" b="1" dirty="0" smtClean="0">
                <a:ln w="900" cmpd="sng">
                  <a:solidFill>
                    <a:schemeClr val="accent1">
                      <a:satMod val="190000"/>
                      <a:alpha val="55000"/>
                    </a:schemeClr>
                  </a:solidFill>
                  <a:prstDash val="solid"/>
                </a:ln>
                <a:solidFill>
                  <a:srgbClr val="FFFF00"/>
                </a:solidFill>
                <a:effectLst>
                  <a:innerShdw blurRad="101600" dist="76200" dir="5400000">
                    <a:schemeClr val="accent1">
                      <a:satMod val="190000"/>
                      <a:tint val="100000"/>
                      <a:alpha val="74000"/>
                    </a:schemeClr>
                  </a:innerShdw>
                </a:effectLst>
              </a:rPr>
              <a:t>Переваги та недоліки організаційних форм бізнесу</a:t>
            </a:r>
            <a:endParaRPr lang="uk-UA" sz="2400" b="1" cap="none" spc="0" dirty="0">
              <a:ln w="900" cmpd="sng">
                <a:solidFill>
                  <a:schemeClr val="accent1">
                    <a:satMod val="190000"/>
                    <a:alpha val="55000"/>
                  </a:schemeClr>
                </a:solidFill>
                <a:prstDash val="solid"/>
              </a:ln>
              <a:solidFill>
                <a:srgbClr val="FFFF00"/>
              </a:solidFill>
              <a:effectLst>
                <a:innerShdw blurRad="101600" dist="76200" dir="5400000">
                  <a:schemeClr val="accent1">
                    <a:satMod val="190000"/>
                    <a:tint val="100000"/>
                    <a:alpha val="74000"/>
                  </a:schemeClr>
                </a:innerShdw>
              </a:effectLst>
            </a:endParaRPr>
          </a:p>
        </p:txBody>
      </p:sp>
      <p:graphicFrame>
        <p:nvGraphicFramePr>
          <p:cNvPr id="7" name="Таблиця 6"/>
          <p:cNvGraphicFramePr>
            <a:graphicFrameLocks noGrp="1"/>
          </p:cNvGraphicFramePr>
          <p:nvPr/>
        </p:nvGraphicFramePr>
        <p:xfrm>
          <a:off x="323528" y="980728"/>
          <a:ext cx="8568952" cy="5256584"/>
        </p:xfrm>
        <a:graphic>
          <a:graphicData uri="http://schemas.openxmlformats.org/drawingml/2006/table">
            <a:tbl>
              <a:tblPr firstRow="1" bandRow="1">
                <a:effectLst>
                  <a:outerShdw blurRad="50800" dist="50800" dir="5400000" algn="ctr" rotWithShape="0">
                    <a:srgbClr val="0070C0"/>
                  </a:outerShdw>
                </a:effectLst>
                <a:tableStyleId>{5C22544A-7EE6-4342-B048-85BDC9FD1C3A}</a:tableStyleId>
              </a:tblPr>
              <a:tblGrid>
                <a:gridCol w="4284476"/>
                <a:gridCol w="4284476"/>
              </a:tblGrid>
              <a:tr h="510101">
                <a:tc>
                  <a:txBody>
                    <a:bodyPr/>
                    <a:lstStyle/>
                    <a:p>
                      <a:r>
                        <a:rPr lang="uk-UA" sz="2400" baseline="0" dirty="0" smtClean="0">
                          <a:solidFill>
                            <a:srgbClr val="0070C0"/>
                          </a:solidFill>
                        </a:rPr>
                        <a:t>                     Переваги</a:t>
                      </a:r>
                      <a:endParaRPr lang="uk-UA" sz="2400" baseline="0" dirty="0">
                        <a:solidFill>
                          <a:srgbClr val="0070C0"/>
                        </a:solidFill>
                      </a:endParaRPr>
                    </a:p>
                  </a:txBody>
                  <a:tcPr>
                    <a:solidFill>
                      <a:srgbClr val="FFCC99"/>
                    </a:solidFill>
                  </a:tcPr>
                </a:tc>
                <a:tc>
                  <a:txBody>
                    <a:bodyPr/>
                    <a:lstStyle/>
                    <a:p>
                      <a:r>
                        <a:rPr lang="uk-UA" sz="2400" baseline="0" dirty="0" smtClean="0">
                          <a:solidFill>
                            <a:srgbClr val="0070C0"/>
                          </a:solidFill>
                        </a:rPr>
                        <a:t>                        Недоліки</a:t>
                      </a:r>
                      <a:endParaRPr lang="uk-UA" sz="2400" baseline="0" dirty="0">
                        <a:solidFill>
                          <a:srgbClr val="0070C0"/>
                        </a:solidFill>
                      </a:endParaRPr>
                    </a:p>
                  </a:txBody>
                  <a:tcPr>
                    <a:solidFill>
                      <a:schemeClr val="accent6"/>
                    </a:solidFill>
                  </a:tcPr>
                </a:tc>
              </a:tr>
              <a:tr h="470863">
                <a:tc gridSpan="2">
                  <a:txBody>
                    <a:bodyPr/>
                    <a:lstStyle/>
                    <a:p>
                      <a:r>
                        <a:rPr lang="uk-UA" sz="1800" b="1" dirty="0" smtClean="0"/>
                        <a:t>                                                     </a:t>
                      </a:r>
                      <a:r>
                        <a:rPr lang="uk-UA" sz="2400" b="1" dirty="0" smtClean="0">
                          <a:solidFill>
                            <a:srgbClr val="C00000"/>
                          </a:solidFill>
                        </a:rPr>
                        <a:t>Одноосібне володіння</a:t>
                      </a:r>
                      <a:endParaRPr lang="uk-UA" sz="2400" b="1" dirty="0">
                        <a:solidFill>
                          <a:srgbClr val="C00000"/>
                        </a:solidFill>
                      </a:endParaRPr>
                    </a:p>
                  </a:txBody>
                  <a:tcPr>
                    <a:solidFill>
                      <a:schemeClr val="accent6">
                        <a:lumMod val="40000"/>
                        <a:lumOff val="60000"/>
                      </a:schemeClr>
                    </a:solidFill>
                  </a:tcPr>
                </a:tc>
                <a:tc hMerge="1">
                  <a:txBody>
                    <a:bodyPr/>
                    <a:lstStyle/>
                    <a:p>
                      <a:endParaRPr lang="uk-UA" dirty="0"/>
                    </a:p>
                  </a:txBody>
                  <a:tcPr>
                    <a:solidFill>
                      <a:schemeClr val="accent6">
                        <a:lumMod val="20000"/>
                        <a:lumOff val="80000"/>
                      </a:schemeClr>
                    </a:solidFill>
                  </a:tcPr>
                </a:tc>
              </a:tr>
              <a:tr h="4275620">
                <a:tc>
                  <a:txBody>
                    <a:bodyPr/>
                    <a:lstStyle/>
                    <a:p>
                      <a:pPr>
                        <a:buFont typeface="Arial" pitchFamily="34" charset="0"/>
                        <a:buChar char="•"/>
                      </a:pPr>
                      <a:r>
                        <a:rPr lang="uk-UA" sz="2000" dirty="0" smtClean="0"/>
                        <a:t> самостійність власника та свобода дій у прийнятті рішень</a:t>
                      </a:r>
                    </a:p>
                    <a:p>
                      <a:pPr>
                        <a:buFont typeface="Arial" pitchFamily="34" charset="0"/>
                        <a:buNone/>
                      </a:pPr>
                      <a:endParaRPr lang="uk-UA" sz="2000" dirty="0" smtClean="0"/>
                    </a:p>
                    <a:p>
                      <a:pPr>
                        <a:buFont typeface="Arial" pitchFamily="34" charset="0"/>
                        <a:buChar char="•"/>
                      </a:pPr>
                      <a:r>
                        <a:rPr lang="uk-UA" sz="2000" baseline="0" dirty="0" smtClean="0"/>
                        <a:t> простота організації та швидкість утілення управлінських рішень</a:t>
                      </a:r>
                    </a:p>
                    <a:p>
                      <a:pPr>
                        <a:buFont typeface="Arial" pitchFamily="34" charset="0"/>
                        <a:buNone/>
                      </a:pPr>
                      <a:endParaRPr lang="uk-UA" sz="2000" baseline="0" dirty="0" smtClean="0"/>
                    </a:p>
                    <a:p>
                      <a:pPr>
                        <a:buFont typeface="Arial" pitchFamily="34" charset="0"/>
                        <a:buChar char="•"/>
                      </a:pPr>
                      <a:r>
                        <a:rPr lang="uk-UA" sz="2000" baseline="0" dirty="0" smtClean="0"/>
                        <a:t> привласнення всього прибутку однією особою</a:t>
                      </a:r>
                    </a:p>
                    <a:p>
                      <a:pPr>
                        <a:buFont typeface="Arial" pitchFamily="34" charset="0"/>
                        <a:buNone/>
                      </a:pPr>
                      <a:endParaRPr lang="uk-UA" sz="2000" baseline="0" dirty="0" smtClean="0"/>
                    </a:p>
                    <a:p>
                      <a:pPr>
                        <a:buFont typeface="Arial" pitchFamily="34" charset="0"/>
                        <a:buChar char="•"/>
                      </a:pPr>
                      <a:r>
                        <a:rPr lang="uk-UA" sz="2000" baseline="0" dirty="0" smtClean="0"/>
                        <a:t> висока мобільність та здатність пристосовуватись до потреб клієнта</a:t>
                      </a:r>
                      <a:endParaRPr lang="uk-UA" sz="2000" dirty="0"/>
                    </a:p>
                  </a:txBody>
                  <a:tcPr>
                    <a:solidFill>
                      <a:schemeClr val="accent6">
                        <a:lumMod val="20000"/>
                        <a:lumOff val="80000"/>
                      </a:schemeClr>
                    </a:solidFill>
                  </a:tcPr>
                </a:tc>
                <a:tc>
                  <a:txBody>
                    <a:bodyPr/>
                    <a:lstStyle/>
                    <a:p>
                      <a:pPr>
                        <a:buFont typeface="Arial" pitchFamily="34" charset="0"/>
                        <a:buChar char="•"/>
                      </a:pPr>
                      <a:r>
                        <a:rPr lang="uk-UA" sz="2000" baseline="0" dirty="0" smtClean="0"/>
                        <a:t> повна відповідальність усім майном у разі банкрутства</a:t>
                      </a:r>
                    </a:p>
                    <a:p>
                      <a:pPr>
                        <a:buFont typeface="Arial" pitchFamily="34" charset="0"/>
                        <a:buNone/>
                      </a:pPr>
                      <a:endParaRPr lang="uk-UA" sz="2000" baseline="0" dirty="0" smtClean="0"/>
                    </a:p>
                    <a:p>
                      <a:pPr>
                        <a:buFont typeface="Arial" pitchFamily="34" charset="0"/>
                        <a:buChar char="•"/>
                      </a:pPr>
                      <a:r>
                        <a:rPr lang="uk-UA" sz="2000" baseline="0" dirty="0" smtClean="0"/>
                        <a:t> обмеженість капіталу</a:t>
                      </a:r>
                    </a:p>
                    <a:p>
                      <a:pPr>
                        <a:buFont typeface="Arial" pitchFamily="34" charset="0"/>
                        <a:buNone/>
                      </a:pPr>
                      <a:endParaRPr lang="uk-UA" sz="2000" baseline="0" dirty="0" smtClean="0"/>
                    </a:p>
                    <a:p>
                      <a:pPr>
                        <a:buFont typeface="Arial" pitchFamily="34" charset="0"/>
                        <a:buChar char="•"/>
                      </a:pPr>
                      <a:r>
                        <a:rPr lang="uk-UA" sz="2000" baseline="0" dirty="0" smtClean="0"/>
                        <a:t> значна кількість функцій, виконуваних однією особою може</a:t>
                      </a:r>
                      <a:endParaRPr lang="en-US" sz="2000" baseline="0" dirty="0" smtClean="0"/>
                    </a:p>
                    <a:p>
                      <a:pPr>
                        <a:buFont typeface="Arial" pitchFamily="34" charset="0"/>
                        <a:buNone/>
                      </a:pPr>
                      <a:r>
                        <a:rPr lang="uk-UA" sz="2000" baseline="0" dirty="0" smtClean="0"/>
                        <a:t> спричиняти хибні рішення</a:t>
                      </a:r>
                      <a:endParaRPr lang="uk-UA" sz="2000" baseline="0" dirty="0"/>
                    </a:p>
                  </a:txBody>
                  <a:tcPr>
                    <a:solidFill>
                      <a:schemeClr val="accent6">
                        <a:lumMod val="20000"/>
                        <a:lumOff val="80000"/>
                      </a:schemeClr>
                    </a:solidFill>
                  </a:tcPr>
                </a:tc>
              </a:tr>
            </a:tbl>
          </a:graphicData>
        </a:graphic>
      </p:graphicFrame>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Таблиця 3"/>
          <p:cNvGraphicFramePr>
            <a:graphicFrameLocks noGrp="1"/>
          </p:cNvGraphicFramePr>
          <p:nvPr/>
        </p:nvGraphicFramePr>
        <p:xfrm>
          <a:off x="611560" y="332656"/>
          <a:ext cx="7920880" cy="5976664"/>
        </p:xfrm>
        <a:graphic>
          <a:graphicData uri="http://schemas.openxmlformats.org/drawingml/2006/table">
            <a:tbl>
              <a:tblPr firstRow="1" bandRow="1">
                <a:effectLst>
                  <a:outerShdw blurRad="50800" dist="50800" dir="5400000" algn="ctr" rotWithShape="0">
                    <a:srgbClr val="0070C0"/>
                  </a:outerShdw>
                </a:effectLst>
                <a:tableStyleId>{5C22544A-7EE6-4342-B048-85BDC9FD1C3A}</a:tableStyleId>
              </a:tblPr>
              <a:tblGrid>
                <a:gridCol w="7920880"/>
              </a:tblGrid>
              <a:tr h="5976664">
                <a:tc>
                  <a:txBody>
                    <a:bodyPr/>
                    <a:lstStyle/>
                    <a:p>
                      <a:endParaRPr lang="uk-UA" dirty="0"/>
                    </a:p>
                  </a:txBody>
                  <a:tcPr>
                    <a:solidFill>
                      <a:schemeClr val="accent6">
                        <a:lumMod val="20000"/>
                        <a:lumOff val="80000"/>
                      </a:schemeClr>
                    </a:solidFill>
                  </a:tcPr>
                </a:tc>
              </a:tr>
            </a:tbl>
          </a:graphicData>
        </a:graphic>
      </p:graphicFrame>
      <p:graphicFrame>
        <p:nvGraphicFramePr>
          <p:cNvPr id="5" name="Таблиця 4"/>
          <p:cNvGraphicFramePr>
            <a:graphicFrameLocks noGrp="1"/>
          </p:cNvGraphicFramePr>
          <p:nvPr/>
        </p:nvGraphicFramePr>
        <p:xfrm>
          <a:off x="1259632" y="764704"/>
          <a:ext cx="6768752" cy="4968552"/>
        </p:xfrm>
        <a:graphic>
          <a:graphicData uri="http://schemas.openxmlformats.org/drawingml/2006/table">
            <a:tbl>
              <a:tblPr firstRow="1" bandRow="1">
                <a:tableStyleId>{93296810-A885-4BE3-A3E7-6D5BEEA58F35}</a:tableStyleId>
              </a:tblPr>
              <a:tblGrid>
                <a:gridCol w="3384376"/>
                <a:gridCol w="3384376"/>
              </a:tblGrid>
              <a:tr h="576436">
                <a:tc>
                  <a:txBody>
                    <a:bodyPr/>
                    <a:lstStyle/>
                    <a:p>
                      <a:r>
                        <a:rPr lang="uk-UA" dirty="0" smtClean="0">
                          <a:solidFill>
                            <a:schemeClr val="accent1"/>
                          </a:solidFill>
                          <a:effectLst>
                            <a:innerShdw blurRad="114300">
                              <a:prstClr val="black"/>
                            </a:innerShdw>
                          </a:effectLst>
                        </a:rPr>
                        <a:t>     </a:t>
                      </a:r>
                      <a:r>
                        <a:rPr lang="uk-UA" sz="2400" dirty="0" smtClean="0">
                          <a:solidFill>
                            <a:schemeClr val="accent1"/>
                          </a:solidFill>
                          <a:effectLst>
                            <a:innerShdw blurRad="114300">
                              <a:prstClr val="black"/>
                            </a:innerShdw>
                          </a:effectLst>
                        </a:rPr>
                        <a:t> Переваги</a:t>
                      </a:r>
                      <a:endParaRPr lang="uk-UA" sz="2400" dirty="0">
                        <a:solidFill>
                          <a:schemeClr val="accent1"/>
                        </a:solidFill>
                        <a:effectLst>
                          <a:innerShdw blurRad="114300">
                            <a:prstClr val="black"/>
                          </a:innerShdw>
                        </a:effectLst>
                      </a:endParaRPr>
                    </a:p>
                  </a:txBody>
                  <a:tcPr>
                    <a:solidFill>
                      <a:srgbClr val="FFCC99"/>
                    </a:solidFill>
                  </a:tcPr>
                </a:tc>
                <a:tc>
                  <a:txBody>
                    <a:bodyPr/>
                    <a:lstStyle/>
                    <a:p>
                      <a:r>
                        <a:rPr lang="uk-UA" dirty="0" smtClean="0"/>
                        <a:t>            </a:t>
                      </a:r>
                      <a:r>
                        <a:rPr lang="uk-UA" sz="2400" dirty="0" smtClean="0">
                          <a:solidFill>
                            <a:srgbClr val="0070C0"/>
                          </a:solidFill>
                        </a:rPr>
                        <a:t>Недоліки</a:t>
                      </a:r>
                      <a:endParaRPr lang="uk-UA" sz="2400" dirty="0">
                        <a:solidFill>
                          <a:srgbClr val="0070C0"/>
                        </a:solidFill>
                      </a:endParaRPr>
                    </a:p>
                  </a:txBody>
                  <a:tcPr/>
                </a:tc>
              </a:tr>
              <a:tr h="576436">
                <a:tc gridSpan="2">
                  <a:txBody>
                    <a:bodyPr/>
                    <a:lstStyle/>
                    <a:p>
                      <a:r>
                        <a:rPr lang="uk-UA" dirty="0" smtClean="0">
                          <a:solidFill>
                            <a:srgbClr val="C00000"/>
                          </a:solidFill>
                        </a:rPr>
                        <a:t>                                            </a:t>
                      </a:r>
                      <a:r>
                        <a:rPr lang="uk-UA" sz="2400" b="1" dirty="0" smtClean="0">
                          <a:solidFill>
                            <a:srgbClr val="C00000"/>
                          </a:solidFill>
                        </a:rPr>
                        <a:t> Партнерство</a:t>
                      </a:r>
                      <a:endParaRPr lang="uk-UA" sz="2400" b="1" dirty="0">
                        <a:solidFill>
                          <a:srgbClr val="C00000"/>
                        </a:solidFill>
                      </a:endParaRPr>
                    </a:p>
                  </a:txBody>
                  <a:tcPr/>
                </a:tc>
                <a:tc hMerge="1">
                  <a:txBody>
                    <a:bodyPr/>
                    <a:lstStyle/>
                    <a:p>
                      <a:endParaRPr lang="uk-UA" dirty="0"/>
                    </a:p>
                  </a:txBody>
                  <a:tcPr/>
                </a:tc>
              </a:tr>
              <a:tr h="1059911">
                <a:tc>
                  <a:txBody>
                    <a:bodyPr/>
                    <a:lstStyle/>
                    <a:p>
                      <a:pPr>
                        <a:buFont typeface="Arial" pitchFamily="34" charset="0"/>
                        <a:buChar char="•"/>
                      </a:pPr>
                      <a:r>
                        <a:rPr lang="uk-UA" dirty="0" smtClean="0"/>
                        <a:t> розширення джерел фінансування за кошти кількох партнерів</a:t>
                      </a:r>
                      <a:endParaRPr lang="uk-UA" dirty="0"/>
                    </a:p>
                  </a:txBody>
                  <a:tcPr/>
                </a:tc>
                <a:tc>
                  <a:txBody>
                    <a:bodyPr/>
                    <a:lstStyle/>
                    <a:p>
                      <a:pPr>
                        <a:buFont typeface="Arial" pitchFamily="34" charset="0"/>
                        <a:buChar char="•"/>
                      </a:pPr>
                      <a:r>
                        <a:rPr lang="uk-UA" dirty="0" smtClean="0"/>
                        <a:t> імовірність виникнення суперечностей між партнерами</a:t>
                      </a:r>
                      <a:endParaRPr lang="uk-UA" dirty="0"/>
                    </a:p>
                  </a:txBody>
                  <a:tcPr/>
                </a:tc>
              </a:tr>
              <a:tr h="1059911">
                <a:tc>
                  <a:txBody>
                    <a:bodyPr/>
                    <a:lstStyle/>
                    <a:p>
                      <a:pPr>
                        <a:buFont typeface="Arial" pitchFamily="34" charset="0"/>
                        <a:buChar char="•"/>
                      </a:pPr>
                      <a:r>
                        <a:rPr lang="uk-UA" dirty="0" smtClean="0"/>
                        <a:t> якісніше управління завдяки розподілу функцій між партнерами</a:t>
                      </a:r>
                      <a:endParaRPr lang="uk-UA" dirty="0"/>
                    </a:p>
                  </a:txBody>
                  <a:tcPr/>
                </a:tc>
                <a:tc>
                  <a:txBody>
                    <a:bodyPr/>
                    <a:lstStyle/>
                    <a:p>
                      <a:pPr>
                        <a:buFont typeface="Arial" pitchFamily="34" charset="0"/>
                        <a:buChar char="•"/>
                      </a:pPr>
                      <a:r>
                        <a:rPr lang="uk-UA" dirty="0" smtClean="0"/>
                        <a:t> відповідальність одного партнера за хибні рішення інших</a:t>
                      </a:r>
                      <a:endParaRPr lang="uk-UA" dirty="0"/>
                    </a:p>
                  </a:txBody>
                  <a:tcPr/>
                </a:tc>
              </a:tr>
              <a:tr h="1695858">
                <a:tc>
                  <a:txBody>
                    <a:bodyPr/>
                    <a:lstStyle/>
                    <a:p>
                      <a:pPr>
                        <a:buFont typeface="Arial" pitchFamily="34" charset="0"/>
                        <a:buChar char="•"/>
                      </a:pPr>
                      <a:r>
                        <a:rPr lang="uk-UA" dirty="0" smtClean="0"/>
                        <a:t> використання податкових пільг, оскільки прибуток</a:t>
                      </a:r>
                      <a:r>
                        <a:rPr lang="uk-UA" baseline="0" dirty="0" smtClean="0"/>
                        <a:t> кожного партнера оподатковується як індивідуальний</a:t>
                      </a:r>
                      <a:endParaRPr lang="uk-UA" dirty="0"/>
                    </a:p>
                  </a:txBody>
                  <a:tcPr/>
                </a:tc>
                <a:tc>
                  <a:txBody>
                    <a:bodyPr/>
                    <a:lstStyle/>
                    <a:p>
                      <a:pPr>
                        <a:buFont typeface="Arial" pitchFamily="34" charset="0"/>
                        <a:buChar char="•"/>
                      </a:pPr>
                      <a:r>
                        <a:rPr lang="uk-UA" dirty="0" smtClean="0"/>
                        <a:t> необхідність реорганізації підприємства в разі виходу з партнерства одного із засновників</a:t>
                      </a:r>
                      <a:endParaRPr lang="uk-UA" dirty="0"/>
                    </a:p>
                  </a:txBody>
                  <a:tcPr/>
                </a:tc>
              </a:tr>
            </a:tbl>
          </a:graphicData>
        </a:graphic>
      </p:graphicFrame>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Таблиця 3"/>
          <p:cNvGraphicFramePr>
            <a:graphicFrameLocks noGrp="1"/>
          </p:cNvGraphicFramePr>
          <p:nvPr/>
        </p:nvGraphicFramePr>
        <p:xfrm>
          <a:off x="899592" y="548680"/>
          <a:ext cx="7488832" cy="5912446"/>
        </p:xfrm>
        <a:graphic>
          <a:graphicData uri="http://schemas.openxmlformats.org/drawingml/2006/table">
            <a:tbl>
              <a:tblPr firstRow="1" bandRow="1">
                <a:tableStyleId>{93296810-A885-4BE3-A3E7-6D5BEEA58F35}</a:tableStyleId>
              </a:tblPr>
              <a:tblGrid>
                <a:gridCol w="3744416"/>
                <a:gridCol w="3744416"/>
              </a:tblGrid>
              <a:tr h="792088">
                <a:tc>
                  <a:txBody>
                    <a:bodyPr/>
                    <a:lstStyle/>
                    <a:p>
                      <a:r>
                        <a:rPr lang="uk-UA" dirty="0" smtClean="0"/>
                        <a:t>              </a:t>
                      </a:r>
                      <a:r>
                        <a:rPr lang="uk-UA" sz="2400" dirty="0" smtClean="0"/>
                        <a:t> </a:t>
                      </a:r>
                      <a:r>
                        <a:rPr lang="uk-UA" sz="2400" dirty="0" smtClean="0">
                          <a:solidFill>
                            <a:schemeClr val="accent1">
                              <a:lumMod val="75000"/>
                            </a:schemeClr>
                          </a:solidFill>
                        </a:rPr>
                        <a:t>Переваги</a:t>
                      </a:r>
                      <a:endParaRPr lang="uk-UA" sz="2400" dirty="0"/>
                    </a:p>
                  </a:txBody>
                  <a:tcPr>
                    <a:solidFill>
                      <a:schemeClr val="accent6">
                        <a:lumMod val="40000"/>
                        <a:lumOff val="60000"/>
                      </a:schemeClr>
                    </a:solidFill>
                  </a:tcPr>
                </a:tc>
                <a:tc>
                  <a:txBody>
                    <a:bodyPr/>
                    <a:lstStyle/>
                    <a:p>
                      <a:r>
                        <a:rPr lang="uk-UA" dirty="0" smtClean="0"/>
                        <a:t>                   </a:t>
                      </a:r>
                      <a:r>
                        <a:rPr lang="uk-UA" sz="2400" dirty="0" smtClean="0"/>
                        <a:t> </a:t>
                      </a:r>
                      <a:r>
                        <a:rPr lang="uk-UA" sz="2400" dirty="0" smtClean="0">
                          <a:solidFill>
                            <a:schemeClr val="accent1">
                              <a:lumMod val="75000"/>
                            </a:schemeClr>
                          </a:solidFill>
                        </a:rPr>
                        <a:t>Недоліки</a:t>
                      </a:r>
                      <a:endParaRPr lang="uk-UA" sz="2400" dirty="0"/>
                    </a:p>
                  </a:txBody>
                  <a:tcPr/>
                </a:tc>
              </a:tr>
              <a:tr h="648072">
                <a:tc gridSpan="2">
                  <a:txBody>
                    <a:bodyPr/>
                    <a:lstStyle/>
                    <a:p>
                      <a:r>
                        <a:rPr lang="uk-UA" sz="2400" b="1" dirty="0" smtClean="0"/>
                        <a:t>                                        </a:t>
                      </a:r>
                      <a:r>
                        <a:rPr lang="uk-UA" sz="2400" b="1" dirty="0" smtClean="0">
                          <a:solidFill>
                            <a:schemeClr val="accent2">
                              <a:lumMod val="75000"/>
                            </a:schemeClr>
                          </a:solidFill>
                        </a:rPr>
                        <a:t>Корпорація</a:t>
                      </a:r>
                      <a:endParaRPr lang="uk-UA" sz="2400" b="1" dirty="0"/>
                    </a:p>
                  </a:txBody>
                  <a:tcPr/>
                </a:tc>
                <a:tc hMerge="1">
                  <a:txBody>
                    <a:bodyPr/>
                    <a:lstStyle/>
                    <a:p>
                      <a:endParaRPr lang="uk-UA" dirty="0"/>
                    </a:p>
                  </a:txBody>
                  <a:tcPr/>
                </a:tc>
              </a:tr>
              <a:tr h="1094522">
                <a:tc>
                  <a:txBody>
                    <a:bodyPr/>
                    <a:lstStyle/>
                    <a:p>
                      <a:pPr>
                        <a:buFont typeface="Arial" pitchFamily="34" charset="0"/>
                        <a:buChar char="•"/>
                      </a:pPr>
                      <a:r>
                        <a:rPr lang="uk-UA" dirty="0" smtClean="0"/>
                        <a:t> значне розширення капіталу за кошти від продажу акцій</a:t>
                      </a:r>
                      <a:endParaRPr lang="uk-UA" dirty="0"/>
                    </a:p>
                  </a:txBody>
                  <a:tcPr/>
                </a:tc>
                <a:tc>
                  <a:txBody>
                    <a:bodyPr/>
                    <a:lstStyle/>
                    <a:p>
                      <a:pPr>
                        <a:buFont typeface="Arial" pitchFamily="34" charset="0"/>
                        <a:buChar char="•"/>
                      </a:pPr>
                      <a:r>
                        <a:rPr lang="uk-UA" dirty="0" smtClean="0"/>
                        <a:t> ймовірність зловживань з боку менеджерів, оскільки власники акцій не беруть участь у поточному управлінні</a:t>
                      </a:r>
                      <a:endParaRPr lang="uk-UA" dirty="0"/>
                    </a:p>
                  </a:txBody>
                  <a:tcPr/>
                </a:tc>
              </a:tr>
              <a:tr h="1094522">
                <a:tc>
                  <a:txBody>
                    <a:bodyPr/>
                    <a:lstStyle/>
                    <a:p>
                      <a:pPr>
                        <a:buFont typeface="Arial" pitchFamily="34" charset="0"/>
                        <a:buChar char="•"/>
                      </a:pPr>
                      <a:r>
                        <a:rPr lang="uk-UA" dirty="0" smtClean="0"/>
                        <a:t> можливість наймання професійних менеджерів і вища якість управлінських рішень</a:t>
                      </a:r>
                      <a:endParaRPr lang="uk-UA" dirty="0"/>
                    </a:p>
                  </a:txBody>
                  <a:tcPr/>
                </a:tc>
                <a:tc>
                  <a:txBody>
                    <a:bodyPr/>
                    <a:lstStyle/>
                    <a:p>
                      <a:pPr>
                        <a:buFont typeface="Arial" pitchFamily="34" charset="0"/>
                        <a:buChar char="•"/>
                      </a:pPr>
                      <a:r>
                        <a:rPr lang="uk-UA" dirty="0" smtClean="0"/>
                        <a:t> подвійне оподаткування доходів:</a:t>
                      </a:r>
                    </a:p>
                    <a:p>
                      <a:pPr>
                        <a:buFont typeface="Arial" pitchFamily="34" charset="0"/>
                        <a:buNone/>
                      </a:pPr>
                      <a:r>
                        <a:rPr lang="uk-UA" dirty="0" smtClean="0"/>
                        <a:t>як прибутку корпорації, як дивідендів власників акцій</a:t>
                      </a:r>
                      <a:endParaRPr lang="uk-UA" dirty="0"/>
                    </a:p>
                  </a:txBody>
                  <a:tcPr/>
                </a:tc>
              </a:tr>
              <a:tr h="1094522">
                <a:tc>
                  <a:txBody>
                    <a:bodyPr/>
                    <a:lstStyle/>
                    <a:p>
                      <a:pPr>
                        <a:buFont typeface="Arial" pitchFamily="34" charset="0"/>
                        <a:buChar char="•"/>
                      </a:pPr>
                      <a:r>
                        <a:rPr lang="uk-UA" dirty="0" smtClean="0"/>
                        <a:t> обмежена відповідальність власників акцій</a:t>
                      </a:r>
                      <a:endParaRPr lang="uk-UA" dirty="0"/>
                    </a:p>
                  </a:txBody>
                  <a:tcPr/>
                </a:tc>
                <a:tc>
                  <a:txBody>
                    <a:bodyPr/>
                    <a:lstStyle/>
                    <a:p>
                      <a:endParaRPr lang="uk-UA" dirty="0"/>
                    </a:p>
                  </a:txBody>
                  <a:tcPr/>
                </a:tc>
              </a:tr>
              <a:tr h="1094522">
                <a:tc>
                  <a:txBody>
                    <a:bodyPr/>
                    <a:lstStyle/>
                    <a:p>
                      <a:pPr>
                        <a:buFont typeface="Arial" pitchFamily="34" charset="0"/>
                        <a:buChar char="•"/>
                      </a:pPr>
                      <a:r>
                        <a:rPr lang="uk-UA" dirty="0" smtClean="0"/>
                        <a:t> немає загрози реорганізації через зміну власників під час продажу ними акцій</a:t>
                      </a:r>
                      <a:endParaRPr lang="uk-UA" dirty="0"/>
                    </a:p>
                  </a:txBody>
                  <a:tcPr/>
                </a:tc>
                <a:tc>
                  <a:txBody>
                    <a:bodyPr/>
                    <a:lstStyle/>
                    <a:p>
                      <a:endParaRPr lang="uk-UA" dirty="0"/>
                    </a:p>
                  </a:txBody>
                  <a:tcPr/>
                </a:tc>
              </a:tr>
            </a:tbl>
          </a:graphicData>
        </a:graphic>
      </p:graphicFrame>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рямокутник 2"/>
          <p:cNvSpPr/>
          <p:nvPr/>
        </p:nvSpPr>
        <p:spPr>
          <a:xfrm rot="10800000" flipV="1">
            <a:off x="1043608" y="181890"/>
            <a:ext cx="7128792" cy="461665"/>
          </a:xfrm>
          <a:prstGeom prst="rect">
            <a:avLst/>
          </a:prstGeom>
          <a:noFill/>
        </p:spPr>
        <p:txBody>
          <a:bodyPr wrap="square" lIns="91440" tIns="45720" rIns="91440" bIns="45720">
            <a:spAutoFit/>
          </a:bodyPr>
          <a:lstStyle/>
          <a:p>
            <a:pPr algn="ctr"/>
            <a:r>
              <a:rPr lang="uk-UA" sz="2400" b="1" dirty="0" smtClean="0">
                <a:ln w="900" cmpd="sng">
                  <a:solidFill>
                    <a:schemeClr val="accent1">
                      <a:satMod val="190000"/>
                      <a:alpha val="55000"/>
                    </a:schemeClr>
                  </a:solidFill>
                  <a:prstDash val="solid"/>
                </a:ln>
                <a:solidFill>
                  <a:schemeClr val="accent1">
                    <a:satMod val="200000"/>
                    <a:tint val="3000"/>
                  </a:schemeClr>
                </a:solidFill>
                <a:effectLst>
                  <a:innerShdw blurRad="101600" dist="76200" dir="5400000">
                    <a:schemeClr val="accent1">
                      <a:satMod val="190000"/>
                      <a:tint val="100000"/>
                      <a:alpha val="74000"/>
                    </a:schemeClr>
                  </a:innerShdw>
                </a:effectLst>
              </a:rPr>
              <a:t>До підприємницької діяльності</a:t>
            </a:r>
            <a:endParaRPr lang="uk-UA" sz="2400" b="1" cap="none" spc="0" dirty="0">
              <a:ln w="900" cmpd="sng">
                <a:solidFill>
                  <a:schemeClr val="accent1">
                    <a:satMod val="190000"/>
                    <a:alpha val="55000"/>
                  </a:schemeClr>
                </a:solidFill>
                <a:prstDash val="solid"/>
              </a:ln>
              <a:solidFill>
                <a:schemeClr val="accent1">
                  <a:satMod val="200000"/>
                  <a:tint val="3000"/>
                </a:schemeClr>
              </a:solidFill>
              <a:effectLst>
                <a:innerShdw blurRad="101600" dist="76200" dir="5400000">
                  <a:schemeClr val="accent1">
                    <a:satMod val="190000"/>
                    <a:tint val="100000"/>
                    <a:alpha val="74000"/>
                  </a:schemeClr>
                </a:innerShdw>
              </a:effectLst>
            </a:endParaRPr>
          </a:p>
        </p:txBody>
      </p:sp>
      <p:cxnSp>
        <p:nvCxnSpPr>
          <p:cNvPr id="10" name="Пряма сполучна лінія 9"/>
          <p:cNvCxnSpPr/>
          <p:nvPr/>
        </p:nvCxnSpPr>
        <p:spPr>
          <a:xfrm>
            <a:off x="1043608" y="1700808"/>
            <a:ext cx="2592288" cy="72008"/>
          </a:xfrm>
          <a:prstGeom prst="line">
            <a:avLst/>
          </a:prstGeom>
        </p:spPr>
        <p:style>
          <a:lnRef idx="1">
            <a:schemeClr val="accent1"/>
          </a:lnRef>
          <a:fillRef idx="0">
            <a:schemeClr val="accent1"/>
          </a:fillRef>
          <a:effectRef idx="0">
            <a:schemeClr val="accent1"/>
          </a:effectRef>
          <a:fontRef idx="minor">
            <a:schemeClr val="tx1"/>
          </a:fontRef>
        </p:style>
      </p:cxnSp>
      <p:sp>
        <p:nvSpPr>
          <p:cNvPr id="11" name="TextBox 10"/>
          <p:cNvSpPr txBox="1"/>
          <p:nvPr/>
        </p:nvSpPr>
        <p:spPr>
          <a:xfrm flipH="1">
            <a:off x="251520" y="1484784"/>
            <a:ext cx="4320480" cy="1692771"/>
          </a:xfrm>
          <a:prstGeom prst="rect">
            <a:avLst/>
          </a:prstGeom>
          <a:solidFill>
            <a:schemeClr val="accent4">
              <a:lumMod val="40000"/>
              <a:lumOff val="60000"/>
            </a:schemeClr>
          </a:solidFill>
          <a:ln>
            <a:solidFill>
              <a:srgbClr val="C00000"/>
            </a:solidFill>
          </a:ln>
        </p:spPr>
        <p:txBody>
          <a:bodyPr wrap="square" rtlCol="0">
            <a:spAutoFit/>
          </a:bodyPr>
          <a:lstStyle/>
          <a:p>
            <a:r>
              <a:rPr lang="uk-UA" b="1" dirty="0" smtClean="0"/>
              <a:t>                        </a:t>
            </a:r>
            <a:r>
              <a:rPr lang="uk-UA" sz="2400" b="1" u="sng" dirty="0" smtClean="0">
                <a:solidFill>
                  <a:srgbClr val="FFFF00"/>
                </a:solidFill>
              </a:rPr>
              <a:t>Допускаються</a:t>
            </a:r>
          </a:p>
          <a:p>
            <a:pPr>
              <a:buFont typeface="Arial" pitchFamily="34" charset="0"/>
              <a:buChar char="•"/>
            </a:pPr>
            <a:r>
              <a:rPr lang="uk-UA" sz="1600" b="1" dirty="0" smtClean="0">
                <a:ln>
                  <a:solidFill>
                    <a:schemeClr val="accent2"/>
                  </a:solidFill>
                </a:ln>
              </a:rPr>
              <a:t>Громадяни України та інших держав,не обмежені законом у правоздатності або дієздатності</a:t>
            </a:r>
          </a:p>
          <a:p>
            <a:pPr>
              <a:buFont typeface="Arial" pitchFamily="34" charset="0"/>
              <a:buChar char="•"/>
            </a:pPr>
            <a:r>
              <a:rPr lang="uk-UA" sz="1600" b="1" dirty="0" smtClean="0">
                <a:ln>
                  <a:solidFill>
                    <a:schemeClr val="accent2"/>
                  </a:solidFill>
                </a:ln>
              </a:rPr>
              <a:t>Юридичні особи всіх форм власності, визначених законом України “ Про </a:t>
            </a:r>
            <a:r>
              <a:rPr lang="uk-UA" sz="1600" b="1" dirty="0" err="1" smtClean="0">
                <a:ln>
                  <a:solidFill>
                    <a:schemeClr val="accent2"/>
                  </a:solidFill>
                </a:ln>
              </a:rPr>
              <a:t>власність”</a:t>
            </a:r>
            <a:endParaRPr lang="uk-UA" sz="1600" b="1" dirty="0" smtClean="0">
              <a:ln>
                <a:solidFill>
                  <a:schemeClr val="accent2"/>
                </a:solidFill>
              </a:ln>
            </a:endParaRPr>
          </a:p>
        </p:txBody>
      </p:sp>
      <p:sp>
        <p:nvSpPr>
          <p:cNvPr id="12" name="Прямокутник 11"/>
          <p:cNvSpPr/>
          <p:nvPr/>
        </p:nvSpPr>
        <p:spPr>
          <a:xfrm>
            <a:off x="2195736" y="188640"/>
            <a:ext cx="5040560" cy="360040"/>
          </a:xfrm>
          <a:prstGeom prst="rect">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uk-UA" sz="2400" b="1" dirty="0" smtClean="0">
                <a:solidFill>
                  <a:srgbClr val="6600CC"/>
                </a:solidFill>
              </a:rPr>
              <a:t>До підприємницької  діяльності</a:t>
            </a:r>
            <a:endParaRPr lang="uk-UA" sz="2400" b="1" dirty="0">
              <a:solidFill>
                <a:srgbClr val="6600CC"/>
              </a:solidFill>
            </a:endParaRPr>
          </a:p>
        </p:txBody>
      </p:sp>
      <p:sp>
        <p:nvSpPr>
          <p:cNvPr id="13" name="Прямокутник 12"/>
          <p:cNvSpPr/>
          <p:nvPr/>
        </p:nvSpPr>
        <p:spPr>
          <a:xfrm>
            <a:off x="5148064" y="1484784"/>
            <a:ext cx="3816424" cy="3312368"/>
          </a:xfrm>
          <a:prstGeom prst="rect">
            <a:avLst/>
          </a:prstGeom>
          <a:solidFill>
            <a:schemeClr val="accent4">
              <a:lumMod val="40000"/>
              <a:lumOff val="60000"/>
            </a:schemeClr>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buFont typeface="Arial" pitchFamily="34" charset="0"/>
              <a:buChar char="•"/>
            </a:pPr>
            <a:r>
              <a:rPr lang="uk-UA" sz="1600" dirty="0" smtClean="0">
                <a:ln>
                  <a:solidFill>
                    <a:srgbClr val="C00000"/>
                  </a:solidFill>
                </a:ln>
                <a:solidFill>
                  <a:schemeClr val="accent2">
                    <a:lumMod val="75000"/>
                  </a:schemeClr>
                </a:solidFill>
              </a:rPr>
              <a:t>Військовослужбовці</a:t>
            </a:r>
          </a:p>
          <a:p>
            <a:pPr algn="ctr">
              <a:buFont typeface="Arial" pitchFamily="34" charset="0"/>
              <a:buChar char="•"/>
            </a:pPr>
            <a:r>
              <a:rPr lang="uk-UA" sz="1600" dirty="0" smtClean="0">
                <a:ln>
                  <a:solidFill>
                    <a:srgbClr val="C00000"/>
                  </a:solidFill>
                </a:ln>
                <a:solidFill>
                  <a:schemeClr val="accent2">
                    <a:lumMod val="75000"/>
                  </a:schemeClr>
                </a:solidFill>
              </a:rPr>
              <a:t>Засуджені та особи з </a:t>
            </a:r>
            <a:r>
              <a:rPr lang="uk-UA" sz="1600" dirty="0" err="1" smtClean="0">
                <a:ln>
                  <a:solidFill>
                    <a:srgbClr val="C00000"/>
                  </a:solidFill>
                </a:ln>
                <a:solidFill>
                  <a:schemeClr val="accent2">
                    <a:lumMod val="75000"/>
                  </a:schemeClr>
                </a:solidFill>
              </a:rPr>
              <a:t>незнятою</a:t>
            </a:r>
            <a:r>
              <a:rPr lang="uk-UA" sz="1600" dirty="0" smtClean="0">
                <a:ln>
                  <a:solidFill>
                    <a:srgbClr val="C00000"/>
                  </a:solidFill>
                </a:ln>
                <a:solidFill>
                  <a:schemeClr val="accent2">
                    <a:lumMod val="75000"/>
                  </a:schemeClr>
                </a:solidFill>
              </a:rPr>
              <a:t> судимістю</a:t>
            </a:r>
          </a:p>
          <a:p>
            <a:pPr algn="ctr">
              <a:buFont typeface="Arial" pitchFamily="34" charset="0"/>
              <a:buChar char="•"/>
            </a:pPr>
            <a:r>
              <a:rPr lang="uk-UA" sz="1600" dirty="0" smtClean="0">
                <a:ln>
                  <a:solidFill>
                    <a:srgbClr val="C00000"/>
                  </a:solidFill>
                </a:ln>
                <a:solidFill>
                  <a:schemeClr val="accent2">
                    <a:lumMod val="75000"/>
                  </a:schemeClr>
                </a:solidFill>
              </a:rPr>
              <a:t>Посадові особи органів прокуратури і внутрішніх  справ, держбезпеки, державного арбітражу і нотаріату</a:t>
            </a:r>
          </a:p>
          <a:p>
            <a:pPr algn="ctr">
              <a:buFont typeface="Arial" pitchFamily="34" charset="0"/>
              <a:buChar char="•"/>
            </a:pPr>
            <a:r>
              <a:rPr lang="uk-UA" sz="1600" dirty="0" smtClean="0">
                <a:ln>
                  <a:solidFill>
                    <a:srgbClr val="C00000"/>
                  </a:solidFill>
                </a:ln>
                <a:solidFill>
                  <a:schemeClr val="accent2">
                    <a:lumMod val="75000"/>
                  </a:schemeClr>
                </a:solidFill>
              </a:rPr>
              <a:t>Співробітники органів державної влади і управління, що здійснюють контроль за діяльністю підприємств</a:t>
            </a:r>
          </a:p>
        </p:txBody>
      </p:sp>
      <p:cxnSp>
        <p:nvCxnSpPr>
          <p:cNvPr id="15" name="Пряма зі стрілкою 14"/>
          <p:cNvCxnSpPr>
            <a:stCxn id="12" idx="2"/>
          </p:cNvCxnSpPr>
          <p:nvPr/>
        </p:nvCxnSpPr>
        <p:spPr>
          <a:xfrm flipH="1">
            <a:off x="2843808" y="548680"/>
            <a:ext cx="1872208" cy="936104"/>
          </a:xfrm>
          <a:prstGeom prst="straightConnector1">
            <a:avLst/>
          </a:prstGeom>
          <a:ln>
            <a:headEnd type="arrow"/>
            <a:tailEnd type="arrow"/>
          </a:ln>
        </p:spPr>
        <p:style>
          <a:lnRef idx="1">
            <a:schemeClr val="accent1"/>
          </a:lnRef>
          <a:fillRef idx="0">
            <a:schemeClr val="accent1"/>
          </a:fillRef>
          <a:effectRef idx="0">
            <a:schemeClr val="accent1"/>
          </a:effectRef>
          <a:fontRef idx="minor">
            <a:schemeClr val="tx1"/>
          </a:fontRef>
        </p:style>
      </p:cxnSp>
      <p:cxnSp>
        <p:nvCxnSpPr>
          <p:cNvPr id="20" name="Пряма зі стрілкою 19"/>
          <p:cNvCxnSpPr>
            <a:stCxn id="12" idx="2"/>
          </p:cNvCxnSpPr>
          <p:nvPr/>
        </p:nvCxnSpPr>
        <p:spPr>
          <a:xfrm>
            <a:off x="4716016" y="548680"/>
            <a:ext cx="1656184" cy="936104"/>
          </a:xfrm>
          <a:prstGeom prst="straightConnector1">
            <a:avLst/>
          </a:prstGeom>
          <a:ln>
            <a:headEnd type="arrow"/>
            <a:tailEnd type="arrow"/>
          </a:ln>
        </p:spPr>
        <p:style>
          <a:lnRef idx="1">
            <a:schemeClr val="accent1"/>
          </a:lnRef>
          <a:fillRef idx="0">
            <a:schemeClr val="accent1"/>
          </a:fillRef>
          <a:effectRef idx="0">
            <a:schemeClr val="accent1"/>
          </a:effectRef>
          <a:fontRef idx="minor">
            <a:schemeClr val="tx1"/>
          </a:fontRef>
        </p:style>
      </p:cxnSp>
      <p:sp>
        <p:nvSpPr>
          <p:cNvPr id="21" name="TextBox 20"/>
          <p:cNvSpPr txBox="1"/>
          <p:nvPr/>
        </p:nvSpPr>
        <p:spPr>
          <a:xfrm>
            <a:off x="5868144" y="1484784"/>
            <a:ext cx="2664296" cy="461665"/>
          </a:xfrm>
          <a:prstGeom prst="rect">
            <a:avLst/>
          </a:prstGeom>
          <a:noFill/>
        </p:spPr>
        <p:txBody>
          <a:bodyPr wrap="square" rtlCol="0">
            <a:spAutoFit/>
          </a:bodyPr>
          <a:lstStyle/>
          <a:p>
            <a:r>
              <a:rPr lang="uk-UA" sz="2400" b="1" u="sng" dirty="0" smtClean="0">
                <a:solidFill>
                  <a:srgbClr val="FFFF00"/>
                </a:solidFill>
              </a:rPr>
              <a:t>НЕ допускаються </a:t>
            </a:r>
            <a:endParaRPr lang="uk-UA" sz="2400" b="1" u="sng" dirty="0">
              <a:solidFill>
                <a:srgbClr val="FFFF00"/>
              </a:solidFill>
            </a:endParaRPr>
          </a:p>
        </p:txBody>
      </p:sp>
      <p:sp>
        <p:nvSpPr>
          <p:cNvPr id="14" name="TextBox 13"/>
          <p:cNvSpPr txBox="1"/>
          <p:nvPr/>
        </p:nvSpPr>
        <p:spPr>
          <a:xfrm>
            <a:off x="179512" y="5157192"/>
            <a:ext cx="8856984" cy="1261884"/>
          </a:xfrm>
          <a:prstGeom prst="rect">
            <a:avLst/>
          </a:prstGeom>
          <a:noFill/>
          <a:ln>
            <a:solidFill>
              <a:schemeClr val="accent1">
                <a:lumMod val="75000"/>
              </a:schemeClr>
            </a:solidFill>
          </a:ln>
        </p:spPr>
        <p:txBody>
          <a:bodyPr wrap="square" rtlCol="0">
            <a:spAutoFit/>
          </a:bodyPr>
          <a:lstStyle/>
          <a:p>
            <a:r>
              <a:rPr lang="uk-UA" sz="2000" dirty="0" err="1" smtClean="0">
                <a:solidFill>
                  <a:srgbClr val="FF0000"/>
                </a:solidFill>
              </a:rPr>
              <a:t>Підприємництво</a:t>
            </a:r>
            <a:r>
              <a:rPr lang="uk-UA" dirty="0" err="1" smtClean="0"/>
              <a:t>-</a:t>
            </a:r>
            <a:r>
              <a:rPr lang="uk-UA" dirty="0" smtClean="0"/>
              <a:t> </a:t>
            </a:r>
            <a:r>
              <a:rPr lang="uk-UA" dirty="0" smtClean="0">
                <a:solidFill>
                  <a:srgbClr val="6600CC"/>
                </a:solidFill>
              </a:rPr>
              <a:t>самостійна, ініціативна, господарська діяльність громадян, </a:t>
            </a:r>
            <a:r>
              <a:rPr lang="uk-UA" dirty="0" err="1" smtClean="0">
                <a:solidFill>
                  <a:srgbClr val="6600CC"/>
                </a:solidFill>
              </a:rPr>
              <a:t>спрямова</a:t>
            </a:r>
            <a:r>
              <a:rPr lang="uk-UA" dirty="0" smtClean="0">
                <a:solidFill>
                  <a:srgbClr val="6600CC"/>
                </a:solidFill>
              </a:rPr>
              <a:t>   </a:t>
            </a:r>
          </a:p>
          <a:p>
            <a:r>
              <a:rPr lang="uk-UA" dirty="0" smtClean="0">
                <a:solidFill>
                  <a:srgbClr val="6600CC"/>
                </a:solidFill>
              </a:rPr>
              <a:t>                                     на </a:t>
            </a:r>
            <a:r>
              <a:rPr lang="uk-UA" dirty="0" err="1" smtClean="0">
                <a:solidFill>
                  <a:srgbClr val="6600CC"/>
                </a:solidFill>
              </a:rPr>
              <a:t>на</a:t>
            </a:r>
            <a:r>
              <a:rPr lang="uk-UA" dirty="0" smtClean="0">
                <a:solidFill>
                  <a:srgbClr val="6600CC"/>
                </a:solidFill>
              </a:rPr>
              <a:t> отримання прибутку.</a:t>
            </a:r>
          </a:p>
          <a:p>
            <a:r>
              <a:rPr lang="uk-UA" sz="2000" dirty="0" err="1" smtClean="0">
                <a:solidFill>
                  <a:srgbClr val="7030A0"/>
                </a:solidFill>
              </a:rPr>
              <a:t>Підприємство</a:t>
            </a:r>
            <a:r>
              <a:rPr lang="uk-UA" dirty="0" err="1" smtClean="0"/>
              <a:t>-</a:t>
            </a:r>
            <a:r>
              <a:rPr lang="uk-UA" dirty="0" smtClean="0"/>
              <a:t> </a:t>
            </a:r>
            <a:r>
              <a:rPr lang="uk-UA" dirty="0" smtClean="0">
                <a:solidFill>
                  <a:srgbClr val="FF0000"/>
                </a:solidFill>
              </a:rPr>
              <a:t>самостійний </a:t>
            </a:r>
            <a:r>
              <a:rPr lang="uk-UA" dirty="0" err="1" smtClean="0">
                <a:solidFill>
                  <a:srgbClr val="FF0000"/>
                </a:solidFill>
              </a:rPr>
              <a:t>суб</a:t>
            </a:r>
            <a:r>
              <a:rPr lang="en-US" dirty="0" smtClean="0">
                <a:solidFill>
                  <a:srgbClr val="FF0000"/>
                </a:solidFill>
              </a:rPr>
              <a:t>`</a:t>
            </a:r>
            <a:r>
              <a:rPr lang="uk-UA" dirty="0" err="1" smtClean="0">
                <a:solidFill>
                  <a:srgbClr val="FF0000"/>
                </a:solidFill>
              </a:rPr>
              <a:t>єкт</a:t>
            </a:r>
            <a:r>
              <a:rPr lang="uk-UA" dirty="0" smtClean="0">
                <a:solidFill>
                  <a:srgbClr val="FF0000"/>
                </a:solidFill>
              </a:rPr>
              <a:t> господарювання, який здійснює виробничу і </a:t>
            </a:r>
            <a:r>
              <a:rPr lang="uk-UA" dirty="0" err="1" smtClean="0">
                <a:solidFill>
                  <a:srgbClr val="FF0000"/>
                </a:solidFill>
              </a:rPr>
              <a:t>комер</a:t>
            </a:r>
            <a:endParaRPr lang="uk-UA" dirty="0" smtClean="0">
              <a:solidFill>
                <a:srgbClr val="FF0000"/>
              </a:solidFill>
            </a:endParaRPr>
          </a:p>
          <a:p>
            <a:r>
              <a:rPr lang="uk-UA" dirty="0" smtClean="0">
                <a:solidFill>
                  <a:srgbClr val="FF0000"/>
                </a:solidFill>
              </a:rPr>
              <a:t>                               </a:t>
            </a:r>
            <a:r>
              <a:rPr lang="uk-UA" dirty="0" err="1" smtClean="0">
                <a:solidFill>
                  <a:srgbClr val="FF0000"/>
                </a:solidFill>
              </a:rPr>
              <a:t>ційну</a:t>
            </a:r>
            <a:r>
              <a:rPr lang="uk-UA" dirty="0" smtClean="0">
                <a:solidFill>
                  <a:srgbClr val="FF0000"/>
                </a:solidFill>
              </a:rPr>
              <a:t> діяльність з метою отримання прибутку.   </a:t>
            </a:r>
            <a:endParaRPr lang="uk-UA" dirty="0">
              <a:solidFill>
                <a:srgbClr val="FF0000"/>
              </a:solidFill>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6">
                <a:lumMod val="60000"/>
                <a:lumOff val="40000"/>
              </a:schemeClr>
            </a:gs>
            <a:gs pos="50000">
              <a:schemeClr val="accent1">
                <a:tint val="44500"/>
                <a:satMod val="160000"/>
              </a:schemeClr>
            </a:gs>
            <a:gs pos="100000">
              <a:schemeClr val="accent1">
                <a:tint val="23500"/>
                <a:satMod val="160000"/>
              </a:schemeClr>
            </a:gs>
          </a:gsLst>
          <a:lin ang="5400000" scaled="0"/>
          <a:tileRect/>
        </a:gradFill>
        <a:effectLst/>
      </p:bgPr>
    </p:bg>
    <p:spTree>
      <p:nvGrpSpPr>
        <p:cNvPr id="1" name=""/>
        <p:cNvGrpSpPr/>
        <p:nvPr/>
      </p:nvGrpSpPr>
      <p:grpSpPr>
        <a:xfrm>
          <a:off x="0" y="0"/>
          <a:ext cx="0" cy="0"/>
          <a:chOff x="0" y="0"/>
          <a:chExt cx="0" cy="0"/>
        </a:xfrm>
      </p:grpSpPr>
      <p:sp>
        <p:nvSpPr>
          <p:cNvPr id="2" name="Прямокутник 1"/>
          <p:cNvSpPr/>
          <p:nvPr/>
        </p:nvSpPr>
        <p:spPr>
          <a:xfrm>
            <a:off x="1115616" y="260648"/>
            <a:ext cx="7173815" cy="461665"/>
          </a:xfrm>
          <a:prstGeom prst="rect">
            <a:avLst/>
          </a:prstGeom>
          <a:noFill/>
        </p:spPr>
        <p:txBody>
          <a:bodyPr wrap="square" lIns="91440" tIns="45720" rIns="91440" bIns="45720">
            <a:spAutoFit/>
          </a:bodyPr>
          <a:lstStyle/>
          <a:p>
            <a:pPr algn="ctr"/>
            <a:r>
              <a:rPr lang="uk-UA" sz="2400" b="1" dirty="0" smtClean="0">
                <a:ln w="900" cmpd="sng">
                  <a:solidFill>
                    <a:schemeClr val="accent1">
                      <a:satMod val="190000"/>
                      <a:alpha val="55000"/>
                    </a:schemeClr>
                  </a:solidFill>
                  <a:prstDash val="solid"/>
                </a:ln>
                <a:solidFill>
                  <a:schemeClr val="accent1">
                    <a:satMod val="200000"/>
                    <a:tint val="3000"/>
                  </a:schemeClr>
                </a:solidFill>
                <a:effectLst>
                  <a:innerShdw blurRad="101600" dist="76200" dir="5400000">
                    <a:schemeClr val="accent1">
                      <a:satMod val="190000"/>
                      <a:tint val="100000"/>
                      <a:alpha val="74000"/>
                    </a:schemeClr>
                  </a:innerShdw>
                </a:effectLst>
              </a:rPr>
              <a:t>Витрати підприємства</a:t>
            </a:r>
            <a:endParaRPr lang="uk-UA" sz="2400" b="1" cap="none" spc="0" dirty="0">
              <a:ln w="900" cmpd="sng">
                <a:solidFill>
                  <a:schemeClr val="accent1">
                    <a:satMod val="190000"/>
                    <a:alpha val="55000"/>
                  </a:schemeClr>
                </a:solidFill>
                <a:prstDash val="solid"/>
              </a:ln>
              <a:solidFill>
                <a:schemeClr val="accent1">
                  <a:satMod val="200000"/>
                  <a:tint val="3000"/>
                </a:schemeClr>
              </a:solidFill>
              <a:effectLst>
                <a:innerShdw blurRad="101600" dist="76200" dir="5400000">
                  <a:schemeClr val="accent1">
                    <a:satMod val="190000"/>
                    <a:tint val="100000"/>
                    <a:alpha val="74000"/>
                  </a:schemeClr>
                </a:innerShdw>
              </a:effectLst>
            </a:endParaRPr>
          </a:p>
        </p:txBody>
      </p:sp>
      <p:cxnSp>
        <p:nvCxnSpPr>
          <p:cNvPr id="4" name="Пряма зі стрілкою 3"/>
          <p:cNvCxnSpPr/>
          <p:nvPr/>
        </p:nvCxnSpPr>
        <p:spPr>
          <a:xfrm flipH="1">
            <a:off x="2051720" y="548680"/>
            <a:ext cx="1872208" cy="7920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8" name="Пряма зі стрілкою 7"/>
          <p:cNvCxnSpPr/>
          <p:nvPr/>
        </p:nvCxnSpPr>
        <p:spPr>
          <a:xfrm>
            <a:off x="5292080" y="548680"/>
            <a:ext cx="1512168" cy="86409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9" name="Блок-схема: знак завершення 8"/>
          <p:cNvSpPr/>
          <p:nvPr/>
        </p:nvSpPr>
        <p:spPr>
          <a:xfrm>
            <a:off x="323528" y="1340768"/>
            <a:ext cx="3456384" cy="1656184"/>
          </a:xfrm>
          <a:prstGeom prst="flowChartTerminator">
            <a:avLst/>
          </a:prstGeom>
          <a:solidFill>
            <a:schemeClr val="accent6">
              <a:lumMod val="40000"/>
              <a:lumOff val="60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uk-UA" sz="2000" u="sng" dirty="0" smtClean="0">
                <a:ln>
                  <a:solidFill>
                    <a:srgbClr val="FFFF00"/>
                  </a:solidFill>
                </a:ln>
                <a:solidFill>
                  <a:schemeClr val="tx1"/>
                </a:solidFill>
              </a:rPr>
              <a:t>Постійні</a:t>
            </a:r>
            <a:r>
              <a:rPr lang="en-US" sz="2000" u="sng" dirty="0" smtClean="0">
                <a:ln>
                  <a:solidFill>
                    <a:schemeClr val="accent6">
                      <a:lumMod val="40000"/>
                      <a:lumOff val="60000"/>
                    </a:schemeClr>
                  </a:solidFill>
                </a:ln>
                <a:solidFill>
                  <a:srgbClr val="6600CC"/>
                </a:solidFill>
              </a:rPr>
              <a:t> FC</a:t>
            </a:r>
            <a:endParaRPr lang="uk-UA" sz="2000" u="sng" dirty="0" smtClean="0">
              <a:ln>
                <a:solidFill>
                  <a:schemeClr val="accent6">
                    <a:lumMod val="40000"/>
                    <a:lumOff val="60000"/>
                  </a:schemeClr>
                </a:solidFill>
              </a:ln>
              <a:solidFill>
                <a:srgbClr val="6600CC"/>
              </a:solidFill>
            </a:endParaRPr>
          </a:p>
          <a:p>
            <a:pPr algn="ctr"/>
            <a:r>
              <a:rPr lang="uk-UA" dirty="0" smtClean="0">
                <a:ln>
                  <a:solidFill>
                    <a:srgbClr val="FFC000"/>
                  </a:solidFill>
                </a:ln>
                <a:solidFill>
                  <a:srgbClr val="582CD4"/>
                </a:solidFill>
              </a:rPr>
              <a:t>Відсотки за кредитами</a:t>
            </a:r>
          </a:p>
          <a:p>
            <a:pPr algn="ctr"/>
            <a:r>
              <a:rPr lang="uk-UA" dirty="0" smtClean="0">
                <a:ln>
                  <a:solidFill>
                    <a:srgbClr val="FFC000"/>
                  </a:solidFill>
                </a:ln>
                <a:solidFill>
                  <a:srgbClr val="582CD4"/>
                </a:solidFill>
              </a:rPr>
              <a:t>Оренда устаткування</a:t>
            </a:r>
          </a:p>
          <a:p>
            <a:pPr algn="ctr"/>
            <a:r>
              <a:rPr lang="uk-UA" dirty="0" smtClean="0">
                <a:ln>
                  <a:solidFill>
                    <a:srgbClr val="FFC000"/>
                  </a:solidFill>
                </a:ln>
                <a:solidFill>
                  <a:srgbClr val="582CD4"/>
                </a:solidFill>
              </a:rPr>
              <a:t>Рентні та страхові платежі</a:t>
            </a:r>
          </a:p>
          <a:p>
            <a:pPr algn="ctr"/>
            <a:r>
              <a:rPr lang="uk-UA" dirty="0" smtClean="0">
                <a:ln>
                  <a:solidFill>
                    <a:srgbClr val="FFC000"/>
                  </a:solidFill>
                </a:ln>
                <a:solidFill>
                  <a:srgbClr val="582CD4"/>
                </a:solidFill>
              </a:rPr>
              <a:t>Зарплата керівникам</a:t>
            </a:r>
          </a:p>
          <a:p>
            <a:pPr algn="ctr"/>
            <a:endParaRPr lang="uk-UA" dirty="0">
              <a:ln w="18415" cmpd="sng">
                <a:solidFill>
                  <a:schemeClr val="accent2">
                    <a:lumMod val="75000"/>
                  </a:schemeClr>
                </a:solidFill>
                <a:prstDash val="solid"/>
              </a:ln>
            </a:endParaRPr>
          </a:p>
        </p:txBody>
      </p:sp>
      <p:sp>
        <p:nvSpPr>
          <p:cNvPr id="10" name="Блок-схема: знак завершення 9"/>
          <p:cNvSpPr/>
          <p:nvPr/>
        </p:nvSpPr>
        <p:spPr>
          <a:xfrm>
            <a:off x="5436096" y="1412776"/>
            <a:ext cx="3240360" cy="1656184"/>
          </a:xfrm>
          <a:prstGeom prst="flowChartTerminator">
            <a:avLst/>
          </a:prstGeom>
          <a:solidFill>
            <a:schemeClr val="accent6">
              <a:lumMod val="40000"/>
              <a:lumOff val="60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uk-UA" sz="2000" u="sng" dirty="0" smtClean="0">
                <a:ln>
                  <a:solidFill>
                    <a:srgbClr val="FFFF00"/>
                  </a:solidFill>
                </a:ln>
                <a:solidFill>
                  <a:schemeClr val="tx1"/>
                </a:solidFill>
              </a:rPr>
              <a:t>Змінні</a:t>
            </a:r>
            <a:r>
              <a:rPr lang="en-US" sz="2000" u="sng" dirty="0" smtClean="0">
                <a:ln>
                  <a:solidFill>
                    <a:schemeClr val="accent2">
                      <a:lumMod val="20000"/>
                      <a:lumOff val="80000"/>
                    </a:schemeClr>
                  </a:solidFill>
                </a:ln>
                <a:solidFill>
                  <a:srgbClr val="FF0000"/>
                </a:solidFill>
              </a:rPr>
              <a:t> </a:t>
            </a:r>
            <a:r>
              <a:rPr lang="en-US" sz="2000" b="1" u="sng" dirty="0" smtClean="0">
                <a:ln>
                  <a:solidFill>
                    <a:schemeClr val="accent2">
                      <a:lumMod val="20000"/>
                      <a:lumOff val="80000"/>
                    </a:schemeClr>
                  </a:solidFill>
                </a:ln>
                <a:solidFill>
                  <a:srgbClr val="CC99FF"/>
                </a:solidFill>
              </a:rPr>
              <a:t>VC</a:t>
            </a:r>
            <a:endParaRPr lang="uk-UA" sz="2000" b="1" u="sng" dirty="0" smtClean="0">
              <a:ln>
                <a:solidFill>
                  <a:schemeClr val="accent2">
                    <a:lumMod val="20000"/>
                    <a:lumOff val="80000"/>
                  </a:schemeClr>
                </a:solidFill>
              </a:ln>
              <a:solidFill>
                <a:srgbClr val="CC99FF"/>
              </a:solidFill>
            </a:endParaRPr>
          </a:p>
          <a:p>
            <a:pPr algn="ctr"/>
            <a:r>
              <a:rPr lang="uk-UA" dirty="0" smtClean="0">
                <a:ln>
                  <a:solidFill>
                    <a:srgbClr val="FFC000"/>
                  </a:solidFill>
                </a:ln>
                <a:solidFill>
                  <a:srgbClr val="800080"/>
                </a:solidFill>
              </a:rPr>
              <a:t>На сировину,</a:t>
            </a:r>
          </a:p>
          <a:p>
            <a:pPr algn="ctr"/>
            <a:r>
              <a:rPr lang="uk-UA" dirty="0" smtClean="0">
                <a:ln>
                  <a:solidFill>
                    <a:srgbClr val="FFC000"/>
                  </a:solidFill>
                </a:ln>
                <a:solidFill>
                  <a:srgbClr val="800080"/>
                </a:solidFill>
              </a:rPr>
              <a:t> матеріали, паливо</a:t>
            </a:r>
          </a:p>
          <a:p>
            <a:pPr algn="ctr"/>
            <a:r>
              <a:rPr lang="uk-UA" dirty="0" smtClean="0">
                <a:ln>
                  <a:solidFill>
                    <a:srgbClr val="FFC000"/>
                  </a:solidFill>
                </a:ln>
                <a:solidFill>
                  <a:srgbClr val="800080"/>
                </a:solidFill>
              </a:rPr>
              <a:t>Оплата праці найманих працівників</a:t>
            </a:r>
          </a:p>
          <a:p>
            <a:pPr algn="ctr"/>
            <a:endParaRPr lang="uk-UA" dirty="0">
              <a:ln>
                <a:solidFill>
                  <a:srgbClr val="FFC000"/>
                </a:solidFill>
              </a:ln>
            </a:endParaRPr>
          </a:p>
        </p:txBody>
      </p:sp>
      <p:sp>
        <p:nvSpPr>
          <p:cNvPr id="11" name="Блок-схема: знак завершення 10"/>
          <p:cNvSpPr/>
          <p:nvPr/>
        </p:nvSpPr>
        <p:spPr>
          <a:xfrm>
            <a:off x="2699792" y="116632"/>
            <a:ext cx="3960440" cy="864096"/>
          </a:xfrm>
          <a:prstGeom prst="flowChartTerminator">
            <a:avLst/>
          </a:prstGeom>
          <a:solidFill>
            <a:schemeClr val="accent6">
              <a:lumMod val="75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ln>
                <a:solidFill>
                  <a:srgbClr val="FFFF00"/>
                </a:solidFill>
              </a:ln>
            </a:endParaRPr>
          </a:p>
        </p:txBody>
      </p:sp>
      <p:sp>
        <p:nvSpPr>
          <p:cNvPr id="12" name="Прямокутник 11"/>
          <p:cNvSpPr/>
          <p:nvPr/>
        </p:nvSpPr>
        <p:spPr>
          <a:xfrm>
            <a:off x="3203848" y="332656"/>
            <a:ext cx="3220655" cy="461665"/>
          </a:xfrm>
          <a:prstGeom prst="rect">
            <a:avLst/>
          </a:prstGeom>
          <a:solidFill>
            <a:schemeClr val="accent6">
              <a:lumMod val="40000"/>
              <a:lumOff val="60000"/>
            </a:schemeClr>
          </a:solidFill>
          <a:ln>
            <a:solidFill>
              <a:srgbClr val="CC3300"/>
            </a:solidFill>
          </a:ln>
        </p:spPr>
        <p:txBody>
          <a:bodyPr wrap="square" lIns="91440" tIns="45720" rIns="91440" bIns="45720">
            <a:spAutoFit/>
          </a:bodyPr>
          <a:lstStyle/>
          <a:p>
            <a:pPr algn="ctr"/>
            <a:r>
              <a:rPr lang="uk-UA" sz="2400" b="1" dirty="0" smtClean="0">
                <a:ln w="900" cmpd="sng">
                  <a:solidFill>
                    <a:srgbClr val="FFFF00">
                      <a:alpha val="55000"/>
                    </a:srgbClr>
                  </a:solidFill>
                  <a:prstDash val="solid"/>
                </a:ln>
                <a:solidFill>
                  <a:srgbClr val="FF0000"/>
                </a:solidFill>
                <a:effectLst>
                  <a:innerShdw blurRad="101600" dist="76200" dir="5400000">
                    <a:schemeClr val="accent1">
                      <a:satMod val="190000"/>
                      <a:tint val="100000"/>
                      <a:alpha val="74000"/>
                    </a:schemeClr>
                  </a:innerShdw>
                </a:effectLst>
              </a:rPr>
              <a:t>Витрати підприємства</a:t>
            </a:r>
            <a:endParaRPr lang="uk-UA" sz="2400" b="1" cap="none" spc="0" dirty="0">
              <a:ln w="900" cmpd="sng">
                <a:solidFill>
                  <a:srgbClr val="FFFF00">
                    <a:alpha val="55000"/>
                  </a:srgbClr>
                </a:solidFill>
                <a:prstDash val="solid"/>
              </a:ln>
              <a:solidFill>
                <a:srgbClr val="FF0000"/>
              </a:solidFill>
              <a:effectLst>
                <a:innerShdw blurRad="101600" dist="76200" dir="5400000">
                  <a:schemeClr val="accent1">
                    <a:satMod val="190000"/>
                    <a:tint val="100000"/>
                    <a:alpha val="74000"/>
                  </a:schemeClr>
                </a:innerShdw>
              </a:effectLst>
            </a:endParaRPr>
          </a:p>
        </p:txBody>
      </p:sp>
      <p:cxnSp>
        <p:nvCxnSpPr>
          <p:cNvPr id="14" name="Пряма зі стрілкою 13"/>
          <p:cNvCxnSpPr/>
          <p:nvPr/>
        </p:nvCxnSpPr>
        <p:spPr>
          <a:xfrm>
            <a:off x="9684568" y="1628800"/>
            <a:ext cx="72008" cy="36004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21" name="Блок-схема: знак завершення 20"/>
          <p:cNvSpPr/>
          <p:nvPr/>
        </p:nvSpPr>
        <p:spPr>
          <a:xfrm>
            <a:off x="3131840" y="3717032"/>
            <a:ext cx="3024336" cy="864096"/>
          </a:xfrm>
          <a:prstGeom prst="flowChartTerminator">
            <a:avLst/>
          </a:prstGeom>
          <a:solidFill>
            <a:schemeClr val="accent4">
              <a:lumMod val="40000"/>
              <a:lumOff val="60000"/>
            </a:schemeClr>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uk-UA" sz="2400" b="1" dirty="0" smtClean="0">
                <a:ln>
                  <a:solidFill>
                    <a:srgbClr val="FFFF00"/>
                  </a:solidFill>
                </a:ln>
                <a:solidFill>
                  <a:srgbClr val="FF0000"/>
                </a:solidFill>
              </a:rPr>
              <a:t>Загальні витрати </a:t>
            </a:r>
            <a:r>
              <a:rPr lang="uk-UA" sz="2800" b="1" dirty="0" smtClean="0">
                <a:ln>
                  <a:solidFill>
                    <a:schemeClr val="accent4">
                      <a:lumMod val="20000"/>
                      <a:lumOff val="80000"/>
                    </a:schemeClr>
                  </a:solidFill>
                </a:ln>
                <a:solidFill>
                  <a:srgbClr val="002060"/>
                </a:solidFill>
              </a:rPr>
              <a:t>ТС</a:t>
            </a:r>
            <a:endParaRPr lang="uk-UA" sz="2800" b="1" dirty="0">
              <a:ln>
                <a:solidFill>
                  <a:schemeClr val="accent4">
                    <a:lumMod val="20000"/>
                    <a:lumOff val="80000"/>
                  </a:schemeClr>
                </a:solidFill>
              </a:ln>
              <a:solidFill>
                <a:srgbClr val="002060"/>
              </a:solidFill>
            </a:endParaRPr>
          </a:p>
        </p:txBody>
      </p:sp>
      <p:cxnSp>
        <p:nvCxnSpPr>
          <p:cNvPr id="25" name="Пряма зі стрілкою 24"/>
          <p:cNvCxnSpPr/>
          <p:nvPr/>
        </p:nvCxnSpPr>
        <p:spPr>
          <a:xfrm>
            <a:off x="1979712" y="2996952"/>
            <a:ext cx="1728192" cy="72008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9" name="Пряма зі стрілкою 28"/>
          <p:cNvCxnSpPr>
            <a:stCxn id="10" idx="2"/>
          </p:cNvCxnSpPr>
          <p:nvPr/>
        </p:nvCxnSpPr>
        <p:spPr>
          <a:xfrm flipH="1">
            <a:off x="5508104" y="3068960"/>
            <a:ext cx="1548172" cy="64807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40" name="Прямокутник 39"/>
          <p:cNvSpPr/>
          <p:nvPr/>
        </p:nvSpPr>
        <p:spPr>
          <a:xfrm>
            <a:off x="1907704" y="5229200"/>
            <a:ext cx="5400600" cy="1152128"/>
          </a:xfrm>
          <a:prstGeom prst="rect">
            <a:avLst/>
          </a:prstGeom>
          <a:solidFill>
            <a:schemeClr val="accent3">
              <a:lumMod val="40000"/>
              <a:lumOff val="60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dirty="0" smtClean="0">
              <a:ln>
                <a:solidFill>
                  <a:srgbClr val="FFFF00"/>
                </a:solidFill>
              </a:ln>
            </a:endParaRPr>
          </a:p>
          <a:p>
            <a:pPr algn="ctr"/>
            <a:r>
              <a:rPr lang="uk-UA" sz="2400" b="1" dirty="0" smtClean="0">
                <a:ln>
                  <a:solidFill>
                    <a:srgbClr val="FFFF00"/>
                  </a:solidFill>
                </a:ln>
                <a:solidFill>
                  <a:srgbClr val="FF0000"/>
                </a:solidFill>
              </a:rPr>
              <a:t>Середні</a:t>
            </a:r>
          </a:p>
          <a:p>
            <a:pPr algn="ctr"/>
            <a:r>
              <a:rPr lang="en-US" sz="2800" b="1" dirty="0" smtClean="0">
                <a:ln>
                  <a:solidFill>
                    <a:srgbClr val="00B050"/>
                  </a:solidFill>
                </a:ln>
                <a:solidFill>
                  <a:srgbClr val="00B0F0"/>
                </a:solidFill>
              </a:rPr>
              <a:t>ATC</a:t>
            </a:r>
            <a:endParaRPr lang="uk-UA" sz="2800" b="1" dirty="0" smtClean="0">
              <a:ln>
                <a:solidFill>
                  <a:srgbClr val="00B050"/>
                </a:solidFill>
              </a:ln>
              <a:solidFill>
                <a:srgbClr val="00B0F0"/>
              </a:solidFill>
            </a:endParaRPr>
          </a:p>
          <a:p>
            <a:pPr algn="ctr"/>
            <a:endParaRPr lang="uk-UA" dirty="0">
              <a:ln>
                <a:solidFill>
                  <a:srgbClr val="FFFF00"/>
                </a:solidFill>
              </a:ln>
            </a:endParaRPr>
          </a:p>
        </p:txBody>
      </p:sp>
      <p:sp>
        <p:nvSpPr>
          <p:cNvPr id="41" name="TextBox 40"/>
          <p:cNvSpPr txBox="1"/>
          <p:nvPr/>
        </p:nvSpPr>
        <p:spPr>
          <a:xfrm>
            <a:off x="1979712" y="5373216"/>
            <a:ext cx="864096" cy="523220"/>
          </a:xfrm>
          <a:prstGeom prst="rect">
            <a:avLst/>
          </a:prstGeom>
          <a:noFill/>
        </p:spPr>
        <p:txBody>
          <a:bodyPr wrap="square" rtlCol="0">
            <a:spAutoFit/>
          </a:bodyPr>
          <a:lstStyle/>
          <a:p>
            <a:r>
              <a:rPr lang="uk-UA" sz="2800" b="1" dirty="0" smtClean="0">
                <a:ln>
                  <a:solidFill>
                    <a:schemeClr val="accent4">
                      <a:lumMod val="50000"/>
                    </a:schemeClr>
                  </a:solidFill>
                </a:ln>
                <a:solidFill>
                  <a:srgbClr val="CC99FF"/>
                </a:solidFill>
              </a:rPr>
              <a:t>А</a:t>
            </a:r>
            <a:r>
              <a:rPr lang="en-US" sz="2800" b="1" dirty="0" smtClean="0">
                <a:ln>
                  <a:solidFill>
                    <a:schemeClr val="accent4">
                      <a:lumMod val="50000"/>
                    </a:schemeClr>
                  </a:solidFill>
                </a:ln>
                <a:solidFill>
                  <a:srgbClr val="CC99FF"/>
                </a:solidFill>
              </a:rPr>
              <a:t>FC</a:t>
            </a:r>
            <a:endParaRPr lang="uk-UA" sz="2800" b="1" dirty="0">
              <a:ln>
                <a:solidFill>
                  <a:schemeClr val="accent4">
                    <a:lumMod val="50000"/>
                  </a:schemeClr>
                </a:solidFill>
              </a:ln>
              <a:solidFill>
                <a:srgbClr val="CC99FF"/>
              </a:solidFill>
            </a:endParaRPr>
          </a:p>
        </p:txBody>
      </p:sp>
      <p:sp>
        <p:nvSpPr>
          <p:cNvPr id="42" name="TextBox 41"/>
          <p:cNvSpPr txBox="1"/>
          <p:nvPr/>
        </p:nvSpPr>
        <p:spPr>
          <a:xfrm>
            <a:off x="6444208" y="5373216"/>
            <a:ext cx="792088" cy="523220"/>
          </a:xfrm>
          <a:prstGeom prst="rect">
            <a:avLst/>
          </a:prstGeom>
          <a:noFill/>
        </p:spPr>
        <p:txBody>
          <a:bodyPr wrap="square" rtlCol="0">
            <a:spAutoFit/>
          </a:bodyPr>
          <a:lstStyle/>
          <a:p>
            <a:r>
              <a:rPr lang="en-US" sz="2800" dirty="0" smtClean="0">
                <a:ln>
                  <a:solidFill>
                    <a:schemeClr val="accent4">
                      <a:lumMod val="50000"/>
                    </a:schemeClr>
                  </a:solidFill>
                </a:ln>
                <a:solidFill>
                  <a:srgbClr val="CC99FF"/>
                </a:solidFill>
              </a:rPr>
              <a:t>AVC</a:t>
            </a:r>
            <a:endParaRPr lang="uk-UA" sz="2800" dirty="0">
              <a:ln>
                <a:solidFill>
                  <a:schemeClr val="accent4">
                    <a:lumMod val="50000"/>
                  </a:schemeClr>
                </a:solidFill>
              </a:ln>
              <a:solidFill>
                <a:srgbClr val="CC99FF"/>
              </a:solidFill>
            </a:endParaRPr>
          </a:p>
        </p:txBody>
      </p:sp>
      <p:cxnSp>
        <p:nvCxnSpPr>
          <p:cNvPr id="48" name="Пряма зі стрілкою 47"/>
          <p:cNvCxnSpPr>
            <a:stCxn id="10" idx="2"/>
          </p:cNvCxnSpPr>
          <p:nvPr/>
        </p:nvCxnSpPr>
        <p:spPr>
          <a:xfrm flipH="1">
            <a:off x="7020272" y="3068960"/>
            <a:ext cx="36004" cy="216024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0" name="Пряма зі стрілкою 19"/>
          <p:cNvCxnSpPr>
            <a:stCxn id="9" idx="2"/>
          </p:cNvCxnSpPr>
          <p:nvPr/>
        </p:nvCxnSpPr>
        <p:spPr>
          <a:xfrm>
            <a:off x="2051720" y="2996952"/>
            <a:ext cx="72008" cy="223224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theme/theme1.xml><?xml version="1.0" encoding="utf-8"?>
<a:theme xmlns:a="http://schemas.openxmlformats.org/drawingml/2006/main" name="Тема Office">
  <a:themeElements>
    <a:clrScheme name="Стандартна">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665</TotalTime>
  <Words>737</Words>
  <Application>Microsoft Office PowerPoint</Application>
  <PresentationFormat>Экран (4:3)</PresentationFormat>
  <Paragraphs>161</Paragraphs>
  <Slides>14</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14</vt:i4>
      </vt:variant>
    </vt:vector>
  </HeadingPairs>
  <TitlesOfParts>
    <vt:vector size="15" baseType="lpstr">
      <vt:lpstr>Тема Office</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Завдання  Кожна з трьох організацій бізнесу має певні переваги і недоліки. Вкажіть, які з ознак різних форм бізнесу відносяться до переваг, а які- до недоліків.              Одноосібне володіння Переваги ____________________________          Недоліки _______________________________  Товариство        Переваги ________________________      Недоліки _____________________________________  Корпорація         Переваги _________________________       Недоліки ____________________________   1. Повна майнова відповідальність. 2. Необхідність надання інформації про свої фінанси та операції зацікавленим особам. 3. Не є платниками спеціального податку. 4. Обмежена відповідальність. 5. Необхідність поєднання різних поглядів власників на управління фірмою (конфлікт інтересів). 6. Обмеженість капіталу. 7. Підприємство припиняє своє існування в разі смерті одного з власників. 8. Обєднання фінансових ресурсів, ідей декількох осіб. 9. Власник автоматично стає “сам собі господар”. 10. Може існувати необмежено довгий час. 11. Одна людина повинна виконувати багато управлінських функцій. 12.Процес реєстрації підприємства та статуту потребує допомоги юриста.    </vt:lpstr>
      <vt:lpstr>Презентация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Слайд 1</dc:title>
  <dc:creator>user</dc:creator>
  <cp:lastModifiedBy>Павло</cp:lastModifiedBy>
  <cp:revision>76</cp:revision>
  <dcterms:created xsi:type="dcterms:W3CDTF">2012-01-02T20:17:34Z</dcterms:created>
  <dcterms:modified xsi:type="dcterms:W3CDTF">2014-08-11T11:45:05Z</dcterms:modified>
</cp:coreProperties>
</file>