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59" r:id="rId4"/>
    <p:sldId id="260" r:id="rId5"/>
    <p:sldId id="261" r:id="rId6"/>
    <p:sldId id="265" r:id="rId7"/>
    <p:sldId id="266" r:id="rId8"/>
    <p:sldId id="273" r:id="rId9"/>
    <p:sldId id="268" r:id="rId10"/>
    <p:sldId id="262" r:id="rId11"/>
    <p:sldId id="263" r:id="rId12"/>
    <p:sldId id="264" r:id="rId13"/>
    <p:sldId id="275" r:id="rId14"/>
    <p:sldId id="274" r:id="rId15"/>
    <p:sldId id="271" r:id="rId16"/>
    <p:sldId id="277" r:id="rId17"/>
    <p:sldId id="272" r:id="rId18"/>
    <p:sldId id="278" r:id="rId19"/>
    <p:sldId id="270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401C65-A990-485E-A172-808775AFDDB8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E1E5D5-F600-4EE1-8D23-5CCC4BDD30B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071678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Валовий дохід, </a:t>
            </a:r>
            <a:br>
              <a:rPr lang="uk-UA" dirty="0" smtClean="0"/>
            </a:br>
            <a:r>
              <a:rPr lang="uk-UA" dirty="0" smtClean="0"/>
              <a:t>витрати та прибуток підприємця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857232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Види витрат</a:t>
            </a:r>
            <a:endParaRPr lang="ru-RU" sz="24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7224" y="1571612"/>
            <a:ext cx="321471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1"/>
                </a:solidFill>
              </a:rPr>
              <a:t>Постійні</a:t>
            </a:r>
            <a:r>
              <a:rPr lang="uk-UA" dirty="0" smtClean="0"/>
              <a:t> </a:t>
            </a:r>
          </a:p>
          <a:p>
            <a:pPr algn="ctr"/>
            <a:r>
              <a:rPr lang="uk-UA" i="1" dirty="0" smtClean="0"/>
              <a:t>(</a:t>
            </a:r>
            <a:r>
              <a:rPr lang="en-US" i="1" dirty="0" smtClean="0"/>
              <a:t>FC</a:t>
            </a:r>
            <a:r>
              <a:rPr lang="uk-UA" i="1" dirty="0" smtClean="0"/>
              <a:t> - </a:t>
            </a:r>
            <a:r>
              <a:rPr lang="en-US" i="1" dirty="0" smtClean="0"/>
              <a:t>fixed costs)</a:t>
            </a:r>
            <a:endParaRPr lang="ru-RU" i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72066" y="1571612"/>
            <a:ext cx="321471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Змінні</a:t>
            </a:r>
            <a:r>
              <a:rPr lang="en-US" dirty="0" smtClean="0"/>
              <a:t> </a:t>
            </a:r>
            <a:endParaRPr lang="uk-UA" dirty="0" smtClean="0"/>
          </a:p>
          <a:p>
            <a:pPr algn="ctr"/>
            <a:r>
              <a:rPr lang="en-US" i="1" dirty="0" smtClean="0"/>
              <a:t>(VC</a:t>
            </a:r>
            <a:r>
              <a:rPr lang="uk-UA" i="1" dirty="0" smtClean="0"/>
              <a:t> - </a:t>
            </a:r>
            <a:r>
              <a:rPr lang="en-US" i="1" dirty="0" smtClean="0"/>
              <a:t>variable costs)</a:t>
            </a:r>
            <a:endParaRPr lang="ru-RU" i="1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 rot="5400000">
            <a:off x="3391933" y="391544"/>
            <a:ext cx="252715" cy="21074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6" idx="0"/>
          </p:cNvCxnSpPr>
          <p:nvPr/>
        </p:nvCxnSpPr>
        <p:spPr>
          <a:xfrm rot="16200000" flipH="1">
            <a:off x="5499353" y="391543"/>
            <a:ext cx="252715" cy="21074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928662" y="271462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витрати  на оренду  </a:t>
            </a:r>
          </a:p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приміщень;</a:t>
            </a:r>
            <a:endParaRPr lang="ru-RU" sz="2000" dirty="0" smtClean="0"/>
          </a:p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витрати на </a:t>
            </a:r>
            <a:r>
              <a:rPr lang="uk-UA" sz="2000" dirty="0" err="1" smtClean="0"/>
              <a:t>зв</a:t>
            </a:r>
            <a:r>
              <a:rPr lang="en-US" sz="2000" dirty="0" smtClean="0"/>
              <a:t>’</a:t>
            </a:r>
            <a:r>
              <a:rPr lang="uk-UA" sz="2000" dirty="0" err="1" smtClean="0"/>
              <a:t>язок</a:t>
            </a:r>
            <a:r>
              <a:rPr lang="uk-UA" sz="2000" dirty="0" smtClean="0"/>
              <a:t>;</a:t>
            </a:r>
            <a:endParaRPr lang="ru-RU" sz="2000" dirty="0" smtClean="0"/>
          </a:p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капітальний ремонт;</a:t>
            </a:r>
            <a:endParaRPr lang="ru-RU" sz="2000" dirty="0" smtClean="0"/>
          </a:p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придбання  устаткування</a:t>
            </a:r>
          </a:p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витрати на страхування</a:t>
            </a:r>
            <a:endParaRPr lang="ru-RU" sz="2000" dirty="0" smtClean="0"/>
          </a:p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2714620"/>
            <a:ext cx="314327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itchFamily="34" charset="0"/>
              <a:buChar char="•"/>
            </a:pPr>
            <a:r>
              <a:rPr lang="uk-UA" dirty="0" smtClean="0"/>
              <a:t> </a:t>
            </a:r>
            <a:r>
              <a:rPr lang="uk-UA" sz="2000" dirty="0" smtClean="0"/>
              <a:t>витрати на сировину;</a:t>
            </a:r>
            <a:endParaRPr lang="ru-RU" sz="2000" dirty="0" smtClean="0"/>
          </a:p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витрати на паливо;</a:t>
            </a:r>
            <a:endParaRPr lang="ru-RU" sz="2000" dirty="0" smtClean="0"/>
          </a:p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витрати на заробітну </a:t>
            </a:r>
          </a:p>
          <a:p>
            <a:pPr lvl="0"/>
            <a:r>
              <a:rPr lang="uk-UA" sz="2000" dirty="0" smtClean="0"/>
              <a:t>  плату працівників;</a:t>
            </a:r>
            <a:endParaRPr lang="ru-RU" sz="2000" dirty="0" smtClean="0"/>
          </a:p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плата за </a:t>
            </a:r>
          </a:p>
          <a:p>
            <a:pPr lvl="0"/>
            <a:r>
              <a:rPr lang="uk-UA" sz="2000" dirty="0" smtClean="0"/>
              <a:t>  електроенергію</a:t>
            </a:r>
          </a:p>
          <a:p>
            <a:pPr lvl="0">
              <a:buFont typeface="Arial" pitchFamily="34" charset="0"/>
              <a:buChar char="•"/>
            </a:pPr>
            <a:r>
              <a:rPr lang="uk-UA" sz="2000" dirty="0" smtClean="0"/>
              <a:t> плата за воду</a:t>
            </a:r>
            <a:endParaRPr lang="ru-RU" sz="2000" dirty="0" smtClean="0"/>
          </a:p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>
            <a:stCxn id="5" idx="2"/>
            <a:endCxn id="11" idx="0"/>
          </p:cNvCxnSpPr>
          <p:nvPr/>
        </p:nvCxnSpPr>
        <p:spPr>
          <a:xfrm rot="16200000" flipH="1">
            <a:off x="2232405" y="2446727"/>
            <a:ext cx="500066" cy="3571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авая фигурная скобка 17"/>
          <p:cNvSpPr/>
          <p:nvPr/>
        </p:nvSpPr>
        <p:spPr>
          <a:xfrm rot="5400000">
            <a:off x="4429136" y="3143236"/>
            <a:ext cx="428604" cy="5286412"/>
          </a:xfrm>
          <a:prstGeom prst="rightBrace">
            <a:avLst>
              <a:gd name="adj1" fmla="val 187063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6465107" y="2464587"/>
            <a:ext cx="50006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2071670" y="6000768"/>
            <a:ext cx="521497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Загальні витрати </a:t>
            </a:r>
          </a:p>
          <a:p>
            <a:pPr algn="ctr"/>
            <a:r>
              <a:rPr lang="uk-UA" i="1" dirty="0" smtClean="0"/>
              <a:t>(</a:t>
            </a:r>
            <a:r>
              <a:rPr lang="en-US" i="1" dirty="0" smtClean="0"/>
              <a:t>TC</a:t>
            </a:r>
            <a:r>
              <a:rPr lang="uk-UA" i="1" dirty="0" smtClean="0"/>
              <a:t> - </a:t>
            </a:r>
            <a:r>
              <a:rPr lang="en-US" i="1" dirty="0" smtClean="0"/>
              <a:t>total costs</a:t>
            </a:r>
            <a:r>
              <a:rPr lang="uk-UA" i="1" dirty="0" smtClean="0"/>
              <a:t>)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8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0"/>
          <p:cNvSpPr>
            <a:spLocks noChangeShapeType="1"/>
          </p:cNvSpPr>
          <p:nvPr/>
        </p:nvSpPr>
        <p:spPr bwMode="auto">
          <a:xfrm flipV="1">
            <a:off x="3500430" y="1643049"/>
            <a:ext cx="0" cy="32861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" name="Line 11"/>
          <p:cNvSpPr>
            <a:spLocks noChangeShapeType="1"/>
          </p:cNvSpPr>
          <p:nvPr/>
        </p:nvSpPr>
        <p:spPr bwMode="auto">
          <a:xfrm>
            <a:off x="3500430" y="4929198"/>
            <a:ext cx="36433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3500430" y="4162412"/>
            <a:ext cx="3286148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3068630" y="1643050"/>
            <a:ext cx="3603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/>
              <a:t>Р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6308717" y="5027600"/>
            <a:ext cx="6921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Q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00100" y="928670"/>
            <a:ext cx="721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Крива постійних витрат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6786578" y="3929066"/>
            <a:ext cx="647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FC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928670"/>
            <a:ext cx="700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Крива змінних витрат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algn="ctr"/>
            <a:endParaRPr lang="ru-RU" sz="2400" b="1" dirty="0" smtClean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2285984" y="1571612"/>
            <a:ext cx="4330700" cy="5068888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V="1">
            <a:off x="3500430" y="1643049"/>
            <a:ext cx="0" cy="32861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3500430" y="4929198"/>
            <a:ext cx="36433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068630" y="1643050"/>
            <a:ext cx="3603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/>
              <a:t>Р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6308717" y="5027600"/>
            <a:ext cx="6921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Q</a:t>
            </a:r>
            <a:endParaRPr lang="ru-RU" sz="2000" b="1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7000892" y="1571612"/>
            <a:ext cx="647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/>
              <a:t>VC</a:t>
            </a:r>
            <a:endParaRPr lang="ru-RU" sz="2000" b="1" dirty="0"/>
          </a:p>
        </p:txBody>
      </p:sp>
      <p:sp>
        <p:nvSpPr>
          <p:cNvPr id="14" name="Freeform 11"/>
          <p:cNvSpPr>
            <a:spLocks/>
          </p:cNvSpPr>
          <p:nvPr/>
        </p:nvSpPr>
        <p:spPr bwMode="auto">
          <a:xfrm>
            <a:off x="3500430" y="2000240"/>
            <a:ext cx="3384550" cy="2952750"/>
          </a:xfrm>
          <a:custGeom>
            <a:avLst/>
            <a:gdLst>
              <a:gd name="T0" fmla="*/ 0 w 2132"/>
              <a:gd name="T1" fmla="*/ 2147483647 h 1860"/>
              <a:gd name="T2" fmla="*/ 2147483647 w 2132"/>
              <a:gd name="T3" fmla="*/ 2147483647 h 1860"/>
              <a:gd name="T4" fmla="*/ 2147483647 w 2132"/>
              <a:gd name="T5" fmla="*/ 2147483647 h 1860"/>
              <a:gd name="T6" fmla="*/ 2147483647 w 2132"/>
              <a:gd name="T7" fmla="*/ 0 h 1860"/>
              <a:gd name="T8" fmla="*/ 0 60000 65536"/>
              <a:gd name="T9" fmla="*/ 0 60000 65536"/>
              <a:gd name="T10" fmla="*/ 0 60000 65536"/>
              <a:gd name="T11" fmla="*/ 0 60000 65536"/>
              <a:gd name="T12" fmla="*/ 0 w 2132"/>
              <a:gd name="T13" fmla="*/ 0 h 1860"/>
              <a:gd name="T14" fmla="*/ 2132 w 2132"/>
              <a:gd name="T15" fmla="*/ 1860 h 18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32" h="1860">
                <a:moveTo>
                  <a:pt x="0" y="1860"/>
                </a:moveTo>
                <a:cubicBezTo>
                  <a:pt x="64" y="1587"/>
                  <a:pt x="128" y="1315"/>
                  <a:pt x="408" y="1134"/>
                </a:cubicBezTo>
                <a:cubicBezTo>
                  <a:pt x="688" y="953"/>
                  <a:pt x="1391" y="960"/>
                  <a:pt x="1678" y="771"/>
                </a:cubicBezTo>
                <a:cubicBezTo>
                  <a:pt x="1965" y="582"/>
                  <a:pt x="2048" y="291"/>
                  <a:pt x="2132" y="0"/>
                </a:cubicBezTo>
              </a:path>
            </a:pathLst>
          </a:custGeom>
          <a:noFill/>
          <a:ln w="63500" cmpd="sng">
            <a:solidFill>
              <a:srgbClr val="00FF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857232"/>
            <a:ext cx="721523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Загальні витрати (ТС)</a:t>
            </a:r>
          </a:p>
          <a:p>
            <a:pPr algn="ctr"/>
            <a:endParaRPr lang="uk-UA" sz="2400" b="1" dirty="0" smtClean="0"/>
          </a:p>
          <a:p>
            <a:pPr algn="ctr"/>
            <a:r>
              <a:rPr lang="uk-UA" sz="2400" dirty="0" smtClean="0"/>
              <a:t>Суму постійних і змінних витрат виробництва називають загальними витратами фірми </a:t>
            </a:r>
          </a:p>
          <a:p>
            <a:endParaRPr lang="uk-UA" sz="2400" dirty="0" smtClean="0"/>
          </a:p>
          <a:p>
            <a:pPr algn="ctr"/>
            <a:r>
              <a:rPr lang="uk-UA" sz="2400" dirty="0" smtClean="0"/>
              <a:t>(</a:t>
            </a:r>
            <a:r>
              <a:rPr lang="en-US" sz="2400" dirty="0" smtClean="0"/>
              <a:t>total costs</a:t>
            </a:r>
            <a:r>
              <a:rPr lang="uk-UA" sz="2400" dirty="0" smtClean="0"/>
              <a:t> – </a:t>
            </a:r>
            <a:r>
              <a:rPr lang="en-US" sz="2400" dirty="0" smtClean="0"/>
              <a:t>TC</a:t>
            </a:r>
            <a:r>
              <a:rPr lang="uk-UA" sz="2400" dirty="0" smtClean="0"/>
              <a:t>)</a:t>
            </a:r>
          </a:p>
          <a:p>
            <a:endParaRPr lang="ru-RU" sz="2400" dirty="0" smtClean="0"/>
          </a:p>
          <a:p>
            <a:pPr algn="ctr"/>
            <a:r>
              <a:rPr lang="uk-UA" sz="2400" dirty="0" smtClean="0"/>
              <a:t>Тому формулою загальних витрат є:</a:t>
            </a:r>
          </a:p>
          <a:p>
            <a:endParaRPr lang="ru-RU" sz="2400" dirty="0" smtClean="0"/>
          </a:p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TC </a:t>
            </a:r>
            <a:r>
              <a:rPr lang="uk-UA" sz="4000" b="1" dirty="0" smtClean="0">
                <a:solidFill>
                  <a:srgbClr val="002060"/>
                </a:solidFill>
              </a:rPr>
              <a:t>= </a:t>
            </a:r>
            <a:r>
              <a:rPr lang="en-US" sz="4000" b="1" dirty="0" smtClean="0">
                <a:solidFill>
                  <a:srgbClr val="002060"/>
                </a:solidFill>
              </a:rPr>
              <a:t>FC </a:t>
            </a:r>
            <a:r>
              <a:rPr lang="uk-UA" sz="4000" b="1" dirty="0" smtClean="0">
                <a:solidFill>
                  <a:srgbClr val="002060"/>
                </a:solidFill>
              </a:rPr>
              <a:t>+ </a:t>
            </a:r>
            <a:r>
              <a:rPr lang="en-US" sz="4000" b="1" dirty="0" smtClean="0">
                <a:solidFill>
                  <a:srgbClr val="002060"/>
                </a:solidFill>
              </a:rPr>
              <a:t>VC</a:t>
            </a:r>
            <a:endParaRPr lang="uk-UA" sz="4000" b="1" dirty="0" smtClean="0">
              <a:solidFill>
                <a:srgbClr val="002060"/>
              </a:solidFill>
            </a:endParaRPr>
          </a:p>
          <a:p>
            <a:endParaRPr lang="uk-UA" sz="2400" dirty="0" smtClean="0"/>
          </a:p>
          <a:p>
            <a:r>
              <a:rPr lang="uk-UA" sz="2400" dirty="0" smtClean="0"/>
              <a:t>де  </a:t>
            </a:r>
            <a:r>
              <a:rPr lang="en-US" sz="2400" dirty="0" smtClean="0"/>
              <a:t>TC </a:t>
            </a:r>
            <a:r>
              <a:rPr lang="uk-UA" sz="2400" dirty="0" smtClean="0"/>
              <a:t>(</a:t>
            </a:r>
            <a:r>
              <a:rPr lang="en-US" sz="2400" dirty="0" smtClean="0"/>
              <a:t>total costs</a:t>
            </a:r>
            <a:r>
              <a:rPr lang="uk-UA" sz="2400" dirty="0" smtClean="0"/>
              <a:t>) – загальні витрати</a:t>
            </a:r>
            <a:endParaRPr lang="ru-RU" sz="2400" dirty="0" smtClean="0"/>
          </a:p>
          <a:p>
            <a:r>
              <a:rPr lang="uk-UA" sz="2400" dirty="0" smtClean="0"/>
              <a:t>      </a:t>
            </a:r>
            <a:r>
              <a:rPr lang="en-US" sz="2400" dirty="0" smtClean="0"/>
              <a:t>FC </a:t>
            </a:r>
            <a:r>
              <a:rPr lang="uk-UA" sz="2400" dirty="0" smtClean="0"/>
              <a:t>(</a:t>
            </a:r>
            <a:r>
              <a:rPr lang="en-US" sz="2400" dirty="0" smtClean="0"/>
              <a:t>fixed costs</a:t>
            </a:r>
            <a:r>
              <a:rPr lang="uk-UA" sz="2400" dirty="0" smtClean="0"/>
              <a:t>) – постійні витрати</a:t>
            </a:r>
            <a:endParaRPr lang="ru-RU" sz="2400" dirty="0" smtClean="0"/>
          </a:p>
          <a:p>
            <a:r>
              <a:rPr lang="uk-UA" sz="2400" dirty="0" smtClean="0"/>
              <a:t>      </a:t>
            </a:r>
            <a:r>
              <a:rPr lang="en-US" sz="2400" dirty="0" smtClean="0"/>
              <a:t>VC </a:t>
            </a:r>
            <a:r>
              <a:rPr lang="uk-UA" sz="2400" dirty="0" smtClean="0"/>
              <a:t>(</a:t>
            </a:r>
            <a:r>
              <a:rPr lang="en-US" sz="2400" dirty="0" smtClean="0"/>
              <a:t>variable costs</a:t>
            </a:r>
            <a:r>
              <a:rPr lang="uk-UA" sz="2400" dirty="0" smtClean="0"/>
              <a:t>) – змінні витрати</a:t>
            </a:r>
            <a:endParaRPr lang="ru-RU" sz="2400" dirty="0" smtClean="0">
              <a:solidFill>
                <a:srgbClr val="002060"/>
              </a:solidFill>
            </a:endParaRPr>
          </a:p>
          <a:p>
            <a:pPr algn="ctr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0"/>
          <p:cNvSpPr>
            <a:spLocks noChangeShapeType="1"/>
          </p:cNvSpPr>
          <p:nvPr/>
        </p:nvSpPr>
        <p:spPr bwMode="auto">
          <a:xfrm flipV="1">
            <a:off x="3500430" y="1643049"/>
            <a:ext cx="0" cy="32861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" name="Line 11"/>
          <p:cNvSpPr>
            <a:spLocks noChangeShapeType="1"/>
          </p:cNvSpPr>
          <p:nvPr/>
        </p:nvSpPr>
        <p:spPr bwMode="auto">
          <a:xfrm>
            <a:off x="3500430" y="4929198"/>
            <a:ext cx="36433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3500430" y="4162412"/>
            <a:ext cx="3429024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3068630" y="1643050"/>
            <a:ext cx="3603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/>
              <a:t>Р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6308717" y="5027600"/>
            <a:ext cx="6921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Q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57224" y="571480"/>
            <a:ext cx="721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Крива загальних витрат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7072330" y="3929066"/>
            <a:ext cx="647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FC</a:t>
            </a:r>
            <a:endParaRPr lang="ru-RU" sz="2000" b="1" dirty="0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>
            <a:off x="3500430" y="2000240"/>
            <a:ext cx="3455988" cy="2928958"/>
          </a:xfrm>
          <a:custGeom>
            <a:avLst/>
            <a:gdLst>
              <a:gd name="T0" fmla="*/ 0 w 2132"/>
              <a:gd name="T1" fmla="*/ 2147483647 h 1860"/>
              <a:gd name="T2" fmla="*/ 2147483647 w 2132"/>
              <a:gd name="T3" fmla="*/ 2147483647 h 1860"/>
              <a:gd name="T4" fmla="*/ 2147483647 w 2132"/>
              <a:gd name="T5" fmla="*/ 2147483647 h 1860"/>
              <a:gd name="T6" fmla="*/ 2147483647 w 2132"/>
              <a:gd name="T7" fmla="*/ 0 h 1860"/>
              <a:gd name="T8" fmla="*/ 0 60000 65536"/>
              <a:gd name="T9" fmla="*/ 0 60000 65536"/>
              <a:gd name="T10" fmla="*/ 0 60000 65536"/>
              <a:gd name="T11" fmla="*/ 0 60000 65536"/>
              <a:gd name="T12" fmla="*/ 0 w 2132"/>
              <a:gd name="T13" fmla="*/ 0 h 1860"/>
              <a:gd name="T14" fmla="*/ 2132 w 2132"/>
              <a:gd name="T15" fmla="*/ 1860 h 18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32" h="1860">
                <a:moveTo>
                  <a:pt x="0" y="1860"/>
                </a:moveTo>
                <a:cubicBezTo>
                  <a:pt x="64" y="1587"/>
                  <a:pt x="128" y="1315"/>
                  <a:pt x="408" y="1134"/>
                </a:cubicBezTo>
                <a:cubicBezTo>
                  <a:pt x="688" y="953"/>
                  <a:pt x="1391" y="960"/>
                  <a:pt x="1678" y="771"/>
                </a:cubicBezTo>
                <a:cubicBezTo>
                  <a:pt x="1965" y="582"/>
                  <a:pt x="2048" y="291"/>
                  <a:pt x="2132" y="0"/>
                </a:cubicBezTo>
              </a:path>
            </a:pathLst>
          </a:custGeom>
          <a:noFill/>
          <a:ln w="57150" cmpd="sng">
            <a:solidFill>
              <a:srgbClr val="00FF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072330" y="1928802"/>
            <a:ext cx="647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/>
              <a:t>VC</a:t>
            </a:r>
            <a:endParaRPr lang="ru-RU" sz="2000" b="1" dirty="0"/>
          </a:p>
        </p:txBody>
      </p:sp>
      <p:sp>
        <p:nvSpPr>
          <p:cNvPr id="17" name="Freeform 11"/>
          <p:cNvSpPr>
            <a:spLocks/>
          </p:cNvSpPr>
          <p:nvPr/>
        </p:nvSpPr>
        <p:spPr bwMode="auto">
          <a:xfrm>
            <a:off x="3500430" y="1214422"/>
            <a:ext cx="3455988" cy="2928958"/>
          </a:xfrm>
          <a:custGeom>
            <a:avLst/>
            <a:gdLst>
              <a:gd name="T0" fmla="*/ 0 w 2132"/>
              <a:gd name="T1" fmla="*/ 2147483647 h 1860"/>
              <a:gd name="T2" fmla="*/ 2147483647 w 2132"/>
              <a:gd name="T3" fmla="*/ 2147483647 h 1860"/>
              <a:gd name="T4" fmla="*/ 2147483647 w 2132"/>
              <a:gd name="T5" fmla="*/ 2147483647 h 1860"/>
              <a:gd name="T6" fmla="*/ 2147483647 w 2132"/>
              <a:gd name="T7" fmla="*/ 0 h 1860"/>
              <a:gd name="T8" fmla="*/ 0 60000 65536"/>
              <a:gd name="T9" fmla="*/ 0 60000 65536"/>
              <a:gd name="T10" fmla="*/ 0 60000 65536"/>
              <a:gd name="T11" fmla="*/ 0 60000 65536"/>
              <a:gd name="T12" fmla="*/ 0 w 2132"/>
              <a:gd name="T13" fmla="*/ 0 h 1860"/>
              <a:gd name="T14" fmla="*/ 2132 w 2132"/>
              <a:gd name="T15" fmla="*/ 1860 h 18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32" h="1860">
                <a:moveTo>
                  <a:pt x="0" y="1860"/>
                </a:moveTo>
                <a:cubicBezTo>
                  <a:pt x="64" y="1587"/>
                  <a:pt x="128" y="1315"/>
                  <a:pt x="408" y="1134"/>
                </a:cubicBezTo>
                <a:cubicBezTo>
                  <a:pt x="688" y="953"/>
                  <a:pt x="1391" y="960"/>
                  <a:pt x="1678" y="771"/>
                </a:cubicBezTo>
                <a:cubicBezTo>
                  <a:pt x="1965" y="582"/>
                  <a:pt x="2048" y="291"/>
                  <a:pt x="2132" y="0"/>
                </a:cubicBezTo>
              </a:path>
            </a:pathLst>
          </a:custGeom>
          <a:noFill/>
          <a:ln w="57150" cmpd="sng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7072330" y="1071546"/>
            <a:ext cx="647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b="1" dirty="0" smtClean="0"/>
              <a:t>Т</a:t>
            </a:r>
            <a:r>
              <a:rPr lang="en-US" sz="2000" b="1" dirty="0" smtClean="0"/>
              <a:t>C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0" grpId="0" animBg="1"/>
      <p:bldP spid="11" grpId="0"/>
      <p:bldP spid="17" grpId="0" animBg="1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00166" y="1928802"/>
          <a:ext cx="6405588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7598"/>
                <a:gridCol w="1067598"/>
                <a:gridCol w="1067598"/>
                <a:gridCol w="1067598"/>
                <a:gridCol w="1067598"/>
                <a:gridCol w="10675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Кількість товару</a:t>
                      </a:r>
                    </a:p>
                    <a:p>
                      <a:pPr algn="ctr"/>
                      <a:r>
                        <a:rPr lang="en-US" sz="1400" dirty="0" smtClean="0"/>
                        <a:t>Q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Валовий дохід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TR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Постійні витрати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FC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Змінні витрати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VC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Загальні витрати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TC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Валовий прибуток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Pr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1800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3750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1600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1750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2750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1750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3600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1650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85852" y="928670"/>
            <a:ext cx="6572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Як максимізувати прибуток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0166" y="5857892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*Ціна одиниці товару – 750 гривень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79358"/>
            <a:ext cx="7715304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002060"/>
                </a:solidFill>
              </a:rPr>
              <a:t>Граничні витрати</a:t>
            </a:r>
            <a:r>
              <a:rPr lang="uk-UA" sz="24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uk-UA" sz="2400" dirty="0" smtClean="0"/>
              <a:t>(</a:t>
            </a:r>
            <a:r>
              <a:rPr lang="en-US" sz="2400" dirty="0" smtClean="0"/>
              <a:t>marginal costs </a:t>
            </a:r>
            <a:r>
              <a:rPr lang="uk-UA" sz="2400" dirty="0" smtClean="0"/>
              <a:t>– </a:t>
            </a:r>
            <a:r>
              <a:rPr lang="en-US" sz="2400" dirty="0" smtClean="0"/>
              <a:t>MC</a:t>
            </a:r>
            <a:r>
              <a:rPr lang="uk-UA" sz="2400" dirty="0" smtClean="0"/>
              <a:t>) </a:t>
            </a:r>
          </a:p>
          <a:p>
            <a:r>
              <a:rPr lang="uk-UA" sz="2400" dirty="0" smtClean="0"/>
              <a:t>– приріст витрат, пов’язаний із випуском додаткової одиниці продукції</a:t>
            </a:r>
            <a:endParaRPr lang="ru-RU" sz="2400" dirty="0" smtClean="0"/>
          </a:p>
          <a:p>
            <a:pPr algn="ctr"/>
            <a:r>
              <a:rPr lang="uk-UA" sz="2400" b="1" dirty="0" smtClean="0"/>
              <a:t>МС = </a:t>
            </a:r>
            <a:r>
              <a:rPr lang="en-US" sz="2400" b="1" dirty="0" smtClean="0"/>
              <a:t>Δ</a:t>
            </a:r>
            <a:r>
              <a:rPr lang="uk-UA" sz="2400" b="1" dirty="0" smtClean="0"/>
              <a:t>ТС : Δ</a:t>
            </a:r>
            <a:r>
              <a:rPr lang="en-US" sz="2400" b="1" dirty="0" smtClean="0"/>
              <a:t>Q</a:t>
            </a:r>
            <a:endParaRPr lang="uk-UA" sz="2400" b="1" dirty="0" smtClean="0"/>
          </a:p>
          <a:p>
            <a:pPr algn="ctr"/>
            <a:endParaRPr lang="ru-RU" sz="2400" dirty="0" smtClean="0"/>
          </a:p>
          <a:p>
            <a:r>
              <a:rPr lang="uk-UA" sz="2400" dirty="0" smtClean="0"/>
              <a:t>Де:    ΔТС – зміна загальних витрат;</a:t>
            </a:r>
            <a:endParaRPr lang="ru-RU" sz="2400" dirty="0" smtClean="0"/>
          </a:p>
          <a:p>
            <a:r>
              <a:rPr lang="uk-UA" sz="2400" dirty="0" smtClean="0"/>
              <a:t>          Δ</a:t>
            </a:r>
            <a:r>
              <a:rPr lang="en-US" sz="2400" dirty="0" smtClean="0"/>
              <a:t>Q</a:t>
            </a:r>
            <a:r>
              <a:rPr lang="uk-UA" sz="2400" dirty="0" smtClean="0"/>
              <a:t> – зміна кількості продукції, що виробляється</a:t>
            </a:r>
            <a:endParaRPr lang="ru-RU" sz="2400" dirty="0" smtClean="0"/>
          </a:p>
          <a:p>
            <a:r>
              <a:rPr lang="uk-UA" sz="2400" b="1" i="1" dirty="0" smtClean="0"/>
              <a:t> </a:t>
            </a:r>
            <a:endParaRPr lang="ru-RU" sz="2400" dirty="0" smtClean="0"/>
          </a:p>
          <a:p>
            <a:pPr algn="ctr"/>
            <a:r>
              <a:rPr lang="uk-UA" sz="2400" b="1" i="1" dirty="0" smtClean="0">
                <a:solidFill>
                  <a:srgbClr val="002060"/>
                </a:solidFill>
              </a:rPr>
              <a:t>Граничний виторг</a:t>
            </a:r>
            <a:r>
              <a:rPr lang="uk-UA" sz="24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uk-UA" sz="2400" dirty="0" smtClean="0"/>
              <a:t>(</a:t>
            </a:r>
            <a:r>
              <a:rPr lang="en-US" sz="2400" dirty="0" smtClean="0"/>
              <a:t>marginal revenue</a:t>
            </a:r>
            <a:r>
              <a:rPr lang="uk-UA" sz="2400" dirty="0" smtClean="0"/>
              <a:t> – MR) – дохід, пов’язаний з продажем додаткової одиниці продукції  </a:t>
            </a:r>
          </a:p>
          <a:p>
            <a:pPr algn="ctr"/>
            <a:r>
              <a:rPr lang="uk-UA" sz="2400" b="1" dirty="0" smtClean="0"/>
              <a:t>М</a:t>
            </a:r>
            <a:r>
              <a:rPr lang="en-US" sz="2400" b="1" dirty="0" smtClean="0"/>
              <a:t>R </a:t>
            </a:r>
            <a:r>
              <a:rPr lang="uk-UA" sz="2400" b="1" dirty="0" smtClean="0"/>
              <a:t>= </a:t>
            </a:r>
            <a:r>
              <a:rPr lang="en-US" sz="2400" b="1" dirty="0" smtClean="0"/>
              <a:t>Δ</a:t>
            </a:r>
            <a:r>
              <a:rPr lang="uk-UA" sz="2400" b="1" dirty="0" smtClean="0"/>
              <a:t>Т</a:t>
            </a:r>
            <a:r>
              <a:rPr lang="en-US" sz="2400" b="1" dirty="0" smtClean="0"/>
              <a:t>R</a:t>
            </a:r>
            <a:r>
              <a:rPr lang="uk-UA" sz="2400" b="1" dirty="0" smtClean="0"/>
              <a:t> : Δ</a:t>
            </a:r>
            <a:r>
              <a:rPr lang="en-US" sz="2400" b="1" dirty="0" smtClean="0"/>
              <a:t>Q</a:t>
            </a:r>
            <a:endParaRPr lang="uk-UA" sz="2400" b="1" dirty="0" smtClean="0"/>
          </a:p>
          <a:p>
            <a:pPr algn="ctr"/>
            <a:r>
              <a:rPr lang="uk-UA" sz="2400" b="1" dirty="0" smtClean="0"/>
              <a:t> </a:t>
            </a:r>
          </a:p>
          <a:p>
            <a:r>
              <a:rPr lang="uk-UA" sz="2400" dirty="0" smtClean="0"/>
              <a:t>Де:    ΔТ</a:t>
            </a:r>
            <a:r>
              <a:rPr lang="en-US" sz="2400" dirty="0" smtClean="0"/>
              <a:t>R</a:t>
            </a:r>
            <a:r>
              <a:rPr lang="uk-UA" sz="2400" dirty="0" smtClean="0"/>
              <a:t> – зміна</a:t>
            </a:r>
            <a:r>
              <a:rPr lang="en-US" sz="2400" dirty="0" smtClean="0"/>
              <a:t> </a:t>
            </a:r>
            <a:r>
              <a:rPr lang="uk-UA" sz="2400" dirty="0" smtClean="0"/>
              <a:t>валового доходу;</a:t>
            </a:r>
            <a:endParaRPr lang="ru-RU" sz="2400" dirty="0" smtClean="0"/>
          </a:p>
          <a:p>
            <a:r>
              <a:rPr lang="uk-UA" sz="2400" dirty="0" smtClean="0"/>
              <a:t>          Δ</a:t>
            </a:r>
            <a:r>
              <a:rPr lang="en-US" sz="2400" dirty="0" smtClean="0"/>
              <a:t>Q</a:t>
            </a:r>
            <a:r>
              <a:rPr lang="uk-UA" sz="2400" dirty="0" smtClean="0"/>
              <a:t> – зміна кількості продукції, що виробляється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928670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Визначення оптимальних обсягів виробництва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00166" y="1928802"/>
          <a:ext cx="6096000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Партія товару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Загальні</a:t>
                      </a:r>
                      <a:r>
                        <a:rPr lang="uk-UA" sz="1600" baseline="0" dirty="0" smtClean="0"/>
                        <a:t> витрати</a:t>
                      </a:r>
                      <a:endParaRPr lang="en-US" sz="1600" baseline="0" dirty="0" smtClean="0"/>
                    </a:p>
                    <a:p>
                      <a:pPr algn="ctr"/>
                      <a:r>
                        <a:rPr lang="en-US" sz="1600" baseline="0" dirty="0" smtClean="0"/>
                        <a:t>TC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Граничні витрати</a:t>
                      </a:r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MC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Граничний виторг</a:t>
                      </a:r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MR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1100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750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28728" y="5929330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*Ціна одиниці товару – 750 гривень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928670"/>
            <a:ext cx="771530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Закон максимізації </a:t>
            </a:r>
          </a:p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прибутку підприємства</a:t>
            </a:r>
          </a:p>
          <a:p>
            <a:endParaRPr lang="uk-UA" dirty="0" smtClean="0"/>
          </a:p>
          <a:p>
            <a:pPr algn="just"/>
            <a:r>
              <a:rPr lang="uk-UA" sz="2400" dirty="0" smtClean="0"/>
              <a:t>Максимального прибутку підприємство досягає за певних оптимальних умов виробництва, а саме тоді, коли:</a:t>
            </a:r>
          </a:p>
          <a:p>
            <a:endParaRPr lang="uk-UA" sz="2400" dirty="0" smtClean="0"/>
          </a:p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MC = MR</a:t>
            </a:r>
            <a:endParaRPr lang="uk-UA" sz="2800" b="1" dirty="0" smtClean="0">
              <a:solidFill>
                <a:srgbClr val="002060"/>
              </a:solidFill>
            </a:endParaRPr>
          </a:p>
          <a:p>
            <a:endParaRPr lang="uk-UA" sz="2400" dirty="0" smtClean="0"/>
          </a:p>
          <a:p>
            <a:pPr algn="ctr"/>
            <a:r>
              <a:rPr lang="uk-UA" sz="2400" dirty="0" smtClean="0"/>
              <a:t>Граничні витрати дорівнюють граничному виторгу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857232"/>
            <a:ext cx="807249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err="1" smtClean="0">
                <a:solidFill>
                  <a:srgbClr val="002060"/>
                </a:solidFill>
              </a:rPr>
              <a:t>Бліцопитування</a:t>
            </a:r>
            <a:r>
              <a:rPr lang="ru-RU" sz="2400" b="1" i="1" dirty="0" smtClean="0"/>
              <a:t>  (</a:t>
            </a:r>
            <a:r>
              <a:rPr lang="ru-RU" sz="2400" b="1" i="1" dirty="0" smtClean="0">
                <a:solidFill>
                  <a:srgbClr val="009900"/>
                </a:solidFill>
              </a:rPr>
              <a:t>Так</a:t>
            </a:r>
            <a:r>
              <a:rPr lang="ru-RU" sz="2400" i="1" dirty="0" smtClean="0"/>
              <a:t>/</a:t>
            </a:r>
            <a:r>
              <a:rPr lang="ru-RU" sz="2400" b="1" i="1" dirty="0" smtClean="0"/>
              <a:t> </a:t>
            </a:r>
            <a:r>
              <a:rPr lang="ru-RU" sz="2400" b="1" i="1" dirty="0" err="1" smtClean="0">
                <a:solidFill>
                  <a:srgbClr val="FF0000"/>
                </a:solidFill>
              </a:rPr>
              <a:t>Ні</a:t>
            </a:r>
            <a:r>
              <a:rPr lang="ru-RU" sz="2400" b="1" i="1" dirty="0" smtClean="0"/>
              <a:t>)</a:t>
            </a:r>
            <a:endParaRPr lang="en-US" sz="2400" b="1" i="1" dirty="0" smtClean="0"/>
          </a:p>
          <a:p>
            <a:pPr algn="ctr"/>
            <a:endParaRPr lang="ru-RU" sz="2400" dirty="0" smtClean="0"/>
          </a:p>
          <a:p>
            <a:r>
              <a:rPr lang="ru-RU" sz="2000" dirty="0" smtClean="0"/>
              <a:t>1. </a:t>
            </a:r>
            <a:r>
              <a:rPr lang="ru-RU" sz="2000" dirty="0" err="1" smtClean="0"/>
              <a:t>Чистий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прибуток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підприємства</a:t>
            </a:r>
            <a:r>
              <a:rPr lang="ru-RU" sz="2000" dirty="0" smtClean="0"/>
              <a:t> — </a:t>
            </a:r>
            <a:r>
              <a:rPr lang="ru-RU" sz="2000" dirty="0" err="1" smtClean="0"/>
              <a:t>це</a:t>
            </a:r>
            <a:r>
              <a:rPr lang="ru-RU" sz="2000" dirty="0" smtClean="0"/>
              <a:t> те,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залишається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валового доходу </a:t>
            </a:r>
            <a:r>
              <a:rPr lang="ru-RU" sz="2000" dirty="0" err="1" smtClean="0"/>
              <a:t>після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відрахування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всіх</a:t>
            </a:r>
            <a:r>
              <a:rPr lang="ru-RU" sz="2000" dirty="0" smtClean="0"/>
              <a:t> </a:t>
            </a:r>
            <a:r>
              <a:rPr lang="ru-RU" sz="2000" dirty="0" err="1" smtClean="0"/>
              <a:t>витрат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сплати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податків</a:t>
            </a:r>
            <a:r>
              <a:rPr lang="ru-RU" sz="2000" dirty="0" smtClean="0"/>
              <a:t>. </a:t>
            </a:r>
          </a:p>
          <a:p>
            <a:r>
              <a:rPr lang="ru-RU" sz="2000" dirty="0" smtClean="0"/>
              <a:t>2. </a:t>
            </a:r>
            <a:r>
              <a:rPr lang="ru-RU" sz="2000" dirty="0" err="1" smtClean="0"/>
              <a:t>Бухгалтерський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прибуток</a:t>
            </a:r>
            <a:r>
              <a:rPr lang="ru-RU" sz="2000" dirty="0" smtClean="0"/>
              <a:t> </a:t>
            </a:r>
            <a:r>
              <a:rPr lang="ru-RU" sz="2000" dirty="0" err="1" smtClean="0"/>
              <a:t>завжди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більший</a:t>
            </a:r>
            <a:r>
              <a:rPr lang="ru-RU" sz="2000" dirty="0" smtClean="0"/>
              <a:t> за </a:t>
            </a:r>
            <a:r>
              <a:rPr lang="ru-RU" sz="2000" dirty="0" err="1" smtClean="0"/>
              <a:t>економічний</a:t>
            </a:r>
            <a:r>
              <a:rPr lang="ru-RU" sz="2000" dirty="0" smtClean="0"/>
              <a:t>. </a:t>
            </a:r>
          </a:p>
          <a:p>
            <a:r>
              <a:rPr lang="ru-RU" sz="2000" dirty="0" smtClean="0"/>
              <a:t>3. </a:t>
            </a:r>
            <a:r>
              <a:rPr lang="ru-RU" sz="2000" dirty="0" err="1" smtClean="0"/>
              <a:t>Якщо</a:t>
            </a:r>
            <a:r>
              <a:rPr lang="ru-RU" sz="2000" dirty="0" smtClean="0"/>
              <a:t> </a:t>
            </a:r>
            <a:r>
              <a:rPr lang="ru-RU" sz="2000" dirty="0" err="1" smtClean="0"/>
              <a:t>економічний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прибуток</a:t>
            </a:r>
            <a:r>
              <a:rPr lang="ru-RU" sz="2000" dirty="0" smtClean="0"/>
              <a:t> </a:t>
            </a:r>
            <a:r>
              <a:rPr lang="ru-RU" sz="2000" dirty="0" err="1" smtClean="0"/>
              <a:t>дорівнює</a:t>
            </a:r>
            <a:r>
              <a:rPr lang="ru-RU" sz="2000" dirty="0" smtClean="0"/>
              <a:t> нулю, </a:t>
            </a:r>
            <a:r>
              <a:rPr lang="ru-RU" sz="2000" dirty="0" err="1" smtClean="0"/>
              <a:t>фірмі</a:t>
            </a:r>
            <a:r>
              <a:rPr lang="ru-RU" sz="2000" dirty="0" smtClean="0"/>
              <a:t> </a:t>
            </a:r>
            <a:r>
              <a:rPr lang="ru-RU" sz="2000" dirty="0" err="1" smtClean="0"/>
              <a:t>слід</a:t>
            </a:r>
            <a:r>
              <a:rPr lang="ru-RU" sz="2000" dirty="0" smtClean="0"/>
              <a:t> </a:t>
            </a:r>
            <a:r>
              <a:rPr lang="ru-RU" sz="2000" dirty="0" err="1" smtClean="0"/>
              <a:t>залишатися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галу</a:t>
            </a:r>
            <a:r>
              <a:rPr lang="uk-UA" sz="2000" dirty="0" smtClean="0"/>
              <a:t>з</a:t>
            </a:r>
            <a:r>
              <a:rPr lang="ru-RU" sz="2000" dirty="0" err="1" smtClean="0"/>
              <a:t>і</a:t>
            </a:r>
            <a:r>
              <a:rPr lang="ru-RU" sz="2000" dirty="0" smtClean="0"/>
              <a:t>. </a:t>
            </a:r>
          </a:p>
          <a:p>
            <a:r>
              <a:rPr lang="ru-RU" sz="2000" dirty="0" smtClean="0"/>
              <a:t>4. </a:t>
            </a:r>
            <a:r>
              <a:rPr lang="ru-RU" sz="2000" dirty="0" err="1" smtClean="0"/>
              <a:t>Валовий</a:t>
            </a:r>
            <a:r>
              <a:rPr lang="ru-RU" sz="2000" dirty="0" smtClean="0"/>
              <a:t> </a:t>
            </a:r>
            <a:r>
              <a:rPr lang="ru-RU" sz="2000" dirty="0" err="1" smtClean="0"/>
              <a:t>дохід</a:t>
            </a:r>
            <a:r>
              <a:rPr lang="ru-RU" sz="2000" dirty="0" smtClean="0"/>
              <a:t> </a:t>
            </a:r>
            <a:r>
              <a:rPr lang="ru-RU" sz="2000" dirty="0" err="1" smtClean="0"/>
              <a:t>обчислюється</a:t>
            </a:r>
            <a:r>
              <a:rPr lang="ru-RU" sz="2000" dirty="0" smtClean="0"/>
              <a:t> шляхом </a:t>
            </a:r>
            <a:r>
              <a:rPr lang="ru-RU" sz="2000" dirty="0" err="1" smtClean="0"/>
              <a:t>множення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ціни</a:t>
            </a:r>
            <a:r>
              <a:rPr lang="ru-RU" sz="2000" dirty="0" smtClean="0"/>
              <a:t> товару на </a:t>
            </a:r>
            <a:r>
              <a:rPr lang="ru-RU" sz="2000" dirty="0" err="1" smtClean="0"/>
              <a:t>обсяги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продажів</a:t>
            </a:r>
            <a:r>
              <a:rPr lang="ru-RU" sz="2000" dirty="0" smtClean="0"/>
              <a:t>. </a:t>
            </a:r>
          </a:p>
          <a:p>
            <a:r>
              <a:rPr lang="ru-RU" sz="2000" dirty="0" smtClean="0"/>
              <a:t>5. </a:t>
            </a:r>
            <a:r>
              <a:rPr lang="ru-RU" sz="2000" dirty="0" err="1" smtClean="0"/>
              <a:t>Внутрішні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витрати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записуються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бухгалтерських</a:t>
            </a:r>
            <a:r>
              <a:rPr lang="ru-RU" sz="2000" dirty="0" smtClean="0"/>
              <a:t> документах. </a:t>
            </a:r>
          </a:p>
          <a:p>
            <a:r>
              <a:rPr lang="ru-RU" sz="2000" dirty="0" smtClean="0"/>
              <a:t>6. </a:t>
            </a:r>
            <a:r>
              <a:rPr lang="ru-RU" sz="2000" dirty="0" err="1" smtClean="0"/>
              <a:t>Економічний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прибуток</a:t>
            </a:r>
            <a:r>
              <a:rPr lang="ru-RU" sz="2000" dirty="0" smtClean="0"/>
              <a:t> —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різниця</a:t>
            </a:r>
            <a:r>
              <a:rPr lang="ru-RU" sz="2000" dirty="0" smtClean="0"/>
              <a:t> </a:t>
            </a:r>
            <a:r>
              <a:rPr lang="ru-RU" sz="2000" dirty="0" err="1" smtClean="0"/>
              <a:t>між</a:t>
            </a:r>
            <a:r>
              <a:rPr lang="ru-RU" sz="2000" dirty="0" smtClean="0"/>
              <a:t> </a:t>
            </a:r>
            <a:r>
              <a:rPr lang="ru-RU" sz="2000" dirty="0" err="1" smtClean="0"/>
              <a:t>валовим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прибутком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внутрішніми</a:t>
            </a:r>
            <a:r>
              <a:rPr lang="ru-RU" sz="2000" dirty="0" smtClean="0"/>
              <a:t> </a:t>
            </a:r>
            <a:r>
              <a:rPr lang="ru-RU" sz="2000" dirty="0" err="1" smtClean="0"/>
              <a:t>витратами</a:t>
            </a:r>
            <a:r>
              <a:rPr lang="ru-RU" sz="2000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642918"/>
            <a:ext cx="771530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До </a:t>
            </a:r>
            <a:r>
              <a:rPr lang="ru-RU" sz="2400" dirty="0" err="1" smtClean="0">
                <a:solidFill>
                  <a:srgbClr val="0070C0"/>
                </a:solidFill>
              </a:rPr>
              <a:t>якого</a:t>
            </a:r>
            <a:r>
              <a:rPr lang="ru-RU" sz="2400" dirty="0" smtClean="0">
                <a:solidFill>
                  <a:srgbClr val="0070C0"/>
                </a:solidFill>
              </a:rPr>
              <a:t> виду </a:t>
            </a:r>
            <a:r>
              <a:rPr lang="ru-RU" sz="2400" dirty="0" err="1" smtClean="0">
                <a:solidFill>
                  <a:srgbClr val="0070C0"/>
                </a:solidFill>
              </a:rPr>
              <a:t>підприємницької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діяльністі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відноситься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кожна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ситуація</a:t>
            </a:r>
            <a:r>
              <a:rPr lang="ru-RU" sz="2400" dirty="0" smtClean="0">
                <a:solidFill>
                  <a:srgbClr val="0070C0"/>
                </a:solidFill>
              </a:rPr>
              <a:t>?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1571612"/>
            <a:ext cx="750099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lvl="0" indent="-174625">
              <a:lnSpc>
                <a:spcPct val="150000"/>
              </a:lnSpc>
              <a:buFont typeface="Wingdings" pitchFamily="2" charset="2"/>
              <a:buChar char="Ø"/>
            </a:pPr>
            <a:r>
              <a:rPr lang="ru-RU" dirty="0"/>
              <a:t>Брокер </a:t>
            </a:r>
            <a:r>
              <a:rPr lang="ru-RU" dirty="0" err="1"/>
              <a:t>запропонував</a:t>
            </a:r>
            <a:r>
              <a:rPr lang="ru-RU" dirty="0"/>
              <a:t> до продажу 10 % </a:t>
            </a:r>
            <a:r>
              <a:rPr lang="ru-RU" dirty="0" err="1"/>
              <a:t>акцій</a:t>
            </a:r>
            <a:r>
              <a:rPr lang="ru-RU" dirty="0"/>
              <a:t> ВАТ </a:t>
            </a:r>
            <a:r>
              <a:rPr lang="ru-RU" dirty="0" smtClean="0"/>
              <a:t>«</a:t>
            </a:r>
            <a:r>
              <a:rPr lang="uk-UA" dirty="0" err="1" smtClean="0"/>
              <a:t>Іваноенерджі</a:t>
            </a:r>
            <a:r>
              <a:rPr lang="ru-RU" dirty="0" smtClean="0"/>
              <a:t>»</a:t>
            </a:r>
            <a:endParaRPr lang="ru-RU" dirty="0"/>
          </a:p>
          <a:p>
            <a:pPr marL="174625" lvl="0" indent="-174625">
              <a:lnSpc>
                <a:spcPct val="150000"/>
              </a:lnSpc>
              <a:buFont typeface="Wingdings" pitchFamily="2" charset="2"/>
              <a:buChar char="Ø"/>
            </a:pPr>
            <a:r>
              <a:rPr lang="ru-RU" dirty="0"/>
              <a:t>У </a:t>
            </a:r>
            <a:r>
              <a:rPr lang="ru-RU" dirty="0" err="1"/>
              <a:t>супермаркеті</a:t>
            </a:r>
            <a:r>
              <a:rPr lang="ru-RU" dirty="0"/>
              <a:t> «</a:t>
            </a:r>
            <a:r>
              <a:rPr lang="uk-UA" dirty="0"/>
              <a:t>Сільпо</a:t>
            </a:r>
            <a:r>
              <a:rPr lang="ru-RU" dirty="0"/>
              <a:t>»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бонуси-знижки</a:t>
            </a:r>
            <a:r>
              <a:rPr lang="ru-RU" dirty="0"/>
              <a:t> на </a:t>
            </a:r>
            <a:r>
              <a:rPr lang="ru-RU" dirty="0" err="1"/>
              <a:t>продукти</a:t>
            </a:r>
            <a:r>
              <a:rPr lang="ru-RU" dirty="0"/>
              <a:t> </a:t>
            </a:r>
            <a:r>
              <a:rPr lang="ru-RU" dirty="0" err="1" smtClean="0"/>
              <a:t>харчування</a:t>
            </a:r>
            <a:endParaRPr lang="ru-RU" dirty="0"/>
          </a:p>
          <a:p>
            <a:pPr marL="174625" lvl="0" indent="-174625">
              <a:lnSpc>
                <a:spcPct val="150000"/>
              </a:lnSpc>
              <a:buFont typeface="Wingdings" pitchFamily="2" charset="2"/>
              <a:buChar char="Ø"/>
            </a:pPr>
            <a:r>
              <a:rPr lang="ru-RU" dirty="0" err="1"/>
              <a:t>Будівельна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«</a:t>
            </a:r>
            <a:r>
              <a:rPr lang="uk-UA" dirty="0" err="1" smtClean="0"/>
              <a:t>Херсонпромбудспецмонтаж</a:t>
            </a:r>
            <a:r>
              <a:rPr lang="ru-RU" dirty="0"/>
              <a:t>» </a:t>
            </a:r>
            <a:r>
              <a:rPr lang="ru-RU" dirty="0" err="1"/>
              <a:t>здала</a:t>
            </a:r>
            <a:r>
              <a:rPr lang="ru-RU" dirty="0"/>
              <a:t> в </a:t>
            </a:r>
            <a:r>
              <a:rPr lang="ru-RU" dirty="0" err="1"/>
              <a:t>експлуатацію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 smtClean="0"/>
              <a:t>двадцятиповерховий</a:t>
            </a:r>
            <a:r>
              <a:rPr lang="ru-RU" dirty="0" smtClean="0"/>
              <a:t> </a:t>
            </a:r>
            <a:r>
              <a:rPr lang="ru-RU" dirty="0" err="1" smtClean="0"/>
              <a:t>будинок</a:t>
            </a:r>
            <a:endParaRPr lang="ru-RU" dirty="0"/>
          </a:p>
          <a:p>
            <a:pPr marL="174625" lvl="0" indent="-174625">
              <a:lnSpc>
                <a:spcPct val="150000"/>
              </a:lnSpc>
              <a:buFont typeface="Wingdings" pitchFamily="2" charset="2"/>
              <a:buChar char="Ø"/>
            </a:pPr>
            <a:r>
              <a:rPr lang="ru-RU" dirty="0"/>
              <a:t>Банк «</a:t>
            </a:r>
            <a:r>
              <a:rPr lang="uk-UA" dirty="0" err="1"/>
              <a:t>Аргентум</a:t>
            </a:r>
            <a:r>
              <a:rPr lang="ru-RU" dirty="0"/>
              <a:t>» </a:t>
            </a:r>
            <a:r>
              <a:rPr lang="ru-RU" dirty="0" err="1"/>
              <a:t>видає</a:t>
            </a:r>
            <a:r>
              <a:rPr lang="ru-RU" dirty="0"/>
              <a:t> </a:t>
            </a:r>
            <a:r>
              <a:rPr lang="ru-RU" dirty="0" err="1"/>
              <a:t>кредити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smtClean="0"/>
              <a:t>авто</a:t>
            </a:r>
            <a:endParaRPr lang="ru-RU" dirty="0"/>
          </a:p>
          <a:p>
            <a:pPr marL="174625" lvl="0" indent="-174625">
              <a:lnSpc>
                <a:spcPct val="150000"/>
              </a:lnSpc>
              <a:buFont typeface="Wingdings" pitchFamily="2" charset="2"/>
              <a:buChar char="Ø"/>
            </a:pPr>
            <a:r>
              <a:rPr lang="ru-RU" dirty="0" err="1"/>
              <a:t>Швейн</a:t>
            </a:r>
            <a:r>
              <a:rPr lang="uk-UA" dirty="0"/>
              <a:t>а фабрика</a:t>
            </a:r>
            <a:r>
              <a:rPr lang="ru-RU" dirty="0"/>
              <a:t> «</a:t>
            </a:r>
            <a:r>
              <a:rPr lang="uk-UA" dirty="0" err="1"/>
              <a:t>Коу</a:t>
            </a:r>
            <a:r>
              <a:rPr lang="uk-UA" dirty="0"/>
              <a:t> </a:t>
            </a:r>
            <a:r>
              <a:rPr lang="uk-UA" dirty="0" smtClean="0"/>
              <a:t> </a:t>
            </a:r>
            <a:r>
              <a:rPr lang="uk-UA" dirty="0" err="1" smtClean="0"/>
              <a:t>фешн</a:t>
            </a:r>
            <a:r>
              <a:rPr lang="ru-RU" dirty="0"/>
              <a:t>» </a:t>
            </a:r>
            <a:r>
              <a:rPr lang="ru-RU" dirty="0" err="1"/>
              <a:t>пропонує</a:t>
            </a:r>
            <a:r>
              <a:rPr lang="ru-RU" dirty="0"/>
              <a:t> до продажу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літнього</a:t>
            </a:r>
            <a:r>
              <a:rPr lang="ru-RU" dirty="0"/>
              <a:t> </a:t>
            </a:r>
            <a:r>
              <a:rPr lang="ru-RU" dirty="0" err="1" smtClean="0"/>
              <a:t>асортименту</a:t>
            </a:r>
            <a:endParaRPr lang="ru-RU" dirty="0"/>
          </a:p>
          <a:p>
            <a:pPr marL="174625" lvl="0" indent="-174625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/>
              <a:t>С</a:t>
            </a:r>
            <a:r>
              <a:rPr lang="ru-RU" dirty="0" err="1"/>
              <a:t>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uk-UA" dirty="0"/>
              <a:t> «</a:t>
            </a:r>
            <a:r>
              <a:rPr lang="uk-UA" dirty="0" err="1"/>
              <a:t>Наска</a:t>
            </a:r>
            <a:r>
              <a:rPr lang="uk-UA" dirty="0"/>
              <a:t>» освоїла н</a:t>
            </a:r>
            <a:r>
              <a:rPr lang="ru-RU" dirty="0" err="1"/>
              <a:t>ові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 smtClean="0"/>
              <a:t>страхування</a:t>
            </a:r>
            <a:endParaRPr lang="ru-RU" dirty="0"/>
          </a:p>
          <a:p>
            <a:pPr marL="174625" lvl="0" indent="-174625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/>
              <a:t>Приватний підприємець  </a:t>
            </a:r>
            <a:r>
              <a:rPr lang="uk-UA" dirty="0" smtClean="0"/>
              <a:t>С. Возняк </a:t>
            </a:r>
            <a:r>
              <a:rPr lang="uk-UA" dirty="0"/>
              <a:t>в</a:t>
            </a:r>
            <a:r>
              <a:rPr lang="ru-RU" dirty="0" err="1"/>
              <a:t>ідкри</a:t>
            </a:r>
            <a:r>
              <a:rPr lang="uk-UA" dirty="0"/>
              <a:t>в</a:t>
            </a:r>
            <a:r>
              <a:rPr lang="ru-RU" dirty="0"/>
              <a:t> </a:t>
            </a:r>
            <a:r>
              <a:rPr lang="ru-RU" dirty="0" err="1"/>
              <a:t>майстерню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ремонту </a:t>
            </a:r>
            <a:r>
              <a:rPr lang="ru-RU" dirty="0" err="1" smtClean="0"/>
              <a:t>взуття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89C1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4068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89C1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4068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4068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928670"/>
            <a:ext cx="69294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800" dirty="0" smtClean="0">
                <a:solidFill>
                  <a:srgbClr val="002060"/>
                </a:solidFill>
              </a:rPr>
              <a:t>Рефлексія</a:t>
            </a:r>
          </a:p>
          <a:p>
            <a:pPr algn="ctr">
              <a:lnSpc>
                <a:spcPct val="150000"/>
              </a:lnSpc>
            </a:pPr>
            <a:endParaRPr lang="ru-RU" sz="2800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dirty="0" smtClean="0"/>
              <a:t>-</a:t>
            </a:r>
            <a:r>
              <a:rPr lang="uk-UA" sz="2800" dirty="0" smtClean="0"/>
              <a:t> найбільший мій успіх </a:t>
            </a:r>
            <a:r>
              <a:rPr lang="ru-RU" sz="2800" dirty="0" smtClean="0"/>
              <a:t>-</a:t>
            </a:r>
            <a:r>
              <a:rPr lang="uk-UA" sz="2800" dirty="0" smtClean="0"/>
              <a:t> це...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ru-RU" sz="2800" dirty="0" smtClean="0"/>
              <a:t>-</a:t>
            </a:r>
            <a:r>
              <a:rPr lang="uk-UA" sz="2800" dirty="0" smtClean="0"/>
              <a:t> я не вмів, а тепер умію...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ru-RU" sz="2800" dirty="0" smtClean="0"/>
              <a:t>-</a:t>
            </a:r>
            <a:r>
              <a:rPr lang="uk-UA" sz="2800" dirty="0" smtClean="0"/>
              <a:t> я змінив своє ставлення до...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ru-RU" sz="2800" dirty="0" smtClean="0"/>
              <a:t>-</a:t>
            </a:r>
            <a:r>
              <a:rPr lang="uk-UA" sz="2800" dirty="0" smtClean="0"/>
              <a:t> на наступному уроці я хочу...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071546"/>
            <a:ext cx="7715304" cy="4619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/>
              <a:t>Тема</a:t>
            </a:r>
            <a:r>
              <a:rPr lang="uk-UA" b="1" dirty="0"/>
              <a:t>: </a:t>
            </a:r>
            <a:endParaRPr lang="uk-UA" b="1" dirty="0" smtClean="0"/>
          </a:p>
          <a:p>
            <a:pPr>
              <a:lnSpc>
                <a:spcPct val="150000"/>
              </a:lnSpc>
            </a:pPr>
            <a:r>
              <a:rPr lang="uk-UA" dirty="0" smtClean="0"/>
              <a:t>    Валовий </a:t>
            </a:r>
            <a:r>
              <a:rPr lang="uk-UA" dirty="0"/>
              <a:t>доход, витрати та прибуток підприємця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uk-UA" dirty="0"/>
              <a:t> 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uk-UA" b="1" dirty="0"/>
              <a:t>Мета: </a:t>
            </a:r>
            <a:endParaRPr lang="uk-UA" b="1" dirty="0" smtClean="0"/>
          </a:p>
          <a:p>
            <a:pPr marL="174625" indent="-174625">
              <a:lnSpc>
                <a:spcPct val="150000"/>
              </a:lnSpc>
              <a:buFont typeface="Constantia" pitchFamily="18" charset="0"/>
              <a:buChar char="–"/>
            </a:pPr>
            <a:r>
              <a:rPr lang="uk-UA" dirty="0" smtClean="0"/>
              <a:t>Сформувати  знання </a:t>
            </a:r>
            <a:r>
              <a:rPr lang="uk-UA" dirty="0"/>
              <a:t>про витрати виробництва та їх види, про формування економічного </a:t>
            </a:r>
            <a:r>
              <a:rPr lang="uk-UA" dirty="0" smtClean="0"/>
              <a:t>прибутку</a:t>
            </a:r>
          </a:p>
          <a:p>
            <a:pPr marL="174625" indent="-174625">
              <a:lnSpc>
                <a:spcPct val="150000"/>
              </a:lnSpc>
              <a:buFont typeface="Constantia" pitchFamily="18" charset="0"/>
              <a:buChar char="–"/>
            </a:pPr>
            <a:r>
              <a:rPr lang="uk-UA" dirty="0" smtClean="0"/>
              <a:t>Показати</a:t>
            </a:r>
            <a:r>
              <a:rPr lang="uk-UA" dirty="0"/>
              <a:t>, за рахунок чого відбувається зростання підприємницького доходу, та як між собою пов’язані дохід, витрати та прибуток </a:t>
            </a:r>
            <a:r>
              <a:rPr lang="uk-UA" dirty="0" smtClean="0"/>
              <a:t>підприємця </a:t>
            </a:r>
          </a:p>
          <a:p>
            <a:pPr marL="174625" indent="-174625">
              <a:lnSpc>
                <a:spcPct val="150000"/>
              </a:lnSpc>
              <a:buFont typeface="Constantia" pitchFamily="18" charset="0"/>
              <a:buChar char="–"/>
            </a:pPr>
            <a:r>
              <a:rPr lang="uk-UA" dirty="0" smtClean="0"/>
              <a:t>Сформувати </a:t>
            </a:r>
            <a:r>
              <a:rPr lang="uk-UA" dirty="0"/>
              <a:t>вміння </a:t>
            </a:r>
            <a:r>
              <a:rPr lang="uk-UA" dirty="0" smtClean="0"/>
              <a:t>розраховувати </a:t>
            </a:r>
            <a:r>
              <a:rPr lang="uk-UA" dirty="0"/>
              <a:t>валовий доход, загальні витрати, прибуток та рентабельність виробництва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4143380"/>
            <a:ext cx="74295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/>
              <a:t>«</a:t>
            </a:r>
            <a:r>
              <a:rPr lang="ru-RU" sz="2400" dirty="0" err="1"/>
              <a:t>Гонитва</a:t>
            </a:r>
            <a:r>
              <a:rPr lang="ru-RU" sz="2400" dirty="0"/>
              <a:t> за </a:t>
            </a:r>
            <a:r>
              <a:rPr lang="ru-RU" sz="2400" dirty="0" err="1"/>
              <a:t>прибутком</a:t>
            </a:r>
            <a:r>
              <a:rPr lang="ru-RU" sz="2400" dirty="0"/>
              <a:t> — </a:t>
            </a:r>
            <a:r>
              <a:rPr lang="ru-RU" sz="2400" dirty="0" err="1"/>
              <a:t>єдиний</a:t>
            </a:r>
            <a:r>
              <a:rPr lang="ru-RU" sz="2400" dirty="0"/>
              <a:t> </a:t>
            </a:r>
            <a:r>
              <a:rPr lang="ru-RU" sz="2400" dirty="0" err="1"/>
              <a:t>спосіб</a:t>
            </a:r>
            <a:r>
              <a:rPr lang="ru-RU" sz="2400" dirty="0"/>
              <a:t>, </a:t>
            </a:r>
            <a:r>
              <a:rPr lang="ru-RU" sz="2400" dirty="0" err="1"/>
              <a:t>за</a:t>
            </a:r>
            <a:r>
              <a:rPr lang="ru-RU" sz="2400" dirty="0"/>
              <a:t> </a:t>
            </a:r>
            <a:r>
              <a:rPr lang="ru-RU" sz="2400" dirty="0" err="1"/>
              <a:t>допомогою</a:t>
            </a:r>
            <a:r>
              <a:rPr lang="ru-RU" sz="2400" dirty="0"/>
              <a:t> </a:t>
            </a:r>
            <a:r>
              <a:rPr lang="ru-RU" sz="2400" dirty="0" err="1"/>
              <a:t>якого</a:t>
            </a:r>
            <a:r>
              <a:rPr lang="ru-RU" sz="2400" dirty="0"/>
              <a:t> люди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задовольнити</a:t>
            </a:r>
            <a:r>
              <a:rPr lang="ru-RU" sz="2400" dirty="0"/>
              <a:t> потреби тих, кого вони </a:t>
            </a:r>
            <a:r>
              <a:rPr lang="ru-RU" sz="2400" dirty="0" err="1"/>
              <a:t>взагалі</a:t>
            </a:r>
            <a:r>
              <a:rPr lang="ru-RU" sz="2400" dirty="0"/>
              <a:t> не </a:t>
            </a:r>
            <a:r>
              <a:rPr lang="ru-RU" sz="2400" dirty="0" err="1"/>
              <a:t>знають</a:t>
            </a:r>
            <a:r>
              <a:rPr lang="ru-RU" sz="2400" dirty="0"/>
              <a:t>.»</a:t>
            </a:r>
          </a:p>
          <a:p>
            <a:pPr algn="just"/>
            <a:r>
              <a:rPr lang="uk-UA" sz="2400" dirty="0"/>
              <a:t>                                                                                            </a:t>
            </a:r>
            <a:endParaRPr lang="uk-UA" sz="2400" dirty="0" smtClean="0"/>
          </a:p>
          <a:p>
            <a:pPr algn="r"/>
            <a:r>
              <a:rPr lang="uk-UA" sz="2400" dirty="0"/>
              <a:t> </a:t>
            </a:r>
            <a:r>
              <a:rPr lang="uk-UA" sz="2400" dirty="0" smtClean="0"/>
              <a:t>                                                    </a:t>
            </a:r>
            <a:r>
              <a:rPr lang="ru-RU" sz="2400" dirty="0" smtClean="0"/>
              <a:t>Ф</a:t>
            </a:r>
            <a:r>
              <a:rPr lang="uk-UA" sz="2400" dirty="0" err="1"/>
              <a:t>рідріх</a:t>
            </a:r>
            <a:r>
              <a:rPr lang="ru-RU" sz="2400" dirty="0"/>
              <a:t> фон </a:t>
            </a:r>
            <a:r>
              <a:rPr lang="ru-RU" sz="2400" dirty="0" err="1"/>
              <a:t>Хайєк</a:t>
            </a:r>
            <a:endParaRPr lang="ru-RU" sz="2400" dirty="0"/>
          </a:p>
          <a:p>
            <a:endParaRPr lang="ru-RU" dirty="0"/>
          </a:p>
        </p:txBody>
      </p:sp>
      <p:pic>
        <p:nvPicPr>
          <p:cNvPr id="54274" name="Picture 2" descr="C:\Documents and Settings\Admin\Мои документы\Урок економіка\blog_entry_2608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642918"/>
            <a:ext cx="5419725" cy="32289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oneyclipart.org/images/stories/moneyclipart/money-bags/Money_Bag2_Money_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2010" y="714356"/>
            <a:ext cx="901357" cy="106595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14414" y="1000108"/>
            <a:ext cx="700092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</a:rPr>
              <a:t>Формула прибутку</a:t>
            </a:r>
          </a:p>
          <a:p>
            <a:pPr algn="ctr"/>
            <a:endParaRPr lang="ru-RU" sz="2400" b="1" dirty="0" smtClean="0">
              <a:solidFill>
                <a:srgbClr val="0070C0"/>
              </a:solidFill>
            </a:endParaRPr>
          </a:p>
          <a:p>
            <a:pPr algn="ctr"/>
            <a:r>
              <a:rPr lang="uk-UA" sz="3200" b="1" dirty="0" smtClean="0">
                <a:solidFill>
                  <a:srgbClr val="0070C0"/>
                </a:solidFill>
              </a:rPr>
              <a:t>Прибуток    =    доход    –    витрати</a:t>
            </a:r>
            <a:endParaRPr lang="ru-RU" sz="3200" b="1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4000504"/>
            <a:ext cx="714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0070C0"/>
                </a:solidFill>
              </a:rPr>
              <a:t>=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15074" y="4000504"/>
            <a:ext cx="7858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>
                <a:solidFill>
                  <a:srgbClr val="0070C0"/>
                </a:solidFill>
              </a:rPr>
              <a:t>–</a:t>
            </a:r>
            <a:endParaRPr lang="ru-RU" sz="4000" dirty="0"/>
          </a:p>
        </p:txBody>
      </p:sp>
      <p:pic>
        <p:nvPicPr>
          <p:cNvPr id="1028" name="Picture 4" descr="http://img1.liveinternet.ru/images/attach/c/3/77/945/77945049_large_image001p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3857628"/>
            <a:ext cx="1166794" cy="1166794"/>
          </a:xfrm>
          <a:prstGeom prst="rect">
            <a:avLst/>
          </a:prstGeom>
          <a:noFill/>
        </p:spPr>
      </p:pic>
      <p:pic>
        <p:nvPicPr>
          <p:cNvPr id="1032" name="Picture 8" descr="http://www.mytyper.ru/img/design/mone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68" y="3264834"/>
            <a:ext cx="2244517" cy="2021553"/>
          </a:xfrm>
          <a:prstGeom prst="rect">
            <a:avLst/>
          </a:prstGeom>
          <a:noFill/>
        </p:spPr>
      </p:pic>
      <p:pic>
        <p:nvPicPr>
          <p:cNvPr id="1034" name="Picture 10" descr="http://i.vsekommentarii.com/pic/2011/09/12/ubr.ua/big-37-618-102837_352x28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0534" y="3857628"/>
            <a:ext cx="1381135" cy="11300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0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034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032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034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028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857232"/>
            <a:ext cx="721523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Валовий (загальний) доход</a:t>
            </a:r>
            <a:r>
              <a:rPr lang="uk-UA" sz="2400" dirty="0" smtClean="0">
                <a:solidFill>
                  <a:srgbClr val="002060"/>
                </a:solidFill>
              </a:rPr>
              <a:t>  </a:t>
            </a:r>
            <a:r>
              <a:rPr lang="en-US" sz="2400" dirty="0" smtClean="0">
                <a:solidFill>
                  <a:srgbClr val="002060"/>
                </a:solidFill>
              </a:rPr>
              <a:t>(</a:t>
            </a:r>
            <a:r>
              <a:rPr lang="en-US" sz="2400" b="1" dirty="0" smtClean="0">
                <a:solidFill>
                  <a:srgbClr val="002060"/>
                </a:solidFill>
              </a:rPr>
              <a:t>TR)</a:t>
            </a:r>
          </a:p>
          <a:p>
            <a:pPr algn="ctr"/>
            <a:r>
              <a:rPr lang="uk-UA" sz="2400" dirty="0" smtClean="0"/>
              <a:t> це сума доходу, отриманого</a:t>
            </a:r>
            <a:endParaRPr lang="en-US" sz="2400" dirty="0" smtClean="0"/>
          </a:p>
          <a:p>
            <a:pPr algn="ctr"/>
            <a:r>
              <a:rPr lang="uk-UA" sz="2400" dirty="0" smtClean="0"/>
              <a:t>від продажу певної кількості продукції</a:t>
            </a:r>
            <a:endParaRPr lang="ru-RU" sz="2400" dirty="0" smtClean="0"/>
          </a:p>
          <a:p>
            <a:pPr algn="ctr"/>
            <a:endParaRPr lang="en-US" sz="2400" b="1" dirty="0" smtClean="0"/>
          </a:p>
          <a:p>
            <a:pPr algn="ctr"/>
            <a:endParaRPr lang="en-US" sz="2400" b="1" dirty="0" smtClean="0"/>
          </a:p>
          <a:p>
            <a:pPr algn="ctr"/>
            <a:r>
              <a:rPr lang="uk-UA" sz="3600" b="1" dirty="0" smtClean="0">
                <a:solidFill>
                  <a:srgbClr val="002060"/>
                </a:solidFill>
              </a:rPr>
              <a:t>Т</a:t>
            </a:r>
            <a:r>
              <a:rPr lang="en-US" sz="3600" b="1" dirty="0" smtClean="0">
                <a:solidFill>
                  <a:srgbClr val="002060"/>
                </a:solidFill>
              </a:rPr>
              <a:t>R</a:t>
            </a:r>
            <a:r>
              <a:rPr lang="uk-UA" sz="3600" b="1" dirty="0" smtClean="0">
                <a:solidFill>
                  <a:srgbClr val="002060"/>
                </a:solidFill>
              </a:rPr>
              <a:t> = </a:t>
            </a:r>
            <a:r>
              <a:rPr lang="en-US" sz="3600" b="1" dirty="0" smtClean="0">
                <a:solidFill>
                  <a:srgbClr val="002060"/>
                </a:solidFill>
              </a:rPr>
              <a:t>P</a:t>
            </a:r>
            <a:r>
              <a:rPr lang="uk-UA" sz="3600" b="1" dirty="0" smtClean="0">
                <a:solidFill>
                  <a:srgbClr val="002060"/>
                </a:solidFill>
              </a:rPr>
              <a:t>×</a:t>
            </a:r>
            <a:r>
              <a:rPr lang="en-US" sz="3600" b="1" dirty="0" smtClean="0">
                <a:solidFill>
                  <a:srgbClr val="002060"/>
                </a:solidFill>
              </a:rPr>
              <a:t>Q</a:t>
            </a:r>
          </a:p>
          <a:p>
            <a:pPr algn="ctr"/>
            <a:endParaRPr lang="uk-UA" sz="3600" b="1" dirty="0" smtClean="0">
              <a:solidFill>
                <a:srgbClr val="002060"/>
              </a:solidFill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</a:endParaRPr>
          </a:p>
          <a:p>
            <a:endParaRPr lang="uk-UA" sz="2400" dirty="0" smtClean="0"/>
          </a:p>
          <a:p>
            <a:r>
              <a:rPr lang="uk-UA" sz="2400" dirty="0" smtClean="0"/>
              <a:t>Де:  </a:t>
            </a:r>
            <a:r>
              <a:rPr lang="en-US" sz="2400" dirty="0" smtClean="0"/>
              <a:t> TR </a:t>
            </a:r>
            <a:r>
              <a:rPr lang="uk-UA" sz="2400" dirty="0" smtClean="0"/>
              <a:t>(</a:t>
            </a:r>
            <a:r>
              <a:rPr lang="en-US" sz="2400" dirty="0" smtClean="0"/>
              <a:t>total revenue</a:t>
            </a:r>
            <a:r>
              <a:rPr lang="uk-UA" sz="2400" dirty="0" smtClean="0"/>
              <a:t>) – загальний доход;</a:t>
            </a:r>
            <a:endParaRPr lang="ru-RU" sz="2400" dirty="0" smtClean="0"/>
          </a:p>
          <a:p>
            <a:r>
              <a:rPr lang="uk-UA" sz="2400" dirty="0" smtClean="0"/>
              <a:t>         </a:t>
            </a:r>
            <a:r>
              <a:rPr lang="en-US" sz="2400" dirty="0" smtClean="0"/>
              <a:t>P </a:t>
            </a:r>
            <a:r>
              <a:rPr lang="uk-UA" sz="2400" dirty="0" smtClean="0"/>
              <a:t>(</a:t>
            </a:r>
            <a:r>
              <a:rPr lang="en-US" sz="2400" dirty="0" smtClean="0"/>
              <a:t>price</a:t>
            </a:r>
            <a:r>
              <a:rPr lang="uk-UA" sz="2400" dirty="0" smtClean="0"/>
              <a:t>) – ціна одиниці продукції</a:t>
            </a:r>
            <a:endParaRPr lang="ru-RU" sz="2400" dirty="0" smtClean="0"/>
          </a:p>
          <a:p>
            <a:r>
              <a:rPr lang="uk-UA" sz="2400" dirty="0" smtClean="0"/>
              <a:t>         </a:t>
            </a:r>
            <a:r>
              <a:rPr lang="en-US" sz="2400" dirty="0" smtClean="0"/>
              <a:t>Q </a:t>
            </a:r>
            <a:r>
              <a:rPr lang="uk-UA" sz="2400" dirty="0" smtClean="0"/>
              <a:t>(</a:t>
            </a:r>
            <a:r>
              <a:rPr lang="en-US" sz="2400" dirty="0" smtClean="0"/>
              <a:t>quantity</a:t>
            </a:r>
            <a:r>
              <a:rPr lang="uk-UA" sz="2400" dirty="0" smtClean="0"/>
              <a:t>) </a:t>
            </a:r>
            <a:r>
              <a:rPr lang="ru-RU" sz="2400" dirty="0" smtClean="0"/>
              <a:t>– </a:t>
            </a:r>
            <a:r>
              <a:rPr lang="uk-UA" sz="2400" dirty="0" smtClean="0"/>
              <a:t>обсяг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проданої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продукції</a:t>
            </a:r>
            <a:endParaRPr lang="ru-RU" sz="3600" dirty="0" smtClean="0"/>
          </a:p>
          <a:p>
            <a:pPr algn="ctr"/>
            <a:endParaRPr lang="ru-RU" sz="36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3" name="Picture 2" descr="http://moneyclipart.org/images/stories/moneyclipart/money-bags/Money_Bag2_Money_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948191"/>
            <a:ext cx="1187109" cy="140388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428992" y="3500438"/>
            <a:ext cx="714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0070C0"/>
                </a:solidFill>
              </a:rPr>
              <a:t>=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00496" y="3500438"/>
            <a:ext cx="12144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0070C0"/>
                </a:solidFill>
              </a:rPr>
              <a:t>100</a:t>
            </a:r>
            <a:r>
              <a:rPr lang="uk-UA" sz="2800" b="1" dirty="0" smtClean="0">
                <a:solidFill>
                  <a:srgbClr val="0070C0"/>
                </a:solidFill>
                <a:latin typeface="Book Antiqua"/>
              </a:rPr>
              <a:t>$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143504" y="3500438"/>
            <a:ext cx="714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0070C0"/>
                </a:solidFill>
              </a:rPr>
              <a:t>×</a:t>
            </a:r>
            <a:endParaRPr lang="ru-RU" sz="3600" dirty="0"/>
          </a:p>
        </p:txBody>
      </p:sp>
      <p:pic>
        <p:nvPicPr>
          <p:cNvPr id="1026" name="Picture 2" descr="C:\Program Files\Microsoft Office\MEDIA\CAGCAT10\J023426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3357562"/>
            <a:ext cx="1085581" cy="1058089"/>
          </a:xfrm>
          <a:prstGeom prst="rect">
            <a:avLst/>
          </a:prstGeom>
          <a:noFill/>
        </p:spPr>
      </p:pic>
      <p:pic>
        <p:nvPicPr>
          <p:cNvPr id="9" name="Picture 2" descr="C:\Program Files\Microsoft Office\MEDIA\CAGCAT10\J023426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8" y="3509962"/>
            <a:ext cx="1085581" cy="1058089"/>
          </a:xfrm>
          <a:prstGeom prst="rect">
            <a:avLst/>
          </a:prstGeom>
          <a:noFill/>
        </p:spPr>
      </p:pic>
      <p:pic>
        <p:nvPicPr>
          <p:cNvPr id="10" name="Picture 2" descr="C:\Program Files\Microsoft Office\MEDIA\CAGCAT10\J023426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3143248"/>
            <a:ext cx="1085581" cy="1058089"/>
          </a:xfrm>
          <a:prstGeom prst="rect">
            <a:avLst/>
          </a:prstGeom>
          <a:noFill/>
        </p:spPr>
      </p:pic>
      <p:pic>
        <p:nvPicPr>
          <p:cNvPr id="11" name="Picture 2" descr="C:\Program Files\Microsoft Office\MEDIA\CAGCAT10\J023426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3214686"/>
            <a:ext cx="1085581" cy="1058089"/>
          </a:xfrm>
          <a:prstGeom prst="rect">
            <a:avLst/>
          </a:prstGeom>
          <a:noFill/>
        </p:spPr>
      </p:pic>
      <p:pic>
        <p:nvPicPr>
          <p:cNvPr id="12" name="Picture 2" descr="C:\Program Files\Microsoft Office\MEDIA\CAGCAT10\J023426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3786190"/>
            <a:ext cx="1085581" cy="1058089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214546" y="3714752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70C0"/>
                </a:solidFill>
              </a:rPr>
              <a:t>500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071546"/>
            <a:ext cx="742955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Валовий (</a:t>
            </a:r>
            <a:r>
              <a:rPr lang="ru-RU" sz="2400" b="1" dirty="0" err="1" smtClean="0">
                <a:solidFill>
                  <a:srgbClr val="002060"/>
                </a:solidFill>
              </a:rPr>
              <a:t>загальний</a:t>
            </a:r>
            <a:r>
              <a:rPr lang="uk-UA" sz="2400" b="1" dirty="0" smtClean="0">
                <a:solidFill>
                  <a:srgbClr val="002060"/>
                </a:solidFill>
              </a:rPr>
              <a:t>)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прибуток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(Pr)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endParaRPr lang="en-US" sz="2400" dirty="0" smtClean="0"/>
          </a:p>
          <a:p>
            <a:pPr algn="ctr"/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різниця</a:t>
            </a:r>
            <a:r>
              <a:rPr lang="ru-RU" sz="2400" dirty="0" smtClean="0"/>
              <a:t> </a:t>
            </a:r>
            <a:r>
              <a:rPr lang="ru-RU" sz="2400" dirty="0" err="1" smtClean="0"/>
              <a:t>між</a:t>
            </a:r>
            <a:r>
              <a:rPr lang="ru-RU" sz="2400" dirty="0" smtClean="0"/>
              <a:t> </a:t>
            </a:r>
            <a:r>
              <a:rPr lang="ru-RU" sz="2400" dirty="0" err="1" smtClean="0"/>
              <a:t>загальним</a:t>
            </a:r>
            <a:r>
              <a:rPr lang="ru-RU" sz="2400" dirty="0" smtClean="0"/>
              <a:t> доходом </a:t>
            </a:r>
          </a:p>
          <a:p>
            <a:pPr algn="ctr"/>
            <a:r>
              <a:rPr lang="ru-RU" sz="2400" dirty="0" smtClean="0"/>
              <a:t>та </a:t>
            </a:r>
            <a:r>
              <a:rPr lang="ru-RU" sz="2400" dirty="0" err="1" smtClean="0"/>
              <a:t>загальними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витратами</a:t>
            </a:r>
            <a:r>
              <a:rPr lang="ru-RU" sz="2400" dirty="0" smtClean="0"/>
              <a:t> </a:t>
            </a:r>
            <a:r>
              <a:rPr lang="ru-RU" sz="2400" dirty="0" err="1" smtClean="0"/>
              <a:t>фірми</a:t>
            </a:r>
            <a:endParaRPr lang="ru-RU" sz="2400" dirty="0" smtClean="0"/>
          </a:p>
          <a:p>
            <a:endParaRPr lang="uk-UA" b="1" dirty="0" smtClean="0"/>
          </a:p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Pr</a:t>
            </a:r>
            <a:r>
              <a:rPr lang="ru-RU" sz="4000" b="1" dirty="0" smtClean="0">
                <a:solidFill>
                  <a:srgbClr val="002060"/>
                </a:solidFill>
              </a:rPr>
              <a:t> = </a:t>
            </a:r>
            <a:r>
              <a:rPr lang="en-US" sz="4000" b="1" dirty="0" smtClean="0">
                <a:solidFill>
                  <a:srgbClr val="002060"/>
                </a:solidFill>
              </a:rPr>
              <a:t>TR</a:t>
            </a:r>
            <a:r>
              <a:rPr lang="ru-RU" sz="4000" b="1" dirty="0" smtClean="0">
                <a:solidFill>
                  <a:srgbClr val="002060"/>
                </a:solidFill>
              </a:rPr>
              <a:t>–</a:t>
            </a:r>
            <a:r>
              <a:rPr lang="en-US" sz="4000" b="1" dirty="0" smtClean="0">
                <a:solidFill>
                  <a:srgbClr val="002060"/>
                </a:solidFill>
              </a:rPr>
              <a:t>TC</a:t>
            </a:r>
            <a:endParaRPr lang="ru-RU" sz="4000" dirty="0" smtClean="0">
              <a:solidFill>
                <a:srgbClr val="002060"/>
              </a:solidFill>
            </a:endParaRPr>
          </a:p>
          <a:p>
            <a:endParaRPr lang="uk-UA" sz="2400" dirty="0" smtClean="0"/>
          </a:p>
          <a:p>
            <a:r>
              <a:rPr lang="uk-UA" sz="2400" dirty="0" smtClean="0"/>
              <a:t>Де, </a:t>
            </a:r>
            <a:r>
              <a:rPr lang="en-US" sz="2400" dirty="0" smtClean="0"/>
              <a:t> Pr </a:t>
            </a:r>
            <a:r>
              <a:rPr lang="uk-UA" sz="2400" dirty="0" smtClean="0"/>
              <a:t>(p</a:t>
            </a:r>
            <a:r>
              <a:rPr lang="en-US" sz="2400" dirty="0" err="1" smtClean="0"/>
              <a:t>rofit</a:t>
            </a:r>
            <a:r>
              <a:rPr lang="uk-UA" sz="2400" dirty="0" smtClean="0"/>
              <a:t>) – валовий (загальний) прибуток</a:t>
            </a:r>
            <a:endParaRPr lang="en-US" sz="2400" dirty="0" smtClean="0"/>
          </a:p>
          <a:p>
            <a:r>
              <a:rPr lang="en-US" sz="2400" dirty="0" smtClean="0"/>
              <a:t>     </a:t>
            </a:r>
            <a:r>
              <a:rPr lang="uk-UA" sz="2400" dirty="0" smtClean="0"/>
              <a:t> </a:t>
            </a:r>
            <a:r>
              <a:rPr lang="en-US" sz="2400" dirty="0" smtClean="0"/>
              <a:t>  </a:t>
            </a:r>
            <a:r>
              <a:rPr lang="uk-UA" sz="2400" dirty="0" smtClean="0"/>
              <a:t>Т</a:t>
            </a:r>
            <a:r>
              <a:rPr lang="en-US" sz="2400" dirty="0" smtClean="0"/>
              <a:t>R </a:t>
            </a:r>
            <a:r>
              <a:rPr lang="uk-UA" sz="2400" dirty="0" smtClean="0"/>
              <a:t>(</a:t>
            </a:r>
            <a:r>
              <a:rPr lang="en-US" sz="2400" dirty="0" smtClean="0"/>
              <a:t>total revenue</a:t>
            </a:r>
            <a:r>
              <a:rPr lang="uk-UA" sz="2400" dirty="0" smtClean="0"/>
              <a:t>) – валовий (загальний) доход;</a:t>
            </a:r>
            <a:endParaRPr lang="ru-RU" sz="2400" dirty="0" smtClean="0"/>
          </a:p>
          <a:p>
            <a:r>
              <a:rPr lang="uk-UA" sz="2400" dirty="0" smtClean="0"/>
              <a:t>        ТС (</a:t>
            </a:r>
            <a:r>
              <a:rPr lang="en-US" sz="2400" dirty="0" smtClean="0"/>
              <a:t>total costs</a:t>
            </a:r>
            <a:r>
              <a:rPr lang="uk-UA" sz="2400" dirty="0" smtClean="0"/>
              <a:t>) – валові (загальні) витрати;</a:t>
            </a:r>
            <a:endParaRPr lang="ru-RU" sz="2400" dirty="0" smtClean="0"/>
          </a:p>
          <a:p>
            <a:r>
              <a:rPr lang="uk-UA" sz="2400" dirty="0" smtClean="0"/>
              <a:t>      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785794"/>
            <a:ext cx="700092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Чистий прибуток (</a:t>
            </a:r>
            <a:r>
              <a:rPr lang="en-US" sz="2400" b="1" dirty="0" err="1" smtClean="0">
                <a:solidFill>
                  <a:srgbClr val="002060"/>
                </a:solidFill>
              </a:rPr>
              <a:t>NPr</a:t>
            </a:r>
            <a:r>
              <a:rPr lang="en-US" sz="2400" b="1" dirty="0" smtClean="0">
                <a:solidFill>
                  <a:srgbClr val="002060"/>
                </a:solidFill>
              </a:rPr>
              <a:t>)</a:t>
            </a:r>
            <a:endParaRPr lang="uk-UA" sz="2400" b="1" dirty="0" smtClean="0">
              <a:solidFill>
                <a:srgbClr val="002060"/>
              </a:solidFill>
            </a:endParaRPr>
          </a:p>
          <a:p>
            <a:pPr algn="ctr"/>
            <a:endParaRPr lang="uk-UA" sz="2400" dirty="0" smtClean="0"/>
          </a:p>
          <a:p>
            <a:pPr algn="ctr"/>
            <a:r>
              <a:rPr lang="ru-RU" sz="2400" dirty="0" err="1" smtClean="0"/>
              <a:t>частина</a:t>
            </a:r>
            <a:r>
              <a:rPr lang="ru-RU" sz="2400" dirty="0" smtClean="0"/>
              <a:t> </a:t>
            </a:r>
            <a:r>
              <a:rPr lang="ru-RU" sz="2400" dirty="0" err="1" smtClean="0"/>
              <a:t>економічного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прибутку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залишилась</a:t>
            </a:r>
            <a:r>
              <a:rPr lang="ru-RU" sz="2400" dirty="0" smtClean="0"/>
              <a:t> </a:t>
            </a:r>
            <a:r>
              <a:rPr lang="ru-RU" sz="2400" dirty="0" err="1" smtClean="0"/>
              <a:t>після</a:t>
            </a:r>
            <a:r>
              <a:rPr lang="ru-RU" sz="2400" dirty="0" smtClean="0"/>
              <a:t> </a:t>
            </a:r>
            <a:r>
              <a:rPr lang="ru-RU" sz="2400" dirty="0" err="1" smtClean="0"/>
              <a:t>виплати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податків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платежів</a:t>
            </a:r>
            <a:endParaRPr lang="uk-UA" sz="2400" dirty="0" smtClean="0"/>
          </a:p>
          <a:p>
            <a:endParaRPr lang="ru-RU" sz="2400" dirty="0" smtClean="0"/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</a:rPr>
              <a:t>NPr</a:t>
            </a:r>
            <a:r>
              <a:rPr lang="ru-RU" sz="4000" b="1" dirty="0" smtClean="0">
                <a:solidFill>
                  <a:srgbClr val="002060"/>
                </a:solidFill>
              </a:rPr>
              <a:t> = </a:t>
            </a:r>
            <a:r>
              <a:rPr lang="en-US" sz="4000" b="1" dirty="0" smtClean="0">
                <a:solidFill>
                  <a:srgbClr val="002060"/>
                </a:solidFill>
              </a:rPr>
              <a:t>Pr </a:t>
            </a:r>
            <a:r>
              <a:rPr lang="ru-RU" sz="4000" b="1" dirty="0" smtClean="0">
                <a:solidFill>
                  <a:srgbClr val="002060"/>
                </a:solidFill>
              </a:rPr>
              <a:t>– </a:t>
            </a:r>
            <a:r>
              <a:rPr lang="en-US" sz="4000" b="1" dirty="0" smtClean="0">
                <a:solidFill>
                  <a:srgbClr val="002060"/>
                </a:solidFill>
              </a:rPr>
              <a:t>T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endParaRPr lang="uk-UA" sz="2400" dirty="0" smtClean="0"/>
          </a:p>
          <a:p>
            <a:r>
              <a:rPr lang="uk-UA" sz="2400" dirty="0" smtClean="0"/>
              <a:t>Де, </a:t>
            </a:r>
            <a:r>
              <a:rPr lang="en-US" sz="2400" dirty="0" err="1" smtClean="0"/>
              <a:t>NPr</a:t>
            </a:r>
            <a:r>
              <a:rPr lang="en-US" sz="2400" dirty="0" smtClean="0"/>
              <a:t> </a:t>
            </a:r>
            <a:r>
              <a:rPr lang="ru-RU" sz="2400" dirty="0" smtClean="0"/>
              <a:t>(</a:t>
            </a:r>
            <a:r>
              <a:rPr lang="en-US" sz="2400" dirty="0" smtClean="0"/>
              <a:t>net profit</a:t>
            </a:r>
            <a:r>
              <a:rPr lang="ru-RU" sz="2400" dirty="0" smtClean="0"/>
              <a:t>) </a:t>
            </a:r>
            <a:r>
              <a:rPr lang="uk-UA" sz="2400" dirty="0" smtClean="0"/>
              <a:t>– чистий прибуток</a:t>
            </a:r>
            <a:endParaRPr lang="ru-RU" sz="2400" dirty="0" smtClean="0"/>
          </a:p>
          <a:p>
            <a:r>
              <a:rPr lang="uk-UA" sz="2400" dirty="0" smtClean="0"/>
              <a:t>       Т </a:t>
            </a:r>
            <a:r>
              <a:rPr lang="ru-RU" sz="2400" dirty="0" smtClean="0"/>
              <a:t>(</a:t>
            </a:r>
            <a:r>
              <a:rPr lang="en-US" sz="2400" dirty="0" smtClean="0"/>
              <a:t>tax</a:t>
            </a:r>
            <a:r>
              <a:rPr lang="ru-RU" sz="2400" dirty="0" smtClean="0"/>
              <a:t>) </a:t>
            </a:r>
            <a:r>
              <a:rPr lang="uk-UA" sz="2400" dirty="0" smtClean="0"/>
              <a:t>– податок на прибуток</a:t>
            </a:r>
            <a:endParaRPr lang="ru-RU" sz="2400" dirty="0" smtClean="0"/>
          </a:p>
          <a:p>
            <a:endParaRPr lang="ru-RU" dirty="0" smtClean="0"/>
          </a:p>
          <a:p>
            <a:r>
              <a:rPr lang="uk-UA" b="1" dirty="0" smtClean="0"/>
              <a:t>Податок на прибуток підприємств – 18% </a:t>
            </a:r>
          </a:p>
          <a:p>
            <a:r>
              <a:rPr lang="uk-UA" b="1" dirty="0" smtClean="0"/>
              <a:t>(з 1 січня 2015 р. – 16%)</a:t>
            </a:r>
          </a:p>
          <a:p>
            <a:r>
              <a:rPr lang="uk-UA" b="1" dirty="0" smtClean="0"/>
              <a:t>Податок на доходи фізичних осіб – 15%</a:t>
            </a:r>
            <a:r>
              <a:rPr lang="uk-UA" dirty="0" smtClean="0"/>
              <a:t>     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857232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Види витрат</a:t>
            </a:r>
            <a:endParaRPr lang="ru-RU" sz="24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7224" y="1571612"/>
            <a:ext cx="321471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Зовнішні </a:t>
            </a:r>
          </a:p>
          <a:p>
            <a:pPr algn="ctr"/>
            <a:r>
              <a:rPr lang="uk-UA" dirty="0" smtClean="0"/>
              <a:t>(явні, бухгалтерські)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72066" y="1571612"/>
            <a:ext cx="321471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Внутрішні</a:t>
            </a:r>
          </a:p>
          <a:p>
            <a:pPr algn="ctr"/>
            <a:r>
              <a:rPr lang="uk-UA" dirty="0" smtClean="0"/>
              <a:t>(неявні, неоплачувані)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 rot="5400000">
            <a:off x="3391933" y="391544"/>
            <a:ext cx="252715" cy="21074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6" idx="0"/>
          </p:cNvCxnSpPr>
          <p:nvPr/>
        </p:nvCxnSpPr>
        <p:spPr>
          <a:xfrm rot="16200000" flipH="1">
            <a:off x="5499353" y="391543"/>
            <a:ext cx="252715" cy="21074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71472" y="2714620"/>
            <a:ext cx="3714776" cy="37862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dirty="0" smtClean="0"/>
              <a:t>Витрати на придбання ресурсів, які не належать даній фірмі. Наприклад сировина, обладнання. </a:t>
            </a:r>
          </a:p>
          <a:p>
            <a:pPr lvl="0" algn="ctr"/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враховуються</a:t>
            </a:r>
            <a:r>
              <a:rPr lang="ru-RU" dirty="0" smtClean="0"/>
              <a:t> </a:t>
            </a:r>
          </a:p>
          <a:p>
            <a:pPr lvl="0" algn="ctr"/>
            <a:r>
              <a:rPr lang="ru-RU" dirty="0" smtClean="0"/>
              <a:t>в </a:t>
            </a:r>
            <a:r>
              <a:rPr lang="ru-RU" dirty="0" err="1" smtClean="0"/>
              <a:t>бухгалтерських</a:t>
            </a:r>
            <a:r>
              <a:rPr lang="ru-RU" dirty="0" smtClean="0"/>
              <a:t> </a:t>
            </a:r>
            <a:r>
              <a:rPr lang="ru-RU" dirty="0" err="1" smtClean="0"/>
              <a:t>звітах</a:t>
            </a:r>
            <a:r>
              <a:rPr lang="ru-RU" dirty="0" smtClean="0"/>
              <a:t> </a:t>
            </a:r>
          </a:p>
          <a:p>
            <a:pPr lvl="0" algn="ctr"/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називаються</a:t>
            </a:r>
            <a:r>
              <a:rPr lang="ru-RU" dirty="0" smtClean="0"/>
              <a:t> </a:t>
            </a:r>
            <a:r>
              <a:rPr lang="ru-RU" dirty="0" err="1" smtClean="0"/>
              <a:t>бухгалтерськими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86314" y="2714620"/>
            <a:ext cx="3786214" cy="37862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Витрати на власний ресурс.</a:t>
            </a:r>
            <a:endParaRPr lang="ru-RU" dirty="0" smtClean="0"/>
          </a:p>
          <a:p>
            <a:pPr algn="ctr"/>
            <a:r>
              <a:rPr lang="uk-UA" dirty="0" smtClean="0"/>
              <a:t>Включають: «втрачену» заробітну плату, яку міг би отримати підприємець як найманий працівник за своїм фахом; «втрачену» орендну плату, якби він здав в оренду свої виробничі приміщення; «втрачений» відсоток на суму грошей, яку підприємець міг би покласти в банк замість інвестування у виробництво</a:t>
            </a:r>
            <a:endParaRPr lang="ru-RU" dirty="0" smtClean="0"/>
          </a:p>
          <a:p>
            <a:pPr algn="ctr"/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6465107" y="2464587"/>
            <a:ext cx="50006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178827" y="2464587"/>
            <a:ext cx="50006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1073</TotalTime>
  <Words>863</Words>
  <Application>Microsoft Office PowerPoint</Application>
  <PresentationFormat>Экран (4:3)</PresentationFormat>
  <Paragraphs>259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Валовий дохід,  витрати та прибуток підприємця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Валовий дохід,  витрати та прибуток підприємця</dc:title>
  <dc:creator>Admin</dc:creator>
  <cp:lastModifiedBy>Павло</cp:lastModifiedBy>
  <cp:revision>105</cp:revision>
  <dcterms:created xsi:type="dcterms:W3CDTF">2014-01-21T22:06:30Z</dcterms:created>
  <dcterms:modified xsi:type="dcterms:W3CDTF">2014-08-15T07:37:43Z</dcterms:modified>
</cp:coreProperties>
</file>