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88" r:id="rId3"/>
    <p:sldId id="290" r:id="rId4"/>
    <p:sldId id="292" r:id="rId5"/>
    <p:sldId id="293" r:id="rId6"/>
    <p:sldId id="294" r:id="rId7"/>
    <p:sldId id="297" r:id="rId8"/>
    <p:sldId id="295" r:id="rId9"/>
    <p:sldId id="269" r:id="rId10"/>
    <p:sldId id="307" r:id="rId11"/>
    <p:sldId id="308" r:id="rId12"/>
    <p:sldId id="301" r:id="rId13"/>
    <p:sldId id="304" r:id="rId14"/>
    <p:sldId id="305" r:id="rId15"/>
    <p:sldId id="303" r:id="rId16"/>
    <p:sldId id="310" r:id="rId17"/>
    <p:sldId id="309" r:id="rId18"/>
    <p:sldId id="300" r:id="rId19"/>
    <p:sldId id="302" r:id="rId20"/>
    <p:sldId id="306" r:id="rId21"/>
    <p:sldId id="312" r:id="rId22"/>
    <p:sldId id="299" r:id="rId23"/>
    <p:sldId id="31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7C20"/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4322" autoAdjust="0"/>
    <p:restoredTop sz="94660"/>
  </p:normalViewPr>
  <p:slideViewPr>
    <p:cSldViewPr>
      <p:cViewPr varScale="1">
        <p:scale>
          <a:sx n="72" d="100"/>
          <a:sy n="72" d="100"/>
        </p:scale>
        <p:origin x="-8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DF0EF4-473C-4A5A-B83F-756D95273C44}" type="doc">
      <dgm:prSet loTypeId="urn:microsoft.com/office/officeart/2005/8/layout/pyramid4" loCatId="pyramid" qsTypeId="urn:microsoft.com/office/officeart/2005/8/quickstyle/simple1#2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BF91049-5259-4ECF-8CD2-8A04D6A212E2}">
      <dgm:prSet phldrT="[Текст]" custT="1"/>
      <dgm:spPr/>
      <dgm:t>
        <a:bodyPr/>
        <a:lstStyle/>
        <a:p>
          <a:r>
            <a:rPr lang="en-US" sz="11400" dirty="0" smtClean="0">
              <a:solidFill>
                <a:schemeClr val="tx1"/>
              </a:solidFill>
            </a:rPr>
            <a:t>S</a:t>
          </a:r>
          <a:endParaRPr lang="ru-RU" sz="11400" dirty="0">
            <a:solidFill>
              <a:schemeClr val="tx1"/>
            </a:solidFill>
          </a:endParaRPr>
        </a:p>
      </dgm:t>
    </dgm:pt>
    <dgm:pt modelId="{55FBE0B6-87EE-44FC-B9FF-8B597DEDAA51}" type="parTrans" cxnId="{F2F3066F-70E4-4BF0-9774-65E4E64A0EA4}">
      <dgm:prSet/>
      <dgm:spPr/>
      <dgm:t>
        <a:bodyPr/>
        <a:lstStyle/>
        <a:p>
          <a:endParaRPr lang="ru-RU"/>
        </a:p>
      </dgm:t>
    </dgm:pt>
    <dgm:pt modelId="{2D913D74-B26E-4311-8234-DD5D85713BC9}" type="sibTrans" cxnId="{F2F3066F-70E4-4BF0-9774-65E4E64A0EA4}">
      <dgm:prSet/>
      <dgm:spPr/>
      <dgm:t>
        <a:bodyPr/>
        <a:lstStyle/>
        <a:p>
          <a:endParaRPr lang="ru-RU"/>
        </a:p>
      </dgm:t>
    </dgm:pt>
    <dgm:pt modelId="{3783C6A4-C71A-4231-BBA0-72A65C0AE566}">
      <dgm:prSet phldrT="[Текст]" custT="1"/>
      <dgm:spPr/>
      <dgm:t>
        <a:bodyPr/>
        <a:lstStyle/>
        <a:p>
          <a:r>
            <a:rPr lang="ru-RU" sz="12200" dirty="0" smtClean="0">
              <a:solidFill>
                <a:schemeClr val="tx1"/>
              </a:solidFill>
              <a:latin typeface="Calibri"/>
            </a:rPr>
            <a:t>Ѵ</a:t>
          </a:r>
          <a:endParaRPr lang="ru-RU" sz="12200" dirty="0">
            <a:solidFill>
              <a:schemeClr val="tx1"/>
            </a:solidFill>
          </a:endParaRPr>
        </a:p>
      </dgm:t>
    </dgm:pt>
    <dgm:pt modelId="{98E21B26-C8FD-47F7-B56B-7857B8ED5706}" type="parTrans" cxnId="{BAE801A1-98E7-4B57-AD53-E8B8B027EE5E}">
      <dgm:prSet/>
      <dgm:spPr/>
      <dgm:t>
        <a:bodyPr/>
        <a:lstStyle/>
        <a:p>
          <a:endParaRPr lang="ru-RU"/>
        </a:p>
      </dgm:t>
    </dgm:pt>
    <dgm:pt modelId="{01E77B56-3139-4A92-9477-C1EB2AF16C0D}" type="sibTrans" cxnId="{BAE801A1-98E7-4B57-AD53-E8B8B027EE5E}">
      <dgm:prSet/>
      <dgm:spPr/>
      <dgm:t>
        <a:bodyPr/>
        <a:lstStyle/>
        <a:p>
          <a:endParaRPr lang="ru-RU"/>
        </a:p>
      </dgm:t>
    </dgm:pt>
    <dgm:pt modelId="{77327101-184E-44E0-BA51-0CA667C19674}">
      <dgm:prSet phldrT="[Текст]" custT="1"/>
      <dgm:spPr/>
      <dgm:t>
        <a:bodyPr/>
        <a:lstStyle/>
        <a:p>
          <a:r>
            <a:rPr lang="en-US" sz="12200" dirty="0" smtClean="0">
              <a:solidFill>
                <a:schemeClr val="tx1"/>
              </a:solidFill>
            </a:rPr>
            <a:t>t</a:t>
          </a:r>
          <a:endParaRPr lang="ru-RU" sz="12200" dirty="0">
            <a:solidFill>
              <a:schemeClr val="tx1"/>
            </a:solidFill>
          </a:endParaRPr>
        </a:p>
      </dgm:t>
    </dgm:pt>
    <dgm:pt modelId="{2C4593A3-DF06-4B8E-9B35-8E8BE29C89BC}" type="parTrans" cxnId="{4883244D-8E86-4116-A69F-D60B72DB1041}">
      <dgm:prSet/>
      <dgm:spPr/>
      <dgm:t>
        <a:bodyPr/>
        <a:lstStyle/>
        <a:p>
          <a:endParaRPr lang="ru-RU"/>
        </a:p>
      </dgm:t>
    </dgm:pt>
    <dgm:pt modelId="{22594346-73EF-4F8D-A714-32F2E3A8DC32}" type="sibTrans" cxnId="{4883244D-8E86-4116-A69F-D60B72DB1041}">
      <dgm:prSet/>
      <dgm:spPr/>
      <dgm:t>
        <a:bodyPr/>
        <a:lstStyle/>
        <a:p>
          <a:endParaRPr lang="ru-RU"/>
        </a:p>
      </dgm:t>
    </dgm:pt>
    <dgm:pt modelId="{5217341E-3ECB-4480-B066-5E004A6A3321}">
      <dgm:prSet phldrT="[Текст]" custT="1"/>
      <dgm:spPr/>
      <dgm:t>
        <a:bodyPr/>
        <a:lstStyle/>
        <a:p>
          <a:endParaRPr lang="en-US" sz="3200" dirty="0" smtClean="0"/>
        </a:p>
      </dgm:t>
    </dgm:pt>
    <dgm:pt modelId="{9BE386C0-DD7B-436C-99DD-97D204196F43}" type="sibTrans" cxnId="{E448D769-0C20-4F61-86F1-511B6F95F9D2}">
      <dgm:prSet/>
      <dgm:spPr/>
      <dgm:t>
        <a:bodyPr/>
        <a:lstStyle/>
        <a:p>
          <a:endParaRPr lang="ru-RU"/>
        </a:p>
      </dgm:t>
    </dgm:pt>
    <dgm:pt modelId="{82EE1813-E0FF-44B9-A2E3-EBC44B5C0419}" type="parTrans" cxnId="{E448D769-0C20-4F61-86F1-511B6F95F9D2}">
      <dgm:prSet/>
      <dgm:spPr/>
      <dgm:t>
        <a:bodyPr/>
        <a:lstStyle/>
        <a:p>
          <a:endParaRPr lang="ru-RU"/>
        </a:p>
      </dgm:t>
    </dgm:pt>
    <dgm:pt modelId="{3B1BA00A-99D7-4F66-9C2A-9E003E170098}" type="pres">
      <dgm:prSet presAssocID="{FCDF0EF4-473C-4A5A-B83F-756D95273C44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44F32F-1ED1-4539-BC44-E377772B4454}" type="pres">
      <dgm:prSet presAssocID="{FCDF0EF4-473C-4A5A-B83F-756D95273C44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8A4722-72FE-4529-942B-6D0263BE3196}" type="pres">
      <dgm:prSet presAssocID="{FCDF0EF4-473C-4A5A-B83F-756D95273C44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5717BC-7115-440E-9D26-0BC59B151CE4}" type="pres">
      <dgm:prSet presAssocID="{FCDF0EF4-473C-4A5A-B83F-756D95273C44}" presName="triangle3" presStyleLbl="node1" presStyleIdx="2" presStyleCnt="4" custFlipHor="1" custScaleX="100000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470C86-9302-467B-8AA1-BB17E25E0297}" type="pres">
      <dgm:prSet presAssocID="{FCDF0EF4-473C-4A5A-B83F-756D95273C44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28FD24-89F5-47ED-B00A-2FD32AA9DB80}" type="presOf" srcId="{77327101-184E-44E0-BA51-0CA667C19674}" destId="{1C470C86-9302-467B-8AA1-BB17E25E0297}" srcOrd="0" destOrd="0" presId="urn:microsoft.com/office/officeart/2005/8/layout/pyramid4"/>
    <dgm:cxn modelId="{BAE801A1-98E7-4B57-AD53-E8B8B027EE5E}" srcId="{FCDF0EF4-473C-4A5A-B83F-756D95273C44}" destId="{3783C6A4-C71A-4231-BBA0-72A65C0AE566}" srcOrd="1" destOrd="0" parTransId="{98E21B26-C8FD-47F7-B56B-7857B8ED5706}" sibTransId="{01E77B56-3139-4A92-9477-C1EB2AF16C0D}"/>
    <dgm:cxn modelId="{EDBFA204-749C-46FB-925D-0FCDAD742F1E}" type="presOf" srcId="{0BF91049-5259-4ECF-8CD2-8A04D6A212E2}" destId="{6744F32F-1ED1-4539-BC44-E377772B4454}" srcOrd="0" destOrd="0" presId="urn:microsoft.com/office/officeart/2005/8/layout/pyramid4"/>
    <dgm:cxn modelId="{E448D769-0C20-4F61-86F1-511B6F95F9D2}" srcId="{FCDF0EF4-473C-4A5A-B83F-756D95273C44}" destId="{5217341E-3ECB-4480-B066-5E004A6A3321}" srcOrd="2" destOrd="0" parTransId="{82EE1813-E0FF-44B9-A2E3-EBC44B5C0419}" sibTransId="{9BE386C0-DD7B-436C-99DD-97D204196F43}"/>
    <dgm:cxn modelId="{775F8ED6-4235-4FBF-8885-048E327DE9CB}" type="presOf" srcId="{FCDF0EF4-473C-4A5A-B83F-756D95273C44}" destId="{3B1BA00A-99D7-4F66-9C2A-9E003E170098}" srcOrd="0" destOrd="0" presId="urn:microsoft.com/office/officeart/2005/8/layout/pyramid4"/>
    <dgm:cxn modelId="{14A71FE3-FECF-4182-99B3-12BC532EB2E6}" type="presOf" srcId="{3783C6A4-C71A-4231-BBA0-72A65C0AE566}" destId="{D28A4722-72FE-4529-942B-6D0263BE3196}" srcOrd="0" destOrd="0" presId="urn:microsoft.com/office/officeart/2005/8/layout/pyramid4"/>
    <dgm:cxn modelId="{F2F3066F-70E4-4BF0-9774-65E4E64A0EA4}" srcId="{FCDF0EF4-473C-4A5A-B83F-756D95273C44}" destId="{0BF91049-5259-4ECF-8CD2-8A04D6A212E2}" srcOrd="0" destOrd="0" parTransId="{55FBE0B6-87EE-44FC-B9FF-8B597DEDAA51}" sibTransId="{2D913D74-B26E-4311-8234-DD5D85713BC9}"/>
    <dgm:cxn modelId="{7E6A57D0-47FE-403E-B604-D0B3D0780E49}" type="presOf" srcId="{5217341E-3ECB-4480-B066-5E004A6A3321}" destId="{5B5717BC-7115-440E-9D26-0BC59B151CE4}" srcOrd="0" destOrd="0" presId="urn:microsoft.com/office/officeart/2005/8/layout/pyramid4"/>
    <dgm:cxn modelId="{4883244D-8E86-4116-A69F-D60B72DB1041}" srcId="{FCDF0EF4-473C-4A5A-B83F-756D95273C44}" destId="{77327101-184E-44E0-BA51-0CA667C19674}" srcOrd="3" destOrd="0" parTransId="{2C4593A3-DF06-4B8E-9B35-8E8BE29C89BC}" sibTransId="{22594346-73EF-4F8D-A714-32F2E3A8DC32}"/>
    <dgm:cxn modelId="{B41B97DD-31F1-49EA-A5D0-53707988E84A}" type="presParOf" srcId="{3B1BA00A-99D7-4F66-9C2A-9E003E170098}" destId="{6744F32F-1ED1-4539-BC44-E377772B4454}" srcOrd="0" destOrd="0" presId="urn:microsoft.com/office/officeart/2005/8/layout/pyramid4"/>
    <dgm:cxn modelId="{5D30E242-C0B9-4282-B782-1BEBD62CB157}" type="presParOf" srcId="{3B1BA00A-99D7-4F66-9C2A-9E003E170098}" destId="{D28A4722-72FE-4529-942B-6D0263BE3196}" srcOrd="1" destOrd="0" presId="urn:microsoft.com/office/officeart/2005/8/layout/pyramid4"/>
    <dgm:cxn modelId="{C68CCD8E-7C12-4422-B825-2ADA2ABE3CCD}" type="presParOf" srcId="{3B1BA00A-99D7-4F66-9C2A-9E003E170098}" destId="{5B5717BC-7115-440E-9D26-0BC59B151CE4}" srcOrd="2" destOrd="0" presId="urn:microsoft.com/office/officeart/2005/8/layout/pyramid4"/>
    <dgm:cxn modelId="{883D2561-EF05-4F6C-BDA8-6BE6663463D8}" type="presParOf" srcId="{3B1BA00A-99D7-4F66-9C2A-9E003E170098}" destId="{1C470C86-9302-467B-8AA1-BB17E25E0297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44F32F-1ED1-4539-BC44-E377772B4454}">
      <dsp:nvSpPr>
        <dsp:cNvPr id="0" name=""/>
        <dsp:cNvSpPr/>
      </dsp:nvSpPr>
      <dsp:spPr>
        <a:xfrm>
          <a:off x="2714644" y="0"/>
          <a:ext cx="3143272" cy="3143272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4340" tIns="434340" rIns="434340" bIns="434340" numCol="1" spcCol="1270" anchor="ctr" anchorCtr="0">
          <a:noAutofit/>
        </a:bodyPr>
        <a:lstStyle/>
        <a:p>
          <a:pPr lvl="0" algn="ctr" defTabSz="5067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400" kern="1200" dirty="0" smtClean="0">
              <a:solidFill>
                <a:schemeClr val="tx1"/>
              </a:solidFill>
            </a:rPr>
            <a:t>S</a:t>
          </a:r>
          <a:endParaRPr lang="ru-RU" sz="11400" kern="1200" dirty="0">
            <a:solidFill>
              <a:schemeClr val="tx1"/>
            </a:solidFill>
          </a:endParaRPr>
        </a:p>
      </dsp:txBody>
      <dsp:txXfrm>
        <a:off x="2714644" y="0"/>
        <a:ext cx="3143272" cy="3143272"/>
      </dsp:txXfrm>
    </dsp:sp>
    <dsp:sp modelId="{D28A4722-72FE-4529-942B-6D0263BE3196}">
      <dsp:nvSpPr>
        <dsp:cNvPr id="0" name=""/>
        <dsp:cNvSpPr/>
      </dsp:nvSpPr>
      <dsp:spPr>
        <a:xfrm>
          <a:off x="1143008" y="3143272"/>
          <a:ext cx="3143272" cy="3143272"/>
        </a:xfrm>
        <a:prstGeom prst="triangle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4820" tIns="464820" rIns="464820" bIns="464820" numCol="1" spcCol="1270" anchor="ctr" anchorCtr="0">
          <a:noAutofit/>
        </a:bodyPr>
        <a:lstStyle/>
        <a:p>
          <a:pPr lvl="0" algn="ctr" defTabSz="5422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200" kern="1200" dirty="0" smtClean="0">
              <a:solidFill>
                <a:schemeClr val="tx1"/>
              </a:solidFill>
              <a:latin typeface="Calibri"/>
            </a:rPr>
            <a:t>Ѵ</a:t>
          </a:r>
          <a:endParaRPr lang="ru-RU" sz="12200" kern="1200" dirty="0">
            <a:solidFill>
              <a:schemeClr val="tx1"/>
            </a:solidFill>
          </a:endParaRPr>
        </a:p>
      </dsp:txBody>
      <dsp:txXfrm>
        <a:off x="1143008" y="3143272"/>
        <a:ext cx="3143272" cy="3143272"/>
      </dsp:txXfrm>
    </dsp:sp>
    <dsp:sp modelId="{5B5717BC-7115-440E-9D26-0BC59B151CE4}">
      <dsp:nvSpPr>
        <dsp:cNvPr id="0" name=""/>
        <dsp:cNvSpPr/>
      </dsp:nvSpPr>
      <dsp:spPr>
        <a:xfrm rot="10800000" flipH="1">
          <a:off x="2714644" y="3143272"/>
          <a:ext cx="3143272" cy="3143272"/>
        </a:xfrm>
        <a:prstGeom prst="triangle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 smtClean="0"/>
        </a:p>
      </dsp:txBody>
      <dsp:txXfrm rot="10800000" flipH="1">
        <a:off x="2714644" y="3143272"/>
        <a:ext cx="3143272" cy="3143272"/>
      </dsp:txXfrm>
    </dsp:sp>
    <dsp:sp modelId="{1C470C86-9302-467B-8AA1-BB17E25E0297}">
      <dsp:nvSpPr>
        <dsp:cNvPr id="0" name=""/>
        <dsp:cNvSpPr/>
      </dsp:nvSpPr>
      <dsp:spPr>
        <a:xfrm>
          <a:off x="4286280" y="3143272"/>
          <a:ext cx="3143272" cy="3143272"/>
        </a:xfrm>
        <a:prstGeom prst="triangl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4820" tIns="464820" rIns="464820" bIns="464820" numCol="1" spcCol="1270" anchor="ctr" anchorCtr="0">
          <a:noAutofit/>
        </a:bodyPr>
        <a:lstStyle/>
        <a:p>
          <a:pPr lvl="0" algn="ctr" defTabSz="5422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200" kern="1200" dirty="0" smtClean="0">
              <a:solidFill>
                <a:schemeClr val="tx1"/>
              </a:solidFill>
            </a:rPr>
            <a:t>t</a:t>
          </a:r>
          <a:endParaRPr lang="ru-RU" sz="12200" kern="1200" dirty="0">
            <a:solidFill>
              <a:schemeClr val="tx1"/>
            </a:solidFill>
          </a:endParaRPr>
        </a:p>
      </dsp:txBody>
      <dsp:txXfrm>
        <a:off x="4286280" y="3143272"/>
        <a:ext cx="3143272" cy="31432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9057B-F163-4C96-BD6E-4B718126214C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30BF5-CF27-4EA4-98A6-6770AB3C7E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C94936-8695-423A-A660-6A873A08354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6AFCA3-7EF2-4BEA-8C46-FE8441483C0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C0207-DA0E-4CE3-9185-F5460DA6DF55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C74A-4101-43E3-9BD5-063ADADEBC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C0207-DA0E-4CE3-9185-F5460DA6DF55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C74A-4101-43E3-9BD5-063ADADEBC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C0207-DA0E-4CE3-9185-F5460DA6DF55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C74A-4101-43E3-9BD5-063ADADEBC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C0207-DA0E-4CE3-9185-F5460DA6DF55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C74A-4101-43E3-9BD5-063ADADEBC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C0207-DA0E-4CE3-9185-F5460DA6DF55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C74A-4101-43E3-9BD5-063ADADEBC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C0207-DA0E-4CE3-9185-F5460DA6DF55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C74A-4101-43E3-9BD5-063ADADEBC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C0207-DA0E-4CE3-9185-F5460DA6DF55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C74A-4101-43E3-9BD5-063ADADEBC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C0207-DA0E-4CE3-9185-F5460DA6DF55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C74A-4101-43E3-9BD5-063ADADEBC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C0207-DA0E-4CE3-9185-F5460DA6DF55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C74A-4101-43E3-9BD5-063ADADEBC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C0207-DA0E-4CE3-9185-F5460DA6DF55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C74A-4101-43E3-9BD5-063ADADEBC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C0207-DA0E-4CE3-9185-F5460DA6DF55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C74A-4101-43E3-9BD5-063ADADEBC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C0207-DA0E-4CE3-9185-F5460DA6DF55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4C74A-4101-43E3-9BD5-063ADADEBC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2232247"/>
          </a:xfrm>
        </p:spPr>
        <p:txBody>
          <a:bodyPr/>
          <a:lstStyle/>
          <a:p>
            <a:r>
              <a:rPr lang="ru-RU" dirty="0" smtClean="0"/>
              <a:t>Урок математики у  4 </a:t>
            </a:r>
            <a:r>
              <a:rPr lang="ru-RU" dirty="0" err="1" smtClean="0"/>
              <a:t>клас</a:t>
            </a:r>
            <a:r>
              <a:rPr lang="en-US" dirty="0" err="1" smtClean="0"/>
              <a:t>i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004048" y="4941168"/>
            <a:ext cx="3960440" cy="1440160"/>
          </a:xfrm>
        </p:spPr>
        <p:txBody>
          <a:bodyPr>
            <a:normAutofit/>
          </a:bodyPr>
          <a:lstStyle/>
          <a:p>
            <a:r>
              <a:rPr lang="uk-UA" sz="2400" dirty="0" err="1" smtClean="0"/>
              <a:t>Григораш</a:t>
            </a:r>
            <a:r>
              <a:rPr lang="uk-UA" sz="2400" dirty="0" smtClean="0"/>
              <a:t> Галина Федорівна</a:t>
            </a:r>
          </a:p>
          <a:p>
            <a:r>
              <a:rPr lang="uk-UA" sz="2000" dirty="0" smtClean="0"/>
              <a:t>Вчитель початкових класів</a:t>
            </a:r>
          </a:p>
          <a:p>
            <a:r>
              <a:rPr lang="uk-UA" sz="2000" dirty="0" smtClean="0"/>
              <a:t>Спеціалізованої школи І-ІІІст.№66</a:t>
            </a:r>
          </a:p>
          <a:p>
            <a:endParaRPr lang="uk-UA" sz="2000" dirty="0" smtClean="0"/>
          </a:p>
          <a:p>
            <a:endParaRPr lang="ru-RU" dirty="0"/>
          </a:p>
        </p:txBody>
      </p:sp>
      <p:pic>
        <p:nvPicPr>
          <p:cNvPr id="12" name="Рисунок 11" descr="загруженное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780928"/>
            <a:ext cx="3456384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0346"/>
          </a:xfrm>
        </p:spPr>
        <p:txBody>
          <a:bodyPr>
            <a:normAutofit/>
          </a:bodyPr>
          <a:lstStyle/>
          <a:p>
            <a:r>
              <a:rPr lang="uk-UA" dirty="0" smtClean="0"/>
              <a:t>Цегла  витримує навантаження </a:t>
            </a:r>
            <a:r>
              <a:rPr lang="uk-UA" b="1" i="1" dirty="0" smtClean="0"/>
              <a:t>у</a:t>
            </a:r>
            <a:r>
              <a:rPr lang="uk-UA" dirty="0" smtClean="0"/>
              <a:t> </a:t>
            </a:r>
            <a:r>
              <a:rPr lang="uk-UA" b="1" i="1" dirty="0" smtClean="0"/>
              <a:t>80 кг</a:t>
            </a:r>
            <a:r>
              <a:rPr lang="uk-UA" dirty="0" smtClean="0"/>
              <a:t>,а кістка людини </a:t>
            </a:r>
            <a:r>
              <a:rPr lang="uk-UA" b="1" i="1" dirty="0" smtClean="0"/>
              <a:t>у 30 разів </a:t>
            </a:r>
            <a:r>
              <a:rPr lang="uk-UA" dirty="0" smtClean="0"/>
              <a:t>більше.</a:t>
            </a:r>
            <a:br>
              <a:rPr lang="uk-UA" dirty="0" smtClean="0"/>
            </a:br>
            <a:r>
              <a:rPr lang="uk-UA" dirty="0" smtClean="0"/>
              <a:t>Скільки кг витримує кістка?</a:t>
            </a:r>
            <a:endParaRPr lang="ru-RU" dirty="0"/>
          </a:p>
        </p:txBody>
      </p:sp>
      <p:pic>
        <p:nvPicPr>
          <p:cNvPr id="4" name="Содержимое 3" descr="images (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3501008"/>
            <a:ext cx="4176464" cy="27363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5856" y="0"/>
            <a:ext cx="1874143" cy="18328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6792"/>
            <a:ext cx="8229600" cy="1872208"/>
          </a:xfrm>
        </p:spPr>
        <p:txBody>
          <a:bodyPr>
            <a:normAutofit/>
          </a:bodyPr>
          <a:lstStyle/>
          <a:p>
            <a:r>
              <a:rPr lang="uk-UA" dirty="0" smtClean="0"/>
              <a:t>За </a:t>
            </a:r>
            <a:r>
              <a:rPr lang="uk-UA" b="1" i="1" dirty="0" smtClean="0"/>
              <a:t>100 років </a:t>
            </a:r>
            <a:r>
              <a:rPr lang="uk-UA" dirty="0" smtClean="0"/>
              <a:t>– </a:t>
            </a:r>
            <a:r>
              <a:rPr lang="uk-UA" b="1" i="1" dirty="0" smtClean="0"/>
              <a:t>1 мм </a:t>
            </a:r>
            <a:r>
              <a:rPr lang="uk-UA" dirty="0" smtClean="0"/>
              <a:t>мармуру</a:t>
            </a:r>
            <a:br>
              <a:rPr lang="uk-UA" dirty="0" smtClean="0"/>
            </a:br>
            <a:r>
              <a:rPr lang="uk-UA" dirty="0" smtClean="0"/>
              <a:t>  Через   </a:t>
            </a:r>
            <a:r>
              <a:rPr lang="uk-UA" b="1" i="1" dirty="0" smtClean="0"/>
              <a:t>?  років   </a:t>
            </a:r>
            <a:r>
              <a:rPr lang="uk-UA" dirty="0" smtClean="0"/>
              <a:t>–  </a:t>
            </a:r>
            <a:r>
              <a:rPr lang="uk-UA" b="1" i="1" dirty="0" smtClean="0"/>
              <a:t>3 см </a:t>
            </a:r>
            <a:r>
              <a:rPr lang="uk-UA" dirty="0" smtClean="0"/>
              <a:t>мармуру</a:t>
            </a:r>
            <a:endParaRPr lang="ru-RU" dirty="0"/>
          </a:p>
        </p:txBody>
      </p:sp>
      <p:pic>
        <p:nvPicPr>
          <p:cNvPr id="1026" name="Picture 2" descr="C:\Users\Дом\Desktop\ПОДБОРКА К УРОКУ МАТЕМАТИКИ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429000"/>
            <a:ext cx="3528392" cy="2881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/>
          <p:cNvSpPr/>
          <p:nvPr/>
        </p:nvSpPr>
        <p:spPr>
          <a:xfrm>
            <a:off x="827584" y="5517232"/>
            <a:ext cx="8316416" cy="936104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696" name="TextBox 42"/>
          <p:cNvSpPr txBox="1">
            <a:spLocks noChangeArrowheads="1"/>
          </p:cNvSpPr>
          <p:nvPr/>
        </p:nvSpPr>
        <p:spPr bwMode="auto">
          <a:xfrm>
            <a:off x="1331640" y="620689"/>
            <a:ext cx="612067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Закладаємо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фундамент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Куб 26"/>
          <p:cNvSpPr/>
          <p:nvPr/>
        </p:nvSpPr>
        <p:spPr>
          <a:xfrm>
            <a:off x="2051720" y="5085184"/>
            <a:ext cx="1656184" cy="864096"/>
          </a:xfrm>
          <a:prstGeom prst="cub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Куб 44"/>
          <p:cNvSpPr/>
          <p:nvPr/>
        </p:nvSpPr>
        <p:spPr>
          <a:xfrm>
            <a:off x="3491880" y="5085184"/>
            <a:ext cx="1656184" cy="864096"/>
          </a:xfrm>
          <a:prstGeom prst="cub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Куб 45"/>
          <p:cNvSpPr/>
          <p:nvPr/>
        </p:nvSpPr>
        <p:spPr>
          <a:xfrm>
            <a:off x="4932040" y="5085184"/>
            <a:ext cx="1656184" cy="864096"/>
          </a:xfrm>
          <a:prstGeom prst="cub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Куб 46"/>
          <p:cNvSpPr/>
          <p:nvPr/>
        </p:nvSpPr>
        <p:spPr>
          <a:xfrm>
            <a:off x="6372200" y="5085184"/>
            <a:ext cx="1656184" cy="864096"/>
          </a:xfrm>
          <a:prstGeom prst="cub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755576" y="1484784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/>
              <a:t>1). 200 м</a:t>
            </a:r>
            <a:endParaRPr lang="ru-RU" sz="4000" dirty="0"/>
          </a:p>
        </p:txBody>
      </p:sp>
      <p:sp>
        <p:nvSpPr>
          <p:cNvPr id="49" name="TextBox 48"/>
          <p:cNvSpPr txBox="1"/>
          <p:nvPr/>
        </p:nvSpPr>
        <p:spPr>
          <a:xfrm>
            <a:off x="611560" y="2348880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/>
              <a:t> 2). у 30 разів</a:t>
            </a:r>
            <a:endParaRPr lang="ru-RU" sz="4000" dirty="0"/>
          </a:p>
        </p:txBody>
      </p:sp>
      <p:sp>
        <p:nvSpPr>
          <p:cNvPr id="50" name="TextBox 49"/>
          <p:cNvSpPr txBox="1"/>
          <p:nvPr/>
        </p:nvSpPr>
        <p:spPr>
          <a:xfrm>
            <a:off x="755576" y="3212976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/>
              <a:t>3). 2400 кг  або 2 т 400 кг</a:t>
            </a:r>
            <a:endParaRPr lang="ru-RU" sz="4000" dirty="0"/>
          </a:p>
        </p:txBody>
      </p:sp>
      <p:sp>
        <p:nvSpPr>
          <p:cNvPr id="51" name="TextBox 50"/>
          <p:cNvSpPr txBox="1"/>
          <p:nvPr/>
        </p:nvSpPr>
        <p:spPr>
          <a:xfrm>
            <a:off x="755576" y="4077072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/>
              <a:t>4). 3 000 років</a:t>
            </a:r>
            <a:endParaRPr lang="ru-RU" sz="4000" dirty="0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5" grpId="0" animBg="1"/>
      <p:bldP spid="46" grpId="0" animBg="1"/>
      <p:bldP spid="47" grpId="0" animBg="1"/>
      <p:bldP spid="48" grpId="0"/>
      <p:bldP spid="49" grpId="0"/>
      <p:bldP spid="50" grpId="0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4000500" cy="2500313"/>
          </a:xfrm>
          <a:noFill/>
          <a:ln w="38100">
            <a:solidFill>
              <a:schemeClr val="tx1"/>
            </a:solidFill>
          </a:ln>
        </p:spPr>
      </p:pic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9088" y="3857625"/>
            <a:ext cx="3744912" cy="3000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0" y="0"/>
            <a:ext cx="3714750" cy="27860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071938"/>
            <a:ext cx="3714750" cy="27860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271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800" y="764704"/>
            <a:ext cx="3448050" cy="27146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272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01938" y="3357563"/>
            <a:ext cx="3198812" cy="27860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024" y="1268760"/>
            <a:ext cx="8676456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11560" y="200834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/>
              <a:t>Геометричні тіла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84168" y="5085184"/>
            <a:ext cx="2592288" cy="15841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загруженное (6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48062" y="2748756"/>
            <a:ext cx="2047875" cy="2228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85720" y="214290"/>
          <a:ext cx="8572560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6713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8416"/>
                <a:gridCol w="3456384"/>
                <a:gridCol w="2952328"/>
                <a:gridCol w="116247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1" i="1" dirty="0" smtClean="0"/>
                        <a:t>   S</a:t>
                      </a:r>
                      <a:endParaRPr lang="ru-RU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i="1" dirty="0" smtClean="0"/>
                        <a:t>            </a:t>
                      </a:r>
                      <a:r>
                        <a:rPr lang="uk-UA" sz="2800" i="1" dirty="0" smtClean="0"/>
                        <a:t>Відстань</a:t>
                      </a:r>
                      <a:endParaRPr lang="ru-RU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    S = V × t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км,м</a:t>
                      </a:r>
                      <a:endParaRPr lang="ru-RU" dirty="0"/>
                    </a:p>
                  </a:txBody>
                  <a:tcPr/>
                </a:tc>
              </a:tr>
              <a:tr h="1537712">
                <a:tc>
                  <a:txBody>
                    <a:bodyPr/>
                    <a:lstStyle/>
                    <a:p>
                      <a:r>
                        <a:rPr lang="en-US" dirty="0" smtClean="0"/>
                        <a:t>    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sz="2800" i="1" dirty="0" smtClean="0"/>
                        <a:t>  V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 smtClean="0"/>
                    </a:p>
                    <a:p>
                      <a:r>
                        <a:rPr lang="en-US" sz="2800" i="1" dirty="0" smtClean="0"/>
                        <a:t>           </a:t>
                      </a:r>
                      <a:r>
                        <a:rPr lang="uk-UA" sz="2800" i="1" dirty="0" smtClean="0"/>
                        <a:t>Швидкість</a:t>
                      </a:r>
                      <a:endParaRPr lang="ru-RU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            S</a:t>
                      </a:r>
                    </a:p>
                    <a:p>
                      <a:r>
                        <a:rPr lang="en-US" sz="2800" dirty="0" smtClean="0"/>
                        <a:t>     V</a:t>
                      </a:r>
                      <a:r>
                        <a:rPr lang="en-US" sz="2800" baseline="0" dirty="0" smtClean="0"/>
                        <a:t> =   ̶ </a:t>
                      </a:r>
                    </a:p>
                    <a:p>
                      <a:r>
                        <a:rPr lang="en-US" sz="2800" baseline="0" dirty="0" smtClean="0"/>
                        <a:t>             t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км/</a:t>
                      </a:r>
                      <a:r>
                        <a:rPr lang="uk-UA" dirty="0" err="1" smtClean="0"/>
                        <a:t>год</a:t>
                      </a:r>
                      <a:r>
                        <a:rPr lang="uk-UA" dirty="0" smtClean="0"/>
                        <a:t>,</a:t>
                      </a:r>
                    </a:p>
                    <a:p>
                      <a:r>
                        <a:rPr lang="uk-UA" dirty="0" smtClean="0"/>
                        <a:t>км/</a:t>
                      </a:r>
                      <a:r>
                        <a:rPr lang="uk-UA" dirty="0" err="1" smtClean="0"/>
                        <a:t>хв</a:t>
                      </a:r>
                      <a:endParaRPr lang="uk-UA" dirty="0" smtClean="0"/>
                    </a:p>
                    <a:p>
                      <a:r>
                        <a:rPr lang="uk-UA" dirty="0" smtClean="0"/>
                        <a:t>м/с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sz="3200" b="1" i="1" dirty="0" smtClean="0"/>
                        <a:t>   t</a:t>
                      </a:r>
                      <a:endParaRPr lang="ru-RU" sz="3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sz="2800" i="1" dirty="0" smtClean="0"/>
                        <a:t>                     </a:t>
                      </a:r>
                      <a:r>
                        <a:rPr lang="uk-UA" sz="2800" i="1" dirty="0" smtClean="0"/>
                        <a:t>Час</a:t>
                      </a:r>
                      <a:endParaRPr lang="ru-RU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            S</a:t>
                      </a:r>
                    </a:p>
                    <a:p>
                      <a:r>
                        <a:rPr lang="en-US" sz="3200" dirty="0" smtClean="0"/>
                        <a:t>     t =    ̶ </a:t>
                      </a:r>
                    </a:p>
                    <a:p>
                      <a:r>
                        <a:rPr lang="en-US" sz="3200" dirty="0" smtClean="0"/>
                        <a:t>             t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год</a:t>
                      </a:r>
                      <a:r>
                        <a:rPr lang="uk-UA" dirty="0" smtClean="0"/>
                        <a:t>,</a:t>
                      </a:r>
                      <a:r>
                        <a:rPr lang="uk-UA" dirty="0" err="1" smtClean="0"/>
                        <a:t>хв</a:t>
                      </a:r>
                      <a:r>
                        <a:rPr lang="uk-UA" dirty="0" smtClean="0"/>
                        <a:t>,с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Будуємо стіни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1 ) 12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 = 60 ( км ) – 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</a:t>
            </a:r>
            <a:r>
              <a:rPr lang="uk-UA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вперед;</a:t>
            </a: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uk-UA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2 ) 60: 6 = 10 ( км/</a:t>
            </a:r>
            <a:r>
              <a:rPr lang="uk-UA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</a:t>
            </a:r>
            <a:r>
              <a:rPr lang="uk-UA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) -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lang="uk-UA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назад</a:t>
            </a:r>
            <a:endParaRPr lang="ru-RU" dirty="0" smtClean="0">
              <a:latin typeface="Times New Roman" pitchFamily="18" charset="0"/>
            </a:endParaRPr>
          </a:p>
          <a:p>
            <a:pPr eaLnBrk="0" hangingPunct="0"/>
            <a:r>
              <a:rPr lang="uk-UA" dirty="0" smtClean="0">
                <a:latin typeface="Times New Roman" pitchFamily="18" charset="0"/>
              </a:rPr>
              <a:t>Відповідь: 10 км/</a:t>
            </a:r>
            <a:r>
              <a:rPr lang="uk-UA" dirty="0" err="1" smtClean="0">
                <a:latin typeface="Times New Roman" pitchFamily="18" charset="0"/>
              </a:rPr>
              <a:t>год</a:t>
            </a:r>
            <a:r>
              <a:rPr lang="uk-UA" dirty="0" smtClean="0">
                <a:latin typeface="Times New Roman" pitchFamily="18" charset="0"/>
              </a:rPr>
              <a:t>  їхав велосипедист, повертаючись назад.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/>
          <p:cNvSpPr/>
          <p:nvPr/>
        </p:nvSpPr>
        <p:spPr>
          <a:xfrm>
            <a:off x="827584" y="5517232"/>
            <a:ext cx="8316416" cy="936104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Куб 26"/>
          <p:cNvSpPr/>
          <p:nvPr/>
        </p:nvSpPr>
        <p:spPr>
          <a:xfrm>
            <a:off x="2051720" y="5085184"/>
            <a:ext cx="1656184" cy="864096"/>
          </a:xfrm>
          <a:prstGeom prst="cub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Куб 44"/>
          <p:cNvSpPr/>
          <p:nvPr/>
        </p:nvSpPr>
        <p:spPr>
          <a:xfrm>
            <a:off x="3491880" y="5085184"/>
            <a:ext cx="1656184" cy="864096"/>
          </a:xfrm>
          <a:prstGeom prst="cub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Куб 45"/>
          <p:cNvSpPr/>
          <p:nvPr/>
        </p:nvSpPr>
        <p:spPr>
          <a:xfrm>
            <a:off x="4932040" y="5085184"/>
            <a:ext cx="1656184" cy="864096"/>
          </a:xfrm>
          <a:prstGeom prst="cub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Куб 46"/>
          <p:cNvSpPr/>
          <p:nvPr/>
        </p:nvSpPr>
        <p:spPr>
          <a:xfrm>
            <a:off x="6372200" y="5085184"/>
            <a:ext cx="1656184" cy="864096"/>
          </a:xfrm>
          <a:prstGeom prst="cub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уб 7"/>
          <p:cNvSpPr/>
          <p:nvPr/>
        </p:nvSpPr>
        <p:spPr>
          <a:xfrm>
            <a:off x="2771800" y="3789040"/>
            <a:ext cx="4536504" cy="1512168"/>
          </a:xfrm>
          <a:prstGeom prst="cub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Цилиндр 8"/>
          <p:cNvSpPr/>
          <p:nvPr/>
        </p:nvSpPr>
        <p:spPr>
          <a:xfrm>
            <a:off x="3491880" y="2564904"/>
            <a:ext cx="3024336" cy="1584176"/>
          </a:xfrm>
          <a:prstGeom prst="ca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Дом\Desktop\ПОДБОРКА К УРОКУ МАТЕМАТИКИ\башни\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85728"/>
            <a:ext cx="7495396" cy="5786478"/>
          </a:xfrm>
          <a:prstGeom prst="rect">
            <a:avLst/>
          </a:prstGeom>
          <a:noFill/>
        </p:spPr>
      </p:pic>
      <p:pic>
        <p:nvPicPr>
          <p:cNvPr id="7" name="Picture 2" descr="C:\Users\Дом\Desktop\ПОДБОРКА К УРОКУ МАТЕМАТИКИ\башни\interesting_2012013105414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57166"/>
            <a:ext cx="7500990" cy="5643602"/>
          </a:xfrm>
          <a:prstGeom prst="rect">
            <a:avLst/>
          </a:prstGeom>
          <a:noFill/>
        </p:spPr>
      </p:pic>
      <p:pic>
        <p:nvPicPr>
          <p:cNvPr id="9" name="Picture 2" descr="C:\Users\Дом\Desktop\ПОДБОРКА К УРОКУ МАТЕМАТИКИ\башни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57166"/>
            <a:ext cx="7500990" cy="5998132"/>
          </a:xfrm>
          <a:prstGeom prst="rect">
            <a:avLst/>
          </a:prstGeom>
          <a:noFill/>
        </p:spPr>
      </p:pic>
      <p:pic>
        <p:nvPicPr>
          <p:cNvPr id="6" name="Picture 2" descr="C:\Users\Дом\Desktop\ПОДБОРКА К УРОКУ МАТЕМАТИКИ\башни\images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357166"/>
            <a:ext cx="7569026" cy="6000792"/>
          </a:xfrm>
          <a:prstGeom prst="rect">
            <a:avLst/>
          </a:prstGeom>
          <a:noFill/>
        </p:spPr>
      </p:pic>
      <p:pic>
        <p:nvPicPr>
          <p:cNvPr id="5" name="Picture 2" descr="C:\Users\Дом\Desktop\ПОДБОРКА К УРОКУ МАТЕМАТИКИ\башни\images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285728"/>
            <a:ext cx="7659397" cy="6072230"/>
          </a:xfrm>
          <a:prstGeom prst="rect">
            <a:avLst/>
          </a:prstGeom>
          <a:noFill/>
        </p:spPr>
      </p:pic>
      <p:pic>
        <p:nvPicPr>
          <p:cNvPr id="4" name="Picture 2" descr="C:\Users\Дом\Desktop\ПОДБОРКА К УРОКУ МАТЕМАТИКИ\башни\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8662" y="357166"/>
            <a:ext cx="7504316" cy="6000792"/>
          </a:xfrm>
          <a:prstGeom prst="rect">
            <a:avLst/>
          </a:prstGeom>
          <a:noFill/>
        </p:spPr>
      </p:pic>
      <p:pic>
        <p:nvPicPr>
          <p:cNvPr id="8" name="Picture 2" descr="C:\Users\Дом\Desktop\ПОДБОРКА К УРОКУ МАТЕМАТИКИ\башни\vodonapornie-bashni011_mini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43042" y="214290"/>
            <a:ext cx="5500726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5" descr="DSCN7344.jp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rcRect l="36710" b="11111"/>
          <a:stretch>
            <a:fillRect/>
          </a:stretch>
        </p:blipFill>
        <p:spPr bwMode="auto">
          <a:xfrm>
            <a:off x="0" y="4572000"/>
            <a:ext cx="914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Рисунок 2" descr="Борислав_Бруківка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rcRect l="23958" t="-1373" r="33333" b="15"/>
          <a:stretch>
            <a:fillRect/>
          </a:stretch>
        </p:blipFill>
        <p:spPr bwMode="auto">
          <a:xfrm>
            <a:off x="0" y="1092200"/>
            <a:ext cx="91440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1" descr="kapeta.gif"/>
          <p:cNvPicPr>
            <a:picLocks noChangeAspect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1475656" y="0"/>
            <a:ext cx="5950421" cy="266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3" descr="kapeta.gif"/>
          <p:cNvPicPr>
            <a:picLocks noChangeAspect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4357688" y="3643313"/>
            <a:ext cx="4786312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Рисунок 7" descr="123.bmp"/>
          <p:cNvPicPr>
            <a:picLocks noChangeAspect="1"/>
          </p:cNvPicPr>
          <p:nvPr/>
        </p:nvPicPr>
        <p:blipFill>
          <a:blip r:embed="rId5" cstate="print">
            <a:lum contrast="40000"/>
          </a:blip>
          <a:srcRect r="44292" b="62640"/>
          <a:stretch>
            <a:fillRect/>
          </a:stretch>
        </p:blipFill>
        <p:spPr bwMode="auto">
          <a:xfrm>
            <a:off x="0" y="2643188"/>
            <a:ext cx="6516688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Box 8"/>
          <p:cNvSpPr txBox="1">
            <a:spLocks noChangeArrowheads="1"/>
          </p:cNvSpPr>
          <p:nvPr/>
        </p:nvSpPr>
        <p:spPr bwMode="auto">
          <a:xfrm>
            <a:off x="6732240" y="332656"/>
            <a:ext cx="1825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бруківка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2" name="TextBox 9"/>
          <p:cNvSpPr txBox="1">
            <a:spLocks noChangeArrowheads="1"/>
          </p:cNvSpPr>
          <p:nvPr/>
        </p:nvSpPr>
        <p:spPr bwMode="auto">
          <a:xfrm>
            <a:off x="755576" y="5445224"/>
            <a:ext cx="31591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ґрунтова дорога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Робота в групах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uk-UA" dirty="0" smtClean="0"/>
              <a:t>1)  75 </a:t>
            </a:r>
            <a:r>
              <a:rPr lang="uk-UA" dirty="0" smtClean="0"/>
              <a:t>: 3 = 25 (км/</a:t>
            </a:r>
            <a:r>
              <a:rPr lang="uk-UA" dirty="0" err="1" smtClean="0"/>
              <a:t>год</a:t>
            </a:r>
            <a:r>
              <a:rPr lang="uk-UA" dirty="0" smtClean="0"/>
              <a:t>)  </a:t>
            </a:r>
          </a:p>
          <a:p>
            <a:pPr marL="514350" indent="-514350">
              <a:buNone/>
            </a:pPr>
            <a:r>
              <a:rPr lang="uk-UA" i="1" dirty="0" smtClean="0"/>
              <a:t>              </a:t>
            </a:r>
            <a:r>
              <a:rPr lang="uk-UA" i="1" dirty="0" smtClean="0">
                <a:solidFill>
                  <a:srgbClr val="FFC000"/>
                </a:solidFill>
              </a:rPr>
              <a:t>швидкість </a:t>
            </a:r>
            <a:r>
              <a:rPr lang="uk-UA" i="1" dirty="0" smtClean="0">
                <a:solidFill>
                  <a:srgbClr val="FFC000"/>
                </a:solidFill>
              </a:rPr>
              <a:t>бруківкою</a:t>
            </a:r>
          </a:p>
          <a:p>
            <a:pPr marL="514350" indent="-514350">
              <a:buNone/>
            </a:pPr>
            <a:r>
              <a:rPr lang="uk-UA" dirty="0" smtClean="0"/>
              <a:t>2)   (75 </a:t>
            </a:r>
            <a:r>
              <a:rPr lang="uk-UA" dirty="0" smtClean="0"/>
              <a:t>- 21) : 3 = 17 (</a:t>
            </a:r>
            <a:r>
              <a:rPr lang="uk-UA" dirty="0" smtClean="0"/>
              <a:t>км/</a:t>
            </a:r>
            <a:r>
              <a:rPr lang="uk-UA" dirty="0" err="1" smtClean="0"/>
              <a:t>год</a:t>
            </a:r>
            <a:r>
              <a:rPr lang="uk-UA" dirty="0" smtClean="0"/>
              <a:t>)</a:t>
            </a:r>
          </a:p>
          <a:p>
            <a:pPr marL="514350" indent="-514350">
              <a:buNone/>
            </a:pPr>
            <a:r>
              <a:rPr lang="uk-UA" dirty="0" smtClean="0"/>
              <a:t> </a:t>
            </a:r>
            <a:r>
              <a:rPr lang="uk-UA" dirty="0" smtClean="0"/>
              <a:t>            </a:t>
            </a:r>
            <a:r>
              <a:rPr lang="uk-UA" i="1" dirty="0" smtClean="0">
                <a:solidFill>
                  <a:srgbClr val="FFC000"/>
                </a:solidFill>
              </a:rPr>
              <a:t>швидкість </a:t>
            </a:r>
            <a:r>
              <a:rPr lang="uk-UA" i="1" dirty="0" err="1" smtClean="0">
                <a:solidFill>
                  <a:srgbClr val="FFC000"/>
                </a:solidFill>
              </a:rPr>
              <a:t>ґрунтівкою</a:t>
            </a:r>
            <a:endParaRPr lang="uk-UA" i="1" dirty="0" smtClean="0">
              <a:solidFill>
                <a:srgbClr val="FFC000"/>
              </a:solidFill>
            </a:endParaRPr>
          </a:p>
          <a:p>
            <a:pPr marL="514350" indent="-514350">
              <a:buNone/>
            </a:pPr>
            <a:r>
              <a:rPr lang="uk-UA" dirty="0" smtClean="0"/>
              <a:t>3)   75 </a:t>
            </a:r>
            <a:r>
              <a:rPr lang="uk-UA" dirty="0" smtClean="0"/>
              <a:t>+ (75 - 21) = 129 (</a:t>
            </a:r>
            <a:r>
              <a:rPr lang="uk-UA" dirty="0" smtClean="0"/>
              <a:t>км) </a:t>
            </a:r>
          </a:p>
          <a:p>
            <a:pPr marL="514350" indent="-514350">
              <a:buNone/>
            </a:pPr>
            <a:r>
              <a:rPr lang="uk-UA" i="1" dirty="0" smtClean="0">
                <a:solidFill>
                  <a:srgbClr val="FFC000"/>
                </a:solidFill>
              </a:rPr>
              <a:t> </a:t>
            </a:r>
            <a:r>
              <a:rPr lang="uk-UA" i="1" dirty="0" smtClean="0">
                <a:solidFill>
                  <a:srgbClr val="FFC000"/>
                </a:solidFill>
              </a:rPr>
              <a:t>            відстань</a:t>
            </a:r>
            <a:endParaRPr lang="uk-UA" i="1" dirty="0" smtClean="0">
              <a:solidFill>
                <a:srgbClr val="FFC000"/>
              </a:solidFill>
            </a:endParaRPr>
          </a:p>
          <a:p>
            <a:pPr marL="514350" indent="-514350">
              <a:buNone/>
            </a:pPr>
            <a:r>
              <a:rPr lang="uk-UA" dirty="0" smtClean="0"/>
              <a:t>4)   75 </a:t>
            </a:r>
            <a:r>
              <a:rPr lang="uk-UA" dirty="0" smtClean="0"/>
              <a:t>: 3 - (75 - 21) : 3 = 8 (</a:t>
            </a:r>
            <a:r>
              <a:rPr lang="uk-UA" dirty="0" smtClean="0"/>
              <a:t>км/</a:t>
            </a:r>
            <a:r>
              <a:rPr lang="uk-UA" dirty="0" err="1" smtClean="0"/>
              <a:t>год</a:t>
            </a:r>
            <a:r>
              <a:rPr lang="uk-UA" dirty="0" smtClean="0"/>
              <a:t>)</a:t>
            </a:r>
          </a:p>
          <a:p>
            <a:pPr marL="514350" indent="-514350">
              <a:buNone/>
            </a:pPr>
            <a:r>
              <a:rPr lang="uk-UA" i="1" dirty="0" smtClean="0">
                <a:solidFill>
                  <a:srgbClr val="FFC000"/>
                </a:solidFill>
              </a:rPr>
              <a:t> </a:t>
            </a:r>
            <a:r>
              <a:rPr lang="uk-UA" i="1" dirty="0" smtClean="0">
                <a:solidFill>
                  <a:srgbClr val="FFC000"/>
                </a:solidFill>
              </a:rPr>
              <a:t>             різниця</a:t>
            </a:r>
            <a:endParaRPr lang="uk-UA" i="1" dirty="0" smtClean="0">
              <a:solidFill>
                <a:srgbClr val="FFC000"/>
              </a:solidFill>
            </a:endParaRPr>
          </a:p>
          <a:p>
            <a:pPr marL="514350" indent="-514350"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827584" y="5517232"/>
            <a:ext cx="8316416" cy="936104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Куб 4"/>
          <p:cNvSpPr/>
          <p:nvPr/>
        </p:nvSpPr>
        <p:spPr>
          <a:xfrm>
            <a:off x="2051720" y="5085184"/>
            <a:ext cx="1656184" cy="864096"/>
          </a:xfrm>
          <a:prstGeom prst="cub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Куб 5"/>
          <p:cNvSpPr/>
          <p:nvPr/>
        </p:nvSpPr>
        <p:spPr>
          <a:xfrm>
            <a:off x="3491880" y="5085184"/>
            <a:ext cx="1656184" cy="864096"/>
          </a:xfrm>
          <a:prstGeom prst="cub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уб 6"/>
          <p:cNvSpPr/>
          <p:nvPr/>
        </p:nvSpPr>
        <p:spPr>
          <a:xfrm>
            <a:off x="4932040" y="5085184"/>
            <a:ext cx="1656184" cy="864096"/>
          </a:xfrm>
          <a:prstGeom prst="cub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уб 7"/>
          <p:cNvSpPr/>
          <p:nvPr/>
        </p:nvSpPr>
        <p:spPr>
          <a:xfrm>
            <a:off x="6372200" y="5085184"/>
            <a:ext cx="1656184" cy="864096"/>
          </a:xfrm>
          <a:prstGeom prst="cub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уб 8"/>
          <p:cNvSpPr/>
          <p:nvPr/>
        </p:nvSpPr>
        <p:spPr>
          <a:xfrm>
            <a:off x="2771800" y="3789040"/>
            <a:ext cx="4536504" cy="1512168"/>
          </a:xfrm>
          <a:prstGeom prst="cub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Цилиндр 9"/>
          <p:cNvSpPr/>
          <p:nvPr/>
        </p:nvSpPr>
        <p:spPr>
          <a:xfrm>
            <a:off x="3491880" y="2564904"/>
            <a:ext cx="3024336" cy="1584176"/>
          </a:xfrm>
          <a:prstGeom prst="ca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3779912" y="764704"/>
            <a:ext cx="2520280" cy="2232248"/>
            <a:chOff x="3779912" y="764704"/>
            <a:chExt cx="2520280" cy="2232248"/>
          </a:xfrm>
        </p:grpSpPr>
        <p:sp>
          <p:nvSpPr>
            <p:cNvPr id="12" name="Овал 11"/>
            <p:cNvSpPr/>
            <p:nvPr/>
          </p:nvSpPr>
          <p:spPr>
            <a:xfrm>
              <a:off x="3779912" y="2564904"/>
              <a:ext cx="2520280" cy="432048"/>
            </a:xfrm>
            <a:prstGeom prst="ellipse">
              <a:avLst/>
            </a:prstGeom>
            <a:solidFill>
              <a:srgbClr val="EC7C20"/>
            </a:solidFill>
            <a:ln>
              <a:solidFill>
                <a:srgbClr val="EC7C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Равнобедренный треугольник 12"/>
            <p:cNvSpPr/>
            <p:nvPr/>
          </p:nvSpPr>
          <p:spPr>
            <a:xfrm>
              <a:off x="3779912" y="764704"/>
              <a:ext cx="2520280" cy="2016224"/>
            </a:xfrm>
            <a:prstGeom prst="triangle">
              <a:avLst/>
            </a:prstGeom>
            <a:solidFill>
              <a:srgbClr val="EC7C20"/>
            </a:solidFill>
            <a:ln>
              <a:solidFill>
                <a:srgbClr val="EC7C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Овал 14"/>
          <p:cNvSpPr/>
          <p:nvPr/>
        </p:nvSpPr>
        <p:spPr>
          <a:xfrm>
            <a:off x="4644008" y="260648"/>
            <a:ext cx="792088" cy="720080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Рефлексія</a:t>
            </a:r>
            <a:br>
              <a:rPr lang="uk-UA" dirty="0" smtClean="0"/>
            </a:br>
            <a:r>
              <a:rPr lang="uk-UA" dirty="0" smtClean="0"/>
              <a:t>Продовжите речення: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37352" y="1556793"/>
            <a:ext cx="7183119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buFont typeface="Arial" pitchFamily="34" charset="0"/>
              <a:buChar char="•"/>
            </a:pP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 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навчився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…</a:t>
            </a:r>
          </a:p>
          <a:p>
            <a:pPr>
              <a:buFont typeface="Arial" pitchFamily="34" charset="0"/>
              <a:buChar char="•"/>
            </a:pPr>
            <a:r>
              <a:rPr lang="uk-UA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 дізнався…</a:t>
            </a:r>
          </a:p>
          <a:p>
            <a:pPr>
              <a:buFont typeface="Arial" pitchFamily="34" charset="0"/>
              <a:buChar char="•"/>
            </a:pPr>
            <a:r>
              <a:rPr lang="uk-UA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 вмію краще…</a:t>
            </a:r>
          </a:p>
          <a:p>
            <a:pPr>
              <a:buFont typeface="Arial" pitchFamily="34" charset="0"/>
              <a:buChar char="•"/>
            </a:pPr>
            <a:r>
              <a:rPr lang="uk-UA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 тепер швидше…</a:t>
            </a:r>
          </a:p>
          <a:p>
            <a:pPr>
              <a:buFont typeface="Arial" pitchFamily="34" charset="0"/>
              <a:buChar char="•"/>
            </a:pPr>
            <a:r>
              <a:rPr lang="uk-UA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 пригадав…</a:t>
            </a:r>
          </a:p>
          <a:p>
            <a:pPr algn="ctr">
              <a:buFont typeface="Arial" pitchFamily="34" charset="0"/>
              <a:buChar char="•"/>
            </a:pPr>
            <a:endParaRPr lang="ru-RU" sz="5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771800" y="2276872"/>
            <a:ext cx="3672408" cy="2304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/>
              <a:t>Споруди</a:t>
            </a:r>
            <a:endParaRPr lang="ru-RU" sz="4000" dirty="0"/>
          </a:p>
        </p:txBody>
      </p:sp>
      <p:sp>
        <p:nvSpPr>
          <p:cNvPr id="5" name="Овал 4"/>
          <p:cNvSpPr/>
          <p:nvPr/>
        </p:nvSpPr>
        <p:spPr>
          <a:xfrm>
            <a:off x="1547664" y="692696"/>
            <a:ext cx="2088232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Форма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6084168" y="5085184"/>
            <a:ext cx="2160240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Одиниці вимірювання</a:t>
            </a:r>
            <a:endParaRPr lang="ru-RU" dirty="0" smtClean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5868144" y="4293096"/>
            <a:ext cx="720080" cy="864096"/>
          </a:xfrm>
          <a:prstGeom prst="straightConnector1">
            <a:avLst/>
          </a:prstGeom>
          <a:ln w="31750" cmpd="thickThin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2843808" y="1772816"/>
            <a:ext cx="432048" cy="792088"/>
          </a:xfrm>
          <a:prstGeom prst="straightConnector1">
            <a:avLst/>
          </a:prstGeom>
          <a:ln w="31750" cmpd="thickThin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1475656" y="5013176"/>
            <a:ext cx="2088232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Обчислення </a:t>
            </a:r>
            <a:endParaRPr lang="ru-RU" dirty="0"/>
          </a:p>
        </p:txBody>
      </p:sp>
      <p:cxnSp>
        <p:nvCxnSpPr>
          <p:cNvPr id="27" name="Прямая со стрелкой 26"/>
          <p:cNvCxnSpPr>
            <a:stCxn id="3" idx="3"/>
          </p:cNvCxnSpPr>
          <p:nvPr/>
        </p:nvCxnSpPr>
        <p:spPr>
          <a:xfrm flipH="1">
            <a:off x="2843808" y="4243678"/>
            <a:ext cx="465804" cy="841506"/>
          </a:xfrm>
          <a:prstGeom prst="straightConnector1">
            <a:avLst/>
          </a:prstGeom>
          <a:ln w="31750" cmpd="thickThin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Овал 42"/>
          <p:cNvSpPr/>
          <p:nvPr/>
        </p:nvSpPr>
        <p:spPr>
          <a:xfrm>
            <a:off x="5652120" y="620688"/>
            <a:ext cx="2160240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Розміри</a:t>
            </a:r>
            <a:endParaRPr lang="ru-RU" dirty="0" smtClean="0"/>
          </a:p>
        </p:txBody>
      </p:sp>
      <p:cxnSp>
        <p:nvCxnSpPr>
          <p:cNvPr id="44" name="Прямая со стрелкой 43"/>
          <p:cNvCxnSpPr/>
          <p:nvPr/>
        </p:nvCxnSpPr>
        <p:spPr>
          <a:xfrm flipV="1">
            <a:off x="5796136" y="1772816"/>
            <a:ext cx="504056" cy="792088"/>
          </a:xfrm>
          <a:prstGeom prst="straightConnector1">
            <a:avLst/>
          </a:prstGeom>
          <a:ln w="31750" cmpd="thickThin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7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827584" y="1844824"/>
            <a:ext cx="2561456" cy="3188568"/>
          </a:xfrm>
          <a:prstGeom prst="cube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2699792" y="2564904"/>
            <a:ext cx="2232248" cy="3666728"/>
          </a:xfrm>
          <a:prstGeom prst="can">
            <a:avLst>
              <a:gd name="adj" fmla="val 4539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139952" y="2780928"/>
            <a:ext cx="2808312" cy="3501752"/>
            <a:chOff x="768" y="432"/>
            <a:chExt cx="2016" cy="3168"/>
          </a:xfrm>
        </p:grpSpPr>
        <p:sp>
          <p:nvSpPr>
            <p:cNvPr id="5125" name="AutoShape 5"/>
            <p:cNvSpPr>
              <a:spLocks noChangeArrowheads="1"/>
            </p:cNvSpPr>
            <p:nvPr/>
          </p:nvSpPr>
          <p:spPr bwMode="auto">
            <a:xfrm>
              <a:off x="768" y="432"/>
              <a:ext cx="2016" cy="2880"/>
            </a:xfrm>
            <a:prstGeom prst="triangle">
              <a:avLst>
                <a:gd name="adj" fmla="val 50000"/>
              </a:avLst>
            </a:prstGeom>
            <a:solidFill>
              <a:srgbClr val="99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6" name="Oval 6"/>
            <p:cNvSpPr>
              <a:spLocks noChangeArrowheads="1"/>
            </p:cNvSpPr>
            <p:nvPr/>
          </p:nvSpPr>
          <p:spPr bwMode="auto">
            <a:xfrm>
              <a:off x="768" y="2976"/>
              <a:ext cx="1968" cy="624"/>
            </a:xfrm>
            <a:prstGeom prst="ellipse">
              <a:avLst/>
            </a:prstGeom>
            <a:solidFill>
              <a:srgbClr val="99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796136" y="3212976"/>
            <a:ext cx="2917304" cy="3366120"/>
            <a:chOff x="240" y="912"/>
            <a:chExt cx="2544" cy="3216"/>
          </a:xfrm>
        </p:grpSpPr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240" y="912"/>
              <a:ext cx="2544" cy="3216"/>
              <a:chOff x="1008" y="384"/>
              <a:chExt cx="2544" cy="3216"/>
            </a:xfrm>
          </p:grpSpPr>
          <p:sp>
            <p:nvSpPr>
              <p:cNvPr id="5128" name="AutoShape 8"/>
              <p:cNvSpPr>
                <a:spLocks noChangeArrowheads="1"/>
              </p:cNvSpPr>
              <p:nvPr/>
            </p:nvSpPr>
            <p:spPr bwMode="auto">
              <a:xfrm>
                <a:off x="1008" y="384"/>
                <a:ext cx="2544" cy="2496"/>
              </a:xfrm>
              <a:prstGeom prst="triangle">
                <a:avLst>
                  <a:gd name="adj" fmla="val 50000"/>
                </a:avLst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9" name="AutoShape 9"/>
              <p:cNvSpPr>
                <a:spLocks noChangeArrowheads="1"/>
              </p:cNvSpPr>
              <p:nvPr/>
            </p:nvSpPr>
            <p:spPr bwMode="auto">
              <a:xfrm rot="-10800000">
                <a:off x="1008" y="2880"/>
                <a:ext cx="2544" cy="720"/>
              </a:xfrm>
              <a:prstGeom prst="triangle">
                <a:avLst>
                  <a:gd name="adj" fmla="val 50000"/>
                </a:avLst>
              </a:prstGeom>
              <a:solidFill>
                <a:srgbClr val="00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30" name="Line 10"/>
              <p:cNvSpPr>
                <a:spLocks noChangeShapeType="1"/>
              </p:cNvSpPr>
              <p:nvPr/>
            </p:nvSpPr>
            <p:spPr bwMode="auto">
              <a:xfrm>
                <a:off x="2256" y="384"/>
                <a:ext cx="0" cy="32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1" name="Line 11"/>
              <p:cNvSpPr>
                <a:spLocks noChangeShapeType="1"/>
              </p:cNvSpPr>
              <p:nvPr/>
            </p:nvSpPr>
            <p:spPr bwMode="auto">
              <a:xfrm>
                <a:off x="1008" y="2880"/>
                <a:ext cx="1248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134" name="Line 14"/>
            <p:cNvSpPr>
              <a:spLocks noChangeShapeType="1"/>
            </p:cNvSpPr>
            <p:nvPr/>
          </p:nvSpPr>
          <p:spPr bwMode="auto">
            <a:xfrm flipV="1">
              <a:off x="1488" y="3408"/>
              <a:ext cx="1296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95536" y="188640"/>
            <a:ext cx="835292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uk-UA" sz="4400" dirty="0" smtClean="0"/>
              <a:t>Тема </a:t>
            </a:r>
            <a:r>
              <a:rPr lang="uk-UA" sz="4400" dirty="0" err="1" smtClean="0"/>
              <a:t>урока</a:t>
            </a:r>
            <a:r>
              <a:rPr lang="uk-UA" sz="4400" dirty="0" smtClean="0"/>
              <a:t>: </a:t>
            </a:r>
            <a:br>
              <a:rPr lang="uk-UA" sz="4400" dirty="0" smtClean="0"/>
            </a:br>
            <a:r>
              <a:rPr lang="uk-UA" sz="4400" dirty="0" smtClean="0"/>
              <a:t>   </a:t>
            </a:r>
            <a:r>
              <a:rPr lang="uk-UA" sz="4400" dirty="0" err="1" smtClean="0"/>
              <a:t>“Геометричні</a:t>
            </a:r>
            <a:r>
              <a:rPr lang="uk-UA" sz="4400" dirty="0" smtClean="0"/>
              <a:t>  тіла та їх </a:t>
            </a:r>
            <a:r>
              <a:rPr lang="uk-UA" sz="4400" dirty="0" err="1" smtClean="0"/>
              <a:t>назви”</a:t>
            </a:r>
            <a:endParaRPr lang="uk-UA" sz="4400" dirty="0" smtClean="0"/>
          </a:p>
          <a:p>
            <a:pPr algn="ctr"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Продовжите речення: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4000" dirty="0" smtClean="0"/>
              <a:t>Я навчуся…</a:t>
            </a:r>
          </a:p>
          <a:p>
            <a:r>
              <a:rPr lang="uk-UA" sz="4000" dirty="0" smtClean="0"/>
              <a:t>Я дізнаюся…</a:t>
            </a:r>
          </a:p>
          <a:p>
            <a:r>
              <a:rPr lang="uk-UA" sz="4000" dirty="0" smtClean="0"/>
              <a:t>Я пригадаю…</a:t>
            </a:r>
          </a:p>
          <a:p>
            <a:r>
              <a:rPr lang="uk-UA" sz="4000" dirty="0" smtClean="0"/>
              <a:t>Я буду </a:t>
            </a:r>
            <a:r>
              <a:rPr lang="uk-UA" sz="4000" dirty="0" smtClean="0"/>
              <a:t>краще…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Дом\Desktop\ПОДБОРКА К УРОКУ МАТЕМАТИКИ\башни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239"/>
            <a:ext cx="9126415" cy="6871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Розберемо каміння</a:t>
            </a:r>
            <a:endParaRPr lang="ru-RU" dirty="0"/>
          </a:p>
        </p:txBody>
      </p:sp>
      <p:pic>
        <p:nvPicPr>
          <p:cNvPr id="5" name="Содержимое 4" descr="images (4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94856" y="2869406"/>
            <a:ext cx="2543175" cy="1800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Готуємо майданчик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268760"/>
          <a:ext cx="8229600" cy="3236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7920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3022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178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652120" y="162880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547664" y="134076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324 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6136" y="141277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32 400 см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5656" y="2060848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33 м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796136" y="213285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330 дм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75656" y="278092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9 км 300 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6136" y="27809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9 300 м 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75656" y="350100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60 </a:t>
            </a:r>
            <a:r>
              <a:rPr lang="uk-UA" dirty="0" err="1" smtClean="0">
                <a:solidFill>
                  <a:schemeClr val="bg1"/>
                </a:solidFill>
              </a:rPr>
              <a:t>хв</a:t>
            </a:r>
            <a:r>
              <a:rPr lang="uk-UA" dirty="0" smtClean="0"/>
              <a:t>  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796136" y="350100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1 </a:t>
            </a:r>
            <a:r>
              <a:rPr lang="uk-UA" dirty="0" err="1" smtClean="0">
                <a:solidFill>
                  <a:schemeClr val="bg1"/>
                </a:solidFill>
              </a:rPr>
              <a:t>год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75656" y="407707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365 </a:t>
            </a:r>
            <a:r>
              <a:rPr lang="uk-UA" dirty="0" err="1" smtClean="0">
                <a:solidFill>
                  <a:schemeClr val="bg1"/>
                </a:solidFill>
              </a:rPr>
              <a:t>днв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48064" y="407707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1 рік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76256" y="406778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12 міс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39552" y="4797152"/>
            <a:ext cx="8208912" cy="1584176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Дом\Desktop\ПОДБОРКА К УРОКУ МАТЕМАТИКИ\башни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1593"/>
            <a:ext cx="9144000" cy="7110831"/>
          </a:xfrm>
          <a:prstGeom prst="rect">
            <a:avLst/>
          </a:prstGeom>
          <a:noFill/>
        </p:spPr>
      </p:pic>
      <p:pic>
        <p:nvPicPr>
          <p:cNvPr id="5" name="Picture 2" descr="C:\Users\Дом\Desktop\ПОДБОРКА К УРОКУ МАТЕМАТИКИ\башни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02" y="-387424"/>
            <a:ext cx="9060798" cy="724542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3528" y="3284984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Picture 2" descr="C:\Users\Дом\Desktop\ПОДБОРКА К УРОКУ МАТЕМАТИКИ\башни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93" y="-315416"/>
            <a:ext cx="9313035" cy="6984776"/>
          </a:xfrm>
          <a:prstGeom prst="rect">
            <a:avLst/>
          </a:prstGeom>
          <a:noFill/>
        </p:spPr>
      </p:pic>
      <p:pic>
        <p:nvPicPr>
          <p:cNvPr id="9" name="Picture 2" descr="C:\Users\Дом\Desktop\ПОДБОРКА К УРОКУ МАТЕМАТИКИ\башни\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98" y="-373869"/>
            <a:ext cx="9110502" cy="7285171"/>
          </a:xfrm>
          <a:prstGeom prst="rect">
            <a:avLst/>
          </a:prstGeom>
          <a:noFill/>
        </p:spPr>
      </p:pic>
      <p:pic>
        <p:nvPicPr>
          <p:cNvPr id="10" name="Picture 2" descr="F:\Мариупольпапка\images (2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1293258"/>
            <a:ext cx="2877260" cy="384129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23528" y="0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/>
              <a:t>56 м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7020272" y="-171400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/>
              <a:t>300  м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7488832" y="3789040"/>
            <a:ext cx="1403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/>
              <a:t>100м</a:t>
            </a:r>
            <a:endParaRPr lang="ru-RU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251520" y="3861048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/>
              <a:t>900 м</a:t>
            </a:r>
            <a:endParaRPr lang="ru-RU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3275856" y="1196752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/>
              <a:t>30 м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14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0.14566 -2.96296E-6 C 0.21076 -2.96296E-6 0.29132 0.0801 0.29132 0.1456 L 0.29132 0.29121 " pathEditMode="relative" rAng="0" ptsTypes="FfFF">
                                      <p:cBhvr>
                                        <p:cTn id="14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1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21788 -0.2782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111E-6 C -0.09601 -0.10347 -0.19184 -0.20625 -0.23576 -0.25625 C -0.27951 -0.30602 -0.25885 -0.29283 -0.26372 -0.30046 " pathEditMode="relative" rAng="0" ptsTypes="aaA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-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7 C -0.03438 0.03634 -0.1698 0.17917 -0.2066 0.21806 C -0.24341 0.25694 -0.21806 0.23009 -0.22101 0.2331 " pathEditMode="relative" rAng="0" ptsTypes="aaa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306</Words>
  <Application>Microsoft Office PowerPoint</Application>
  <PresentationFormat>Экран (4:3)</PresentationFormat>
  <Paragraphs>91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Урок математики у  4 класi</vt:lpstr>
      <vt:lpstr>Слайд 2</vt:lpstr>
      <vt:lpstr>Слайд 3</vt:lpstr>
      <vt:lpstr>Слайд 4</vt:lpstr>
      <vt:lpstr>Продовжите речення:</vt:lpstr>
      <vt:lpstr>Слайд 6</vt:lpstr>
      <vt:lpstr>Розберемо каміння</vt:lpstr>
      <vt:lpstr>Готуємо майданчик</vt:lpstr>
      <vt:lpstr>Слайд 9</vt:lpstr>
      <vt:lpstr>Цегла  витримує навантаження у 80 кг,а кістка людини у 30 разів більше. Скільки кг витримує кістка?</vt:lpstr>
      <vt:lpstr>За 100 років – 1 мм мармуру   Через   ?  років   –  3 см мармуру</vt:lpstr>
      <vt:lpstr>Слайд 12</vt:lpstr>
      <vt:lpstr>Слайд 13</vt:lpstr>
      <vt:lpstr>Слайд 14</vt:lpstr>
      <vt:lpstr>Слайд 15</vt:lpstr>
      <vt:lpstr>Слайд 16</vt:lpstr>
      <vt:lpstr>Слайд 17</vt:lpstr>
      <vt:lpstr>Будуємо стіни</vt:lpstr>
      <vt:lpstr>Слайд 19</vt:lpstr>
      <vt:lpstr>Слайд 20</vt:lpstr>
      <vt:lpstr>Робота в групах</vt:lpstr>
      <vt:lpstr>Слайд 22</vt:lpstr>
      <vt:lpstr>Рефлексія Продовжите речення: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математики у  4 класi</dc:title>
  <dc:creator>Дом</dc:creator>
  <cp:lastModifiedBy>Дом</cp:lastModifiedBy>
  <cp:revision>62</cp:revision>
  <dcterms:created xsi:type="dcterms:W3CDTF">2014-11-13T20:37:44Z</dcterms:created>
  <dcterms:modified xsi:type="dcterms:W3CDTF">2014-11-17T21:53:10Z</dcterms:modified>
</cp:coreProperties>
</file>