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5" r:id="rId4"/>
    <p:sldId id="264" r:id="rId5"/>
    <p:sldId id="263" r:id="rId6"/>
    <p:sldId id="262" r:id="rId7"/>
    <p:sldId id="261" r:id="rId8"/>
    <p:sldId id="260" r:id="rId9"/>
    <p:sldId id="258" r:id="rId10"/>
    <p:sldId id="278" r:id="rId11"/>
    <p:sldId id="279" r:id="rId12"/>
    <p:sldId id="280" r:id="rId13"/>
    <p:sldId id="281" r:id="rId14"/>
    <p:sldId id="275" r:id="rId15"/>
    <p:sldId id="277" r:id="rId16"/>
    <p:sldId id="266" r:id="rId17"/>
    <p:sldId id="268" r:id="rId18"/>
    <p:sldId id="270" r:id="rId19"/>
    <p:sldId id="271" r:id="rId20"/>
    <p:sldId id="282" r:id="rId21"/>
    <p:sldId id="272" r:id="rId22"/>
    <p:sldId id="273" r:id="rId23"/>
    <p:sldId id="274" r:id="rId24"/>
    <p:sldId id="276" r:id="rId25"/>
  </p:sldIdLst>
  <p:sldSz cx="9144000" cy="6858000" type="screen4x3"/>
  <p:notesSz cx="6858000" cy="994568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13B4A-096E-461A-A407-43BE3588A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00490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458C3-CD5A-45A4-A851-1A5E795F9E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3637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22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AA0137-F996-4E16-9C85-4D8049421FF3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package" Target="../embeddings/_________Microsoft_Word11.doc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nonconvex\kepler-poinsot\texture\small_stellated_dodecahedron.jpg" TargetMode="External"/><Relationship Id="rId7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nonconvex\kepler-poinsot\texture\great_icosahedron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nonconvex\kepler-poinsot\texture\great_stellated_dodecahedron.jpg" TargetMode="External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hyperlink" Target="file:///F:\&#1059;&#1095;&#1077;&#1073;&#1085;&#1086;-&#1084;&#1077;&#1090;&#1086;&#1076;&#1080;&#1095;&#1077;&#1089;&#1082;&#1080;&#1077;%20&#1084;&#1072;&#1090;&#1077;&#1088;&#1080;&#1072;&#1083;&#1099;\&#1091;&#1095;&#1080;&#1090;&#1077;&#1083;&#1102;%20&#1084;&#1072;&#1090;&#1077;&#1084;&#1072;&#1090;&#1080;&#1082;&#1080;\&#1084;&#1085;&#1086;&#1075;&#1086;&#1075;&#1088;&#1072;&#1085;&#1085;&#1080;&#1082;&#1080;\www.nips.riss-telecom.ru\poly\uniform\nonconvex\kepler-poinsot\texture\great_dodecahedron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568952" cy="3052936"/>
          </a:xfrm>
        </p:spPr>
        <p:txBody>
          <a:bodyPr>
            <a:noAutofit/>
          </a:bodyPr>
          <a:lstStyle/>
          <a:p>
            <a:pPr algn="l"/>
            <a:r>
              <a:rPr lang="uk-UA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Правильних многогранників мало, але цей досить скромний по чисельності загін зумів пробратися в самі глибини різних наук.</a:t>
            </a:r>
            <a:br>
              <a:rPr lang="uk-UA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uk-UA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                                                </a:t>
            </a:r>
            <a:r>
              <a:rPr lang="uk-UA" sz="3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Льюїс</a:t>
            </a:r>
            <a:r>
              <a:rPr lang="uk-UA" sz="3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36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Керрол</a:t>
            </a:r>
            <a:endParaRPr lang="uk-UA" sz="3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tetr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3262">
            <a:off x="637552" y="1128274"/>
            <a:ext cx="21669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35896" y="980728"/>
            <a:ext cx="2969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Ос</a:t>
            </a: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і симетрії</a:t>
            </a:r>
            <a:endParaRPr lang="uk-UA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8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74896">
            <a:off x="700212" y="4302683"/>
            <a:ext cx="21351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348880"/>
            <a:ext cx="2192337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2420888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75" y="2492896"/>
            <a:ext cx="157162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275856" y="4725144"/>
            <a:ext cx="29523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Центр симетрії –</a:t>
            </a:r>
          </a:p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точка перетину</a:t>
            </a:r>
          </a:p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діагоналей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940152" y="4869160"/>
            <a:ext cx="30598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9 осей і</a:t>
            </a:r>
          </a:p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9 площин симетрії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95536" y="3429000"/>
            <a:ext cx="30718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Має 3 осі симетрії, </a:t>
            </a:r>
          </a:p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6 площин симетрії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36512">
            <a:off x="301372" y="286089"/>
            <a:ext cx="24241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843808" y="836712"/>
            <a:ext cx="30963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9 осей симетрії, </a:t>
            </a:r>
          </a:p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9 площин симетрії;</a:t>
            </a:r>
          </a:p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центр симетрії – точка перетину осей симетрії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6" name="Picture 3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764704"/>
            <a:ext cx="2244799" cy="224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CI_OS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068960"/>
            <a:ext cx="20653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83568" y="5589240"/>
            <a:ext cx="30963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15 осей і площин симетрії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Picture 3" descr="DO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356992"/>
            <a:ext cx="2016224" cy="189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17"/>
          <p:cNvSpPr txBox="1">
            <a:spLocks noChangeArrowheads="1"/>
          </p:cNvSpPr>
          <p:nvPr/>
        </p:nvSpPr>
        <p:spPr bwMode="auto">
          <a:xfrm>
            <a:off x="5364088" y="5517232"/>
            <a:ext cx="2007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15 площин симетрії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266451"/>
              </p:ext>
            </p:extLst>
          </p:nvPr>
        </p:nvGraphicFramePr>
        <p:xfrm>
          <a:off x="1043608" y="908720"/>
          <a:ext cx="7560840" cy="5642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Документ" r:id="rId4" imgW="6476586" imgH="4834578" progId="Word.Document.12">
                  <p:embed/>
                </p:oleObj>
              </mc:Choice>
              <mc:Fallback>
                <p:oleObj name="Документ" r:id="rId4" imgW="6476586" imgH="48345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3608" y="908720"/>
                        <a:ext cx="7560840" cy="5642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26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446401"/>
              </p:ext>
            </p:extLst>
          </p:nvPr>
        </p:nvGraphicFramePr>
        <p:xfrm>
          <a:off x="539552" y="692696"/>
          <a:ext cx="8208912" cy="468051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1720"/>
                <a:gridCol w="1993298"/>
                <a:gridCol w="1139028"/>
                <a:gridCol w="853480"/>
                <a:gridCol w="963428"/>
                <a:gridCol w="2637958"/>
              </a:tblGrid>
              <a:tr h="934885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Вид гран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Кількість 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плоских 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куті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при вершин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Вну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трішні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 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кут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гран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Сума плоских 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куті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при вершин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Вид правильн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 многогранник</a:t>
                      </a:r>
                      <a:r>
                        <a:rPr lang="uk-UA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r>
                        <a:rPr lang="ru-RU" sz="1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Правильн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 тр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икут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ник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отири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гранник тетра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др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Правильн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 тр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икут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ник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Восьмигранник окта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др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Правильн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 тр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икут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ник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Двадц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тигранник окта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др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Квадрат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Шестигранник гекса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др (куб)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Правильн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 п'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ятикутн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ик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108°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324°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Дв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надц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тигранник додека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др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Правильн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 шести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кутн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ик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360°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існує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Правильн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й восьми</a:t>
                      </a:r>
                      <a:r>
                        <a:rPr lang="uk-UA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кут</a:t>
                      </a: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ник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135°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405°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</a:t>
                      </a:r>
                      <a:r>
                        <a:rPr lang="uk-UA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існує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6" marR="685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23807"/>
            <a:ext cx="6334125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91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3456384" cy="25922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dirty="0" smtClean="0"/>
              <a:t>       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Архімедові тіла -  </a:t>
            </a:r>
            <a:r>
              <a:rPr lang="uk-UA" dirty="0" err="1" smtClean="0">
                <a:solidFill>
                  <a:schemeClr val="bg2">
                    <a:lumMod val="50000"/>
                  </a:schemeClr>
                </a:solidFill>
              </a:rPr>
              <a:t>напівправильні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 опуклі многогранники, в яких всі двогранні кути рівні, а грані – правильні многокутники різних типів.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980728"/>
            <a:ext cx="24765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692696"/>
            <a:ext cx="3691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Архімедові тіла</a:t>
            </a:r>
            <a:endParaRPr lang="uk-UA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340768"/>
            <a:ext cx="1536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9080"/>
            <a:ext cx="1536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140968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077072"/>
            <a:ext cx="1536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5321300"/>
            <a:ext cx="1536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4437112"/>
            <a:ext cx="1536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4293096"/>
            <a:ext cx="14732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5321300"/>
            <a:ext cx="1536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5321300"/>
            <a:ext cx="1536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620688"/>
            <a:ext cx="288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Т</a:t>
            </a: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і</a:t>
            </a: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ла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Пуансо</a:t>
            </a:r>
            <a:endParaRPr lang="uk-UA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6" descr="poins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63" y="0"/>
            <a:ext cx="2357437" cy="26162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4" descr="Малый звездчатый додекаэдр (JPEG)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12776"/>
            <a:ext cx="1800200" cy="18002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79512" y="3212976"/>
            <a:ext cx="2664296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Малий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зірковий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 </a:t>
            </a:r>
          </a:p>
          <a:p>
            <a:pPr algn="ctr"/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додекаедр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i="1" dirty="0"/>
          </a:p>
        </p:txBody>
      </p:sp>
      <p:pic>
        <p:nvPicPr>
          <p:cNvPr id="8" name="Picture 5" descr="Большой звездчатый додекаэдр (JPEG)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412776"/>
            <a:ext cx="1800200" cy="18002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31840" y="3212976"/>
            <a:ext cx="2946052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Великий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зірковий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додекаедр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i="1" dirty="0"/>
          </a:p>
        </p:txBody>
      </p:sp>
      <p:pic>
        <p:nvPicPr>
          <p:cNvPr id="10" name="Picture 7" descr="Большой икосаэдр (JPEG)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4149080"/>
            <a:ext cx="1656184" cy="1656184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6" descr="Большой додекаэдр (JPEG)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1680" y="4221088"/>
            <a:ext cx="1748056" cy="1584176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971600" y="5980837"/>
            <a:ext cx="378618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Великий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додекаедр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i="1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932040" y="6093296"/>
            <a:ext cx="32787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cs typeface="Times New Roman" pitchFamily="18" charset="0"/>
              </a:rPr>
              <a:t>Великий ікосаедр</a:t>
            </a:r>
            <a:endParaRPr lang="ru-RU" sz="2400" b="1" dirty="0">
              <a:solidFill>
                <a:schemeClr val="bg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678" y="836712"/>
            <a:ext cx="890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Як </a:t>
            </a: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виго</a:t>
            </a:r>
            <a:r>
              <a:rPr lang="uk-UA" sz="3600" b="1" dirty="0" err="1" smtClean="0">
                <a:solidFill>
                  <a:schemeClr val="bg2">
                    <a:lumMod val="50000"/>
                  </a:schemeClr>
                </a:solidFill>
              </a:rPr>
              <a:t>товити</a:t>
            </a: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 модель многогранника</a:t>
            </a:r>
            <a:endParaRPr lang="uk-UA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Рисунок 7" descr="polygon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44824"/>
            <a:ext cx="3528391" cy="4476947"/>
          </a:xfrm>
          <a:prstGeom prst="rect">
            <a:avLst/>
          </a:prstGeom>
        </p:spPr>
      </p:pic>
      <p:pic>
        <p:nvPicPr>
          <p:cNvPr id="9" name="Рисунок 8" descr="polygon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39" y="1844824"/>
            <a:ext cx="3528393" cy="4464496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4995" y="1556791"/>
            <a:ext cx="2411760" cy="341886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28" y="1556792"/>
            <a:ext cx="2462535" cy="341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2" y="1556792"/>
            <a:ext cx="2328642" cy="341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6192688" cy="864096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Екскурс в історію </a:t>
            </a:r>
            <a:endParaRPr lang="uk-UA" sz="36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811" y="5509700"/>
            <a:ext cx="173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Платон</a:t>
            </a:r>
            <a:endParaRPr lang="uk-UA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6802" y="5509700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</a:rPr>
              <a:t>Евклід</a:t>
            </a:r>
            <a:endParaRPr lang="uk-UA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5814" y="5509696"/>
            <a:ext cx="1392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Архімед</a:t>
            </a:r>
            <a:endParaRPr lang="uk-UA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536572"/>
              </p:ext>
            </p:extLst>
          </p:nvPr>
        </p:nvGraphicFramePr>
        <p:xfrm>
          <a:off x="2214546" y="794046"/>
          <a:ext cx="6120680" cy="6063954"/>
        </p:xfrm>
        <a:graphic>
          <a:graphicData uri="http://schemas.openxmlformats.org/drawingml/2006/table">
            <a:tbl>
              <a:tblPr/>
              <a:tblGrid>
                <a:gridCol w="2445300"/>
                <a:gridCol w="3675380"/>
              </a:tblGrid>
              <a:tr h="1455860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вогонь</a:t>
                      </a: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i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тетраедр</a:t>
                      </a:r>
                      <a:r>
                        <a:rPr lang="ru-RU" sz="18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350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Times New Roman"/>
                          <a:ea typeface="Times New Roman"/>
                          <a:cs typeface="Times New Roman"/>
                        </a:rPr>
                        <a:t>вода </a:t>
                      </a:r>
                      <a:endParaRPr lang="uk-UA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ікосаедр</a:t>
                      </a:r>
                      <a:r>
                        <a:rPr lang="ru-RU" sz="18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697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повітря</a:t>
                      </a:r>
                      <a:r>
                        <a:rPr lang="ru-RU" sz="18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i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октаедр</a:t>
                      </a:r>
                      <a:r>
                        <a:rPr lang="ru-RU" sz="18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350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Times New Roman"/>
                          <a:ea typeface="Times New Roman"/>
                          <a:cs typeface="Times New Roman"/>
                        </a:rPr>
                        <a:t>земля</a:t>
                      </a:r>
                      <a:r>
                        <a:rPr lang="ru-RU" sz="1800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i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гексаедр</a:t>
                      </a:r>
                      <a:r>
                        <a:rPr lang="ru-RU" sz="18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697"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>
                          <a:latin typeface="Times New Roman"/>
                          <a:ea typeface="Times New Roman"/>
                          <a:cs typeface="Times New Roman"/>
                        </a:rPr>
                        <a:t>всесвіт</a:t>
                      </a:r>
                      <a:r>
                        <a:rPr lang="ru-RU" sz="1800" i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b="1" i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342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додекаедр</a:t>
                      </a:r>
                      <a:r>
                        <a:rPr lang="ru-RU" sz="18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uk-UA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0223" marR="70223" marT="35112" marB="351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362462"/>
            <a:ext cx="1658464" cy="859204"/>
          </a:xfrm>
          <a:prstGeom prst="rect">
            <a:avLst/>
          </a:prstGeom>
          <a:noFill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643182"/>
            <a:ext cx="1643074" cy="752251"/>
          </a:xfrm>
          <a:prstGeom prst="rect">
            <a:avLst/>
          </a:prstGeom>
          <a:noFill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516" y="2385783"/>
            <a:ext cx="982886" cy="1009650"/>
          </a:xfrm>
          <a:prstGeom prst="rect">
            <a:avLst/>
          </a:prstGeom>
          <a:noFill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2908" y="3836565"/>
            <a:ext cx="1664778" cy="735443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462571"/>
            <a:ext cx="1009650" cy="1038225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2908" y="4929198"/>
            <a:ext cx="1679028" cy="77358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4572008"/>
            <a:ext cx="1009650" cy="104775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6165303"/>
            <a:ext cx="1643074" cy="692697"/>
          </a:xfrm>
          <a:prstGeom prst="rect">
            <a:avLst/>
          </a:prstGeom>
          <a:noFill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57753" y="5772150"/>
            <a:ext cx="1009650" cy="1085850"/>
          </a:xfrm>
          <a:prstGeom prst="rect">
            <a:avLst/>
          </a:prstGeom>
          <a:noFill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52" y="1060443"/>
            <a:ext cx="1009650" cy="1016000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50336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Правильн</a:t>
            </a: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і многогранники у природі:</a:t>
            </a:r>
            <a:endParaRPr lang="uk-UA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63119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924571"/>
            <a:ext cx="1728192" cy="200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412776"/>
            <a:ext cx="1512168" cy="140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3656259" y="3414045"/>
            <a:ext cx="2376264" cy="21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VOLV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DFC"/>
              </a:clrFrom>
              <a:clrTo>
                <a:srgbClr val="FBFD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2523" y="4097915"/>
            <a:ext cx="165618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23281" y="5362759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Фосфориста кислота Н3РО2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6063" y="2967335"/>
            <a:ext cx="1907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Кристалічна решітка 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кухоннної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солі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6491" y="5927443"/>
            <a:ext cx="3330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одноклітинні</a:t>
            </a:r>
          </a:p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організми – 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феодарії</a:t>
            </a:r>
            <a:endParaRPr lang="uk-UA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4844" y="5927442"/>
            <a:ext cx="2208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Вірус поліомієліту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9" y="2813881"/>
            <a:ext cx="4464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Молекула ДНК  складається з взаємовідносин ікосаедрів та додекаедрів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367240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3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Вивчення властивостей правильних многогранників</a:t>
            </a:r>
            <a:endParaRPr lang="uk-UA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otd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2569" y="1124744"/>
            <a:ext cx="221763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24744"/>
            <a:ext cx="2252836" cy="18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601034"/>
            <a:ext cx="1490174" cy="156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0755" y="4601034"/>
            <a:ext cx="2736304" cy="156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58907" y="6337843"/>
            <a:ext cx="2744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Кристали алмазу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7624" y="3118949"/>
            <a:ext cx="3127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Гірський кришталь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6124" y="3118949"/>
            <a:ext cx="3444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Гранати: 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Андрадіт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bg2">
                    <a:lumMod val="50000"/>
                  </a:schemeClr>
                </a:solidFill>
              </a:rPr>
              <a:t>і 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Гросуляр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70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578328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Правильн</a:t>
            </a: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і многогранники в архітектурі:</a:t>
            </a:r>
            <a:endParaRPr lang="uk-UA" sz="36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89040"/>
            <a:ext cx="2179985" cy="163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5282853"/>
            <a:ext cx="2546715" cy="157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57723">
            <a:off x="229717" y="1570486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53412">
            <a:off x="4651655" y="1673956"/>
            <a:ext cx="1916945" cy="160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9" y="5101920"/>
            <a:ext cx="1656184" cy="175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23394">
            <a:off x="2305225" y="1708289"/>
            <a:ext cx="2120282" cy="1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27645">
            <a:off x="6690563" y="1611757"/>
            <a:ext cx="2265872" cy="171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3573016"/>
            <a:ext cx="2016224" cy="147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11673">
            <a:off x="3764621" y="3432188"/>
            <a:ext cx="2107466" cy="196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836712"/>
            <a:ext cx="8229600" cy="5783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Правильн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 многогранники у</a:t>
            </a:r>
            <a:r>
              <a:rPr kumimoji="0" lang="uk-UA" sz="36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мистецтві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5265" y="1988840"/>
            <a:ext cx="369283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081" y="1988840"/>
            <a:ext cx="2616143" cy="335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988840"/>
            <a:ext cx="2098740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32857" y="5522029"/>
            <a:ext cx="311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Сальвадор Далі «Тайна вечеря»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590" y="5522028"/>
            <a:ext cx="2667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А.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Дюрер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«Меланхолія»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0535" y="5522030"/>
            <a:ext cx="341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Сальвадор Далі «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Гіперкубічне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тіло»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936104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Мауріц</a:t>
            </a:r>
            <a:r>
              <a:rPr lang="uk-UA" sz="4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48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Корнеліс</a:t>
            </a:r>
            <a:r>
              <a:rPr lang="uk-UA" sz="4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48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Ешер</a:t>
            </a:r>
            <a:r>
              <a:rPr lang="uk-UA" sz="48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endParaRPr lang="uk-UA" sz="4800" dirty="0">
              <a:latin typeface="+mn-lt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250" y="541933"/>
            <a:ext cx="23876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7024" y="4315748"/>
            <a:ext cx="2362572" cy="232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6250" y="4270376"/>
            <a:ext cx="2016224" cy="237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214" y="1268760"/>
            <a:ext cx="3049442" cy="212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214" y="3732144"/>
            <a:ext cx="2584053" cy="291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8656" y="1268760"/>
            <a:ext cx="37193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Голандський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художник 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Моріц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Корнеліус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2400" b="1" dirty="0" err="1">
                <a:solidFill>
                  <a:schemeClr val="bg2">
                    <a:lumMod val="50000"/>
                  </a:schemeClr>
                </a:solidFill>
              </a:rPr>
              <a:t>Ешер</a:t>
            </a:r>
            <a:r>
              <a:rPr lang="uk-UA" sz="2400" b="1" dirty="0">
                <a:solidFill>
                  <a:schemeClr val="bg2">
                    <a:lumMod val="50000"/>
                  </a:schemeClr>
                </a:solidFill>
              </a:rPr>
              <a:t> (1898-1972)створив унікальні і дивовижні роботи, в яких використані або показані математичні ідеї.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4" descr="Tetrahedr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3" descr="Octahedr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32656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3" descr="Dodecahedr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260648"/>
            <a:ext cx="261441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3" descr="Icosahedr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3429000"/>
            <a:ext cx="266429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3" descr="Hexahedro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3429000"/>
            <a:ext cx="266429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628800"/>
            <a:ext cx="7787208" cy="4248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 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У правильного </a:t>
            </a:r>
            <a:r>
              <a:rPr lang="uk-UA" sz="2400" dirty="0" err="1" smtClean="0">
                <a:solidFill>
                  <a:schemeClr val="bg2">
                    <a:lumMod val="50000"/>
                  </a:schemeClr>
                </a:solidFill>
              </a:rPr>
              <a:t>мног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огранника</a:t>
            </a: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всі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його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грані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рівні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правильні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2400" dirty="0" err="1" smtClean="0">
                <a:solidFill>
                  <a:schemeClr val="bg2">
                    <a:lumMod val="50000"/>
                  </a:schemeClr>
                </a:solidFill>
              </a:rPr>
              <a:t>мног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окутники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    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Всі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плоскі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кути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рівні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всі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двогранні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кути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що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містять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дві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грані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спільним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ребром,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рівні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всі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ребра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рівні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всі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2400" dirty="0" err="1" smtClean="0">
                <a:solidFill>
                  <a:schemeClr val="bg2">
                    <a:lumMod val="50000"/>
                  </a:schemeClr>
                </a:solidFill>
              </a:rPr>
              <a:t>мног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огранні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кути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рівні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, в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кожній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вершині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сходиться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одне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те ж число ребер,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усі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його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вершини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однаково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віддалені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від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центру правильного </a:t>
            </a:r>
            <a:r>
              <a:rPr lang="uk-UA" sz="2400" dirty="0" err="1" smtClean="0">
                <a:solidFill>
                  <a:schemeClr val="bg2">
                    <a:lumMod val="50000"/>
                  </a:schemeClr>
                </a:solidFill>
              </a:rPr>
              <a:t>мног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огранника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Tetrahedr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1916832"/>
            <a:ext cx="4315544" cy="431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83568" y="2132856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многогранник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із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чотирма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вершинами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, і з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чотирма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трикутними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гранями, в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кожній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з вершин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якого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сходяться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по 3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грані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. Просто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кажучи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, "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трикутна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піраміда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".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5816" y="836712"/>
            <a:ext cx="280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Тетраедр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 —</a:t>
            </a:r>
            <a:endParaRPr lang="uk-UA" sz="3600" b="1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Octahedr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916832"/>
            <a:ext cx="4243536" cy="42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59832" y="908720"/>
            <a:ext cx="278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Октаедр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  —</a:t>
            </a:r>
            <a:endParaRPr lang="uk-UA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060848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один з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п'яти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правильних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многогранників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Октаедр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має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8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трикутних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граней, 12 ребер, 6 вершин.</a:t>
            </a:r>
          </a:p>
          <a:p>
            <a:endParaRPr lang="uk-UA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odecahedr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911896"/>
            <a:ext cx="4032448" cy="4109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55576" y="2132856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правильний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дванадцятигранник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,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об'ємна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геометрична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фігура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складена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з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дванадцяти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правильних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п'ятикутників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824" y="908720"/>
            <a:ext cx="316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Додекаедр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 —</a:t>
            </a:r>
            <a:endParaRPr lang="uk-UA" sz="3600" b="1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cosahedr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916832"/>
            <a:ext cx="4094584" cy="4094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1560" y="1916832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правильний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опуклий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двадцяти-гранник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одне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з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Платонових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тіл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Кожна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з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20 граней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є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рівностороннім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трикут-ником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. Число ребер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рівне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30, число вершин — 12.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1052736"/>
            <a:ext cx="2732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Ікосаедр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 —</a:t>
            </a:r>
            <a:endParaRPr lang="uk-UA" sz="3600" b="1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exahedro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171528" cy="4171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83568" y="2204864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правильний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многогранник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кожна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грань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якого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є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квадратом.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1052736"/>
            <a:ext cx="4541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Куб </a:t>
            </a: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або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3600" b="1" dirty="0" err="1" smtClean="0">
                <a:solidFill>
                  <a:schemeClr val="bg2">
                    <a:lumMod val="50000"/>
                  </a:schemeClr>
                </a:solidFill>
              </a:rPr>
              <a:t>гексаедр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</a:rPr>
              <a:t> —</a:t>
            </a:r>
            <a:endParaRPr lang="uk-UA" sz="3600" b="1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70143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Симетрія</a:t>
            </a:r>
            <a:r>
              <a:rPr lang="uk-UA" sz="36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правильних</a:t>
            </a:r>
            <a:r>
              <a:rPr lang="uk-UA" sz="36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bg2">
                    <a:lumMod val="50000"/>
                  </a:schemeClr>
                </a:solidFill>
              </a:rPr>
              <a:t>многогранників</a:t>
            </a:r>
          </a:p>
          <a:p>
            <a:pPr>
              <a:buNone/>
            </a:pPr>
            <a:endParaRPr lang="uk-UA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7" y="1885316"/>
          <a:ext cx="8208911" cy="4640028"/>
        </p:xfrm>
        <a:graphic>
          <a:graphicData uri="http://schemas.openxmlformats.org/drawingml/2006/table">
            <a:tbl>
              <a:tblPr/>
              <a:tblGrid>
                <a:gridCol w="1749413"/>
                <a:gridCol w="1749413"/>
                <a:gridCol w="1615276"/>
                <a:gridCol w="1615276"/>
                <a:gridCol w="1479533"/>
              </a:tblGrid>
              <a:tr h="909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Центр </a:t>
                      </a:r>
                      <a:r>
                        <a:rPr lang="ru-RU" sz="1800" b="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многограннка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Центр </a:t>
                      </a:r>
                      <a:r>
                        <a:rPr lang="ru-RU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симетр</a:t>
                      </a:r>
                      <a:r>
                        <a:rPr lang="uk-UA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ії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Ос</a:t>
                      </a:r>
                      <a:r>
                        <a:rPr lang="uk-UA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і </a:t>
                      </a: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симетр</a:t>
                      </a:r>
                      <a:r>
                        <a:rPr lang="uk-UA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ії</a:t>
                      </a: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Пло</a:t>
                      </a:r>
                      <a:r>
                        <a:rPr lang="uk-UA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щина</a:t>
                      </a: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симетр</a:t>
                      </a:r>
                      <a:r>
                        <a:rPr lang="uk-UA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ії</a:t>
                      </a: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72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Тетра</a:t>
                      </a:r>
                      <a:r>
                        <a:rPr lang="uk-UA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др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uk-UA" sz="1800" b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uk-UA" sz="1800" b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4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Гекса</a:t>
                      </a:r>
                      <a:r>
                        <a:rPr lang="uk-UA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др</a:t>
                      </a: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 (куб)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uk-UA" sz="1800" b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4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Окта</a:t>
                      </a:r>
                      <a:r>
                        <a:rPr lang="uk-UA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др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</a:t>
                      </a:r>
                      <a:endParaRPr lang="uk-UA" sz="1800" b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843"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Додека</a:t>
                      </a:r>
                      <a:r>
                        <a:rPr lang="uk-UA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др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405"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І</a:t>
                      </a: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коса</a:t>
                      </a:r>
                      <a:r>
                        <a:rPr lang="uk-UA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др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+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2920" indent="-50292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15</a:t>
                      </a:r>
                      <a:endParaRPr lang="uk-UA" sz="18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4420" marR="644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3">
      <a:dk1>
        <a:sysClr val="windowText" lastClr="000000"/>
      </a:dk1>
      <a:lt1>
        <a:srgbClr val="CED5E5"/>
      </a:lt1>
      <a:dk2>
        <a:srgbClr val="838C9C"/>
      </a:dk2>
      <a:lt2>
        <a:srgbClr val="B6C1D8"/>
      </a:lt2>
      <a:accent1>
        <a:srgbClr val="FE8637"/>
      </a:accent1>
      <a:accent2>
        <a:srgbClr val="92A2C6"/>
      </a:accent2>
      <a:accent3>
        <a:srgbClr val="E6533A"/>
      </a:accent3>
      <a:accent4>
        <a:srgbClr val="F4CB26"/>
      </a:accent4>
      <a:accent5>
        <a:srgbClr val="546C9F"/>
      </a:accent5>
      <a:accent6>
        <a:srgbClr val="595C63"/>
      </a:accent6>
      <a:hlink>
        <a:srgbClr val="D2611C"/>
      </a:hlink>
      <a:folHlink>
        <a:srgbClr val="3B435B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1654</TotalTime>
  <Words>501</Words>
  <Application>Microsoft Office PowerPoint</Application>
  <PresentationFormat>Экран (4:3)</PresentationFormat>
  <Paragraphs>152</Paragraphs>
  <Slides>24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Поток</vt:lpstr>
      <vt:lpstr>Документ</vt:lpstr>
      <vt:lpstr>Правильних многогранників мало, але цей досить скромний по чисельності загін зумів пробратися в самі глибини різних наук.                                                     Льюїс Керрол</vt:lpstr>
      <vt:lpstr> Вивчення властивостей правильних многогранників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Екскурс в історію </vt:lpstr>
      <vt:lpstr>Презентация PowerPoint</vt:lpstr>
      <vt:lpstr>Правильні многогранники у природі:</vt:lpstr>
      <vt:lpstr>Презентация PowerPoint</vt:lpstr>
      <vt:lpstr>Правильні многогранники в архітектурі:</vt:lpstr>
      <vt:lpstr>Презентация PowerPoint</vt:lpstr>
      <vt:lpstr>Мауріц Корнеліс Ешер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Правильних многогранників зухвало мало, але цей досить скромний по чисельності загін зумів пробратися в самі глибини різних наук.                                                     Льюїс Керрол</dc:title>
  <dc:creator>Река Т М</dc:creator>
  <cp:lastModifiedBy>Profi80</cp:lastModifiedBy>
  <cp:revision>20</cp:revision>
  <cp:lastPrinted>2014-08-01T14:14:51Z</cp:lastPrinted>
  <dcterms:created xsi:type="dcterms:W3CDTF">2012-11-25T21:51:30Z</dcterms:created>
  <dcterms:modified xsi:type="dcterms:W3CDTF">2014-08-01T14:19:50Z</dcterms:modified>
</cp:coreProperties>
</file>