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m" ContentType="application/vnd.ms-word.document.macroEnabled.12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5828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93035-DAC8-4557-A768-F2DD1C13C556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067BF-C54C-46CC-B78B-FEDE7DED7ADD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______________________1.docm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642919"/>
            <a:ext cx="2000264" cy="1071570"/>
          </a:xfrm>
        </p:spPr>
        <p:txBody>
          <a:bodyPr/>
          <a:lstStyle/>
          <a:p>
            <a:pPr algn="l"/>
            <a:r>
              <a:rPr lang="uk-UA" b="1" dirty="0" smtClean="0">
                <a:solidFill>
                  <a:srgbClr val="FF0000"/>
                </a:solidFill>
              </a:rPr>
              <a:t>Девіз </a:t>
            </a:r>
            <a:endParaRPr lang="uk-UA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http://www.netishyn-cbs.edukit.km.ua/files2/photogallery/7977/aa1FudxFnVo.jpg?size=100&amp;width=800?0.8721792632713914"/>
          <p:cNvPicPr>
            <a:picLocks noChangeAspect="1" noChangeArrowheads="1"/>
          </p:cNvPicPr>
          <p:nvPr/>
        </p:nvPicPr>
        <p:blipFill>
          <a:blip r:embed="rId2" cstate="print"/>
          <a:srcRect t="36250"/>
          <a:stretch>
            <a:fillRect/>
          </a:stretch>
        </p:blipFill>
        <p:spPr bwMode="auto">
          <a:xfrm>
            <a:off x="500034" y="2786058"/>
            <a:ext cx="7620000" cy="364329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071670" y="794547"/>
            <a:ext cx="5643570" cy="9233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C3E7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Строгість у математиці означає насамперед  добросовісність і ясність.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0C3E7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                                            </a:t>
            </a:r>
            <a:r>
              <a:rPr kumimoji="0" lang="uk-UA" b="1" i="1" u="none" strike="noStrike" cap="none" normalizeH="0" baseline="0" dirty="0" err="1" smtClean="0">
                <a:ln>
                  <a:noFill/>
                </a:ln>
                <a:solidFill>
                  <a:srgbClr val="0C3E7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Ліпман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0C3E7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 Бере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7422" y="1857364"/>
            <a:ext cx="41434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АТ “Х” </a:t>
            </a:r>
            <a:endParaRPr lang="uk-UA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ranskarpatia.net/uploads/posts/2012-01/1326044551_perehrestya.jpg"/>
          <p:cNvPicPr>
            <a:picLocks noChangeAspect="1" noChangeArrowheads="1"/>
          </p:cNvPicPr>
          <p:nvPr/>
        </p:nvPicPr>
        <p:blipFill>
          <a:blip r:embed="rId2" cstate="print"/>
          <a:srcRect t="15476"/>
          <a:stretch>
            <a:fillRect/>
          </a:stretch>
        </p:blipFill>
        <p:spPr bwMode="auto">
          <a:xfrm>
            <a:off x="928662" y="1785926"/>
            <a:ext cx="7358114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82699">
            <a:off x="435903" y="3176509"/>
            <a:ext cx="6715172" cy="3143272"/>
          </a:xfrm>
          <a:prstGeom prst="parallelogram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928662" y="3286124"/>
            <a:ext cx="3857652" cy="278608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928662" y="4500570"/>
            <a:ext cx="585791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2928926" y="4572008"/>
            <a:ext cx="71438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214810" y="3714752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Arial Black" pitchFamily="34" charset="0"/>
              </a:rPr>
              <a:t>a</a:t>
            </a:r>
            <a:endParaRPr lang="uk-UA" sz="3600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00694" y="4643446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b</a:t>
            </a:r>
            <a:endParaRPr lang="uk-UA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28860" y="3857628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A</a:t>
            </a:r>
            <a:endParaRPr lang="uk-UA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-1928858" y="4071942"/>
          <a:ext cx="6086475" cy="4060825"/>
        </p:xfrm>
        <a:graphic>
          <a:graphicData uri="http://schemas.openxmlformats.org/presentationml/2006/ole">
            <p:oleObj spid="_x0000_s1026" name="Шаблон с поддержкой макросов" r:id="rId3" imgW="6086594" imgH="4060726" progId="Word.DocumentMacroEnabled.12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42910" y="571480"/>
            <a:ext cx="77153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solidFill>
                  <a:srgbClr val="002060"/>
                </a:solidFill>
                <a:latin typeface="Arial Black" pitchFamily="34" charset="0"/>
              </a:rPr>
              <a:t>Через будь-які дві прямі, що мають спільну точку,  можна провести площину і  до того ж тільки  одну! </a:t>
            </a:r>
            <a:endParaRPr lang="uk-UA" sz="28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1439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dirty="0" smtClean="0">
                <a:solidFill>
                  <a:srgbClr val="002060"/>
                </a:solidFill>
                <a:latin typeface="Arial Black" pitchFamily="34" charset="0"/>
              </a:rPr>
              <a:t>Якщо дві точки прямої належать площині, то і вся пряма належить площині.</a:t>
            </a:r>
          </a:p>
          <a:p>
            <a:endParaRPr lang="uk-UA" dirty="0"/>
          </a:p>
        </p:txBody>
      </p:sp>
      <p:sp>
        <p:nvSpPr>
          <p:cNvPr id="3" name="Параллелограмм 2"/>
          <p:cNvSpPr/>
          <p:nvPr/>
        </p:nvSpPr>
        <p:spPr>
          <a:xfrm rot="182699">
            <a:off x="435903" y="3176509"/>
            <a:ext cx="6715172" cy="3143272"/>
          </a:xfrm>
          <a:prstGeom prst="parallelogram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928662" y="4500570"/>
            <a:ext cx="5857916" cy="214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2143108" y="4643446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/>
          <p:cNvSpPr/>
          <p:nvPr/>
        </p:nvSpPr>
        <p:spPr>
          <a:xfrm>
            <a:off x="4572000" y="4572008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1857356" y="421481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C00000"/>
                </a:solidFill>
                <a:latin typeface="Arial Black" pitchFamily="34" charset="0"/>
              </a:rPr>
              <a:t>А</a:t>
            </a:r>
            <a:endParaRPr lang="uk-UA" b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7686" y="414338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C00000"/>
                </a:solidFill>
                <a:latin typeface="Arial Black" pitchFamily="34" charset="0"/>
              </a:rPr>
              <a:t>В</a:t>
            </a:r>
            <a:endParaRPr lang="uk-UA" b="1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23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49"/>
          <p:cNvSpPr>
            <a:spLocks noChangeShapeType="1"/>
          </p:cNvSpPr>
          <p:nvPr/>
        </p:nvSpPr>
        <p:spPr bwMode="auto">
          <a:xfrm>
            <a:off x="6729383" y="1851020"/>
            <a:ext cx="0" cy="2873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" name="Line 56"/>
          <p:cNvSpPr>
            <a:spLocks noChangeShapeType="1"/>
          </p:cNvSpPr>
          <p:nvPr/>
        </p:nvSpPr>
        <p:spPr bwMode="auto">
          <a:xfrm flipH="1">
            <a:off x="8572528" y="2714620"/>
            <a:ext cx="101542" cy="207170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4" name="Line 57"/>
          <p:cNvSpPr>
            <a:spLocks noChangeShapeType="1"/>
          </p:cNvSpPr>
          <p:nvPr/>
        </p:nvSpPr>
        <p:spPr bwMode="auto">
          <a:xfrm flipH="1">
            <a:off x="6572264" y="3643314"/>
            <a:ext cx="0" cy="114300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5" name="Line 58"/>
          <p:cNvSpPr>
            <a:spLocks noChangeShapeType="1"/>
          </p:cNvSpPr>
          <p:nvPr/>
        </p:nvSpPr>
        <p:spPr bwMode="auto">
          <a:xfrm>
            <a:off x="4281458" y="4443407"/>
            <a:ext cx="4790" cy="34291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6" name="Line 59"/>
          <p:cNvSpPr>
            <a:spLocks noChangeShapeType="1"/>
          </p:cNvSpPr>
          <p:nvPr/>
        </p:nvSpPr>
        <p:spPr bwMode="auto">
          <a:xfrm>
            <a:off x="754033" y="4443407"/>
            <a:ext cx="0" cy="5762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7" name="Line 60"/>
          <p:cNvSpPr>
            <a:spLocks noChangeShapeType="1"/>
          </p:cNvSpPr>
          <p:nvPr/>
        </p:nvSpPr>
        <p:spPr bwMode="auto">
          <a:xfrm>
            <a:off x="2481233" y="3579807"/>
            <a:ext cx="0" cy="2873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8" name="Line 62"/>
          <p:cNvSpPr>
            <a:spLocks noChangeShapeType="1"/>
          </p:cNvSpPr>
          <p:nvPr/>
        </p:nvSpPr>
        <p:spPr bwMode="auto">
          <a:xfrm>
            <a:off x="4641820" y="2714620"/>
            <a:ext cx="0" cy="2889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571472" y="500042"/>
            <a:ext cx="82868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Алгоритм </a:t>
            </a:r>
            <a:r>
              <a:rPr lang="ru-RU" sz="2800" b="1" dirty="0" err="1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розпізнавання</a:t>
            </a:r>
            <a:r>
              <a:rPr lang="ru-RU" sz="2800" b="1" dirty="0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 </a:t>
            </a:r>
            <a:r>
              <a:rPr lang="ru-RU" sz="2800" b="1" dirty="0" err="1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взаємного</a:t>
            </a:r>
            <a:r>
              <a:rPr lang="ru-RU" sz="2800" b="1" dirty="0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 </a:t>
            </a:r>
            <a:r>
              <a:rPr lang="ru-RU" sz="2800" b="1" dirty="0" err="1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розміщення</a:t>
            </a:r>
            <a:r>
              <a:rPr lang="ru-RU" sz="2800" b="1" dirty="0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 </a:t>
            </a:r>
            <a:r>
              <a:rPr lang="ru-RU" sz="2800" b="1" dirty="0" err="1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двох</a:t>
            </a:r>
            <a:r>
              <a:rPr lang="ru-RU" sz="2800" b="1" dirty="0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 </a:t>
            </a:r>
            <a:r>
              <a:rPr lang="ru-RU" sz="2800" b="1" dirty="0" err="1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прямих</a:t>
            </a:r>
            <a:r>
              <a:rPr lang="ru-RU" sz="2800" b="1" dirty="0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 </a:t>
            </a:r>
            <a:r>
              <a:rPr lang="ru-RU" sz="2800" b="1" dirty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в </a:t>
            </a:r>
            <a:r>
              <a:rPr lang="ru-RU" sz="2800" b="1" dirty="0" err="1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sym typeface="Symbol" pitchFamily="18" charset="2"/>
              </a:rPr>
              <a:t>просторі</a:t>
            </a:r>
            <a:endParaRPr lang="ru-RU" sz="2800" b="1" dirty="0">
              <a:ln w="10541" cmpd="sng">
                <a:solidFill>
                  <a:srgbClr val="FB1503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sym typeface="Symbol" pitchFamily="18" charset="2"/>
            </a:endParaRPr>
          </a:p>
        </p:txBody>
      </p:sp>
      <p:sp>
        <p:nvSpPr>
          <p:cNvPr id="10" name="Oval 35"/>
          <p:cNvSpPr>
            <a:spLocks noChangeArrowheads="1"/>
          </p:cNvSpPr>
          <p:nvPr/>
        </p:nvSpPr>
        <p:spPr bwMode="auto">
          <a:xfrm>
            <a:off x="5643538" y="642918"/>
            <a:ext cx="2173310" cy="1209689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rgbClr val="BCDFDE"/>
              </a:gs>
            </a:gsLst>
            <a:lin ang="5400000" scaled="1"/>
          </a:grad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1" name="AutoShape 37"/>
          <p:cNvSpPr>
            <a:spLocks noChangeArrowheads="1"/>
          </p:cNvSpPr>
          <p:nvPr/>
        </p:nvSpPr>
        <p:spPr bwMode="auto">
          <a:xfrm>
            <a:off x="5289520" y="2138357"/>
            <a:ext cx="2881313" cy="1152525"/>
          </a:xfrm>
          <a:prstGeom prst="diamond">
            <a:avLst/>
          </a:prstGeom>
          <a:gradFill rotWithShape="1">
            <a:gsLst>
              <a:gs pos="0">
                <a:schemeClr val="accent2"/>
              </a:gs>
              <a:gs pos="100000">
                <a:srgbClr val="BCDFDE"/>
              </a:gs>
            </a:gsLst>
            <a:lin ang="5400000" scaled="1"/>
          </a:gra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66"/>
                </a:solidFill>
                <a:latin typeface="Comic Sans MS" pitchFamily="66" charset="0"/>
              </a:rPr>
              <a:t>Чи</a:t>
            </a:r>
            <a:r>
              <a:rPr lang="ru-RU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66"/>
                </a:solidFill>
                <a:latin typeface="Comic Sans MS" pitchFamily="66" charset="0"/>
              </a:rPr>
              <a:t> лежать</a:t>
            </a:r>
            <a:endParaRPr lang="ru-RU" sz="1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66"/>
              </a:solidFill>
              <a:latin typeface="Comic Sans MS" pitchFamily="66" charset="0"/>
            </a:endParaRPr>
          </a:p>
          <a:p>
            <a:pPr algn="ctr"/>
            <a:r>
              <a:rPr lang="ru-RU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66"/>
                </a:solidFill>
                <a:latin typeface="Comic Sans MS" pitchFamily="66" charset="0"/>
              </a:rPr>
              <a:t> </a:t>
            </a:r>
            <a:r>
              <a:rPr lang="ru-RU" sz="1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66"/>
                </a:solidFill>
                <a:latin typeface="Comic Sans MS" pitchFamily="66" charset="0"/>
              </a:rPr>
              <a:t>в </a:t>
            </a:r>
            <a:r>
              <a:rPr lang="ru-RU" sz="1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66"/>
                </a:solidFill>
                <a:latin typeface="Comic Sans MS" pitchFamily="66" charset="0"/>
              </a:rPr>
              <a:t>одній</a:t>
            </a:r>
            <a:endParaRPr lang="ru-RU" sz="1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66"/>
              </a:solidFill>
              <a:latin typeface="Comic Sans MS" pitchFamily="66" charset="0"/>
            </a:endParaRPr>
          </a:p>
          <a:p>
            <a:pPr algn="ctr"/>
            <a:r>
              <a:rPr lang="ru-RU" sz="1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66"/>
                </a:solidFill>
                <a:latin typeface="Comic Sans MS" pitchFamily="66" charset="0"/>
              </a:rPr>
              <a:t>площині</a:t>
            </a:r>
            <a:r>
              <a:rPr lang="ru-RU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66"/>
                </a:solidFill>
                <a:latin typeface="Comic Sans MS" pitchFamily="66" charset="0"/>
              </a:rPr>
              <a:t>?</a:t>
            </a:r>
            <a:endParaRPr lang="ru-RU" sz="1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12" name="AutoShape 40"/>
          <p:cNvSpPr>
            <a:spLocks noChangeArrowheads="1"/>
          </p:cNvSpPr>
          <p:nvPr/>
        </p:nvSpPr>
        <p:spPr bwMode="auto">
          <a:xfrm>
            <a:off x="3143240" y="3000372"/>
            <a:ext cx="2940030" cy="1357321"/>
          </a:xfrm>
          <a:prstGeom prst="diamond">
            <a:avLst/>
          </a:prstGeom>
          <a:gradFill rotWithShape="1">
            <a:gsLst>
              <a:gs pos="0">
                <a:schemeClr val="accent2"/>
              </a:gs>
              <a:gs pos="100000">
                <a:srgbClr val="BCDFDE"/>
              </a:gs>
            </a:gsLst>
            <a:lin ang="5400000" scaled="1"/>
          </a:gra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Мають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 </a:t>
            </a:r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хоч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 одну</a:t>
            </a:r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66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спільну</a:t>
            </a:r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66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точку?</a:t>
            </a:r>
          </a:p>
        </p:txBody>
      </p:sp>
      <p:sp>
        <p:nvSpPr>
          <p:cNvPr id="13" name="AutoShape 41"/>
          <p:cNvSpPr>
            <a:spLocks noChangeArrowheads="1"/>
          </p:cNvSpPr>
          <p:nvPr/>
        </p:nvSpPr>
        <p:spPr bwMode="auto">
          <a:xfrm>
            <a:off x="1041370" y="3867145"/>
            <a:ext cx="2881313" cy="1152525"/>
          </a:xfrm>
          <a:prstGeom prst="diamond">
            <a:avLst/>
          </a:prstGeom>
          <a:gradFill rotWithShape="1">
            <a:gsLst>
              <a:gs pos="0">
                <a:schemeClr val="accent2"/>
              </a:gs>
              <a:gs pos="100000">
                <a:srgbClr val="BCDFDE"/>
              </a:gs>
            </a:gsLst>
            <a:lin ang="5400000" scaled="1"/>
          </a:gra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Мають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 </a:t>
            </a:r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більше</a:t>
            </a:r>
            <a:endParaRPr lang="ru-RU" sz="1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66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ru-RU" sz="1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н</a:t>
            </a:r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іж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  одну</a:t>
            </a:r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66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  <a:p>
            <a:pPr algn="ctr"/>
            <a:r>
              <a:rPr lang="ru-RU" sz="1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с</a:t>
            </a:r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пільну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 точку?</a:t>
            </a:r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66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14" name="Oval 45"/>
          <p:cNvSpPr>
            <a:spLocks noChangeArrowheads="1"/>
          </p:cNvSpPr>
          <p:nvPr/>
        </p:nvSpPr>
        <p:spPr bwMode="auto">
          <a:xfrm>
            <a:off x="357158" y="5018082"/>
            <a:ext cx="1643042" cy="768372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rgbClr val="BCDFDE"/>
              </a:gs>
            </a:gsLst>
            <a:lin ang="5400000" scaled="1"/>
          </a:grad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5" name="Oval 46"/>
          <p:cNvSpPr>
            <a:spLocks noChangeArrowheads="1"/>
          </p:cNvSpPr>
          <p:nvPr/>
        </p:nvSpPr>
        <p:spPr bwMode="auto">
          <a:xfrm>
            <a:off x="3128933" y="4857760"/>
            <a:ext cx="1871663" cy="928694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rgbClr val="BCDFDE"/>
              </a:gs>
            </a:gsLst>
            <a:lin ang="5400000" scaled="1"/>
          </a:grad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6" name="Oval 47"/>
          <p:cNvSpPr>
            <a:spLocks noChangeArrowheads="1"/>
          </p:cNvSpPr>
          <p:nvPr/>
        </p:nvSpPr>
        <p:spPr bwMode="auto">
          <a:xfrm>
            <a:off x="5578444" y="4786322"/>
            <a:ext cx="1708168" cy="1000132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rgbClr val="BCDFDE"/>
              </a:gs>
            </a:gsLst>
            <a:lin ang="5400000" scaled="1"/>
          </a:grad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7" name="Oval 48"/>
          <p:cNvSpPr>
            <a:spLocks noChangeArrowheads="1"/>
          </p:cNvSpPr>
          <p:nvPr/>
        </p:nvSpPr>
        <p:spPr bwMode="auto">
          <a:xfrm>
            <a:off x="7500926" y="4857760"/>
            <a:ext cx="1643074" cy="857256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rgbClr val="BCDFDE"/>
              </a:gs>
            </a:gsLst>
            <a:lin ang="5400000" scaled="1"/>
          </a:grad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8" name="Text Box 63"/>
          <p:cNvSpPr txBox="1">
            <a:spLocks noChangeArrowheads="1"/>
          </p:cNvSpPr>
          <p:nvPr/>
        </p:nvSpPr>
        <p:spPr bwMode="auto">
          <a:xfrm>
            <a:off x="6215042" y="857232"/>
            <a:ext cx="10810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>
                <a:latin typeface="Comic Sans MS" pitchFamily="66" charset="0"/>
              </a:rPr>
              <a:t>а</a:t>
            </a:r>
            <a:r>
              <a:rPr lang="ru-RU" sz="2800" b="1" i="1" dirty="0">
                <a:latin typeface="Comic Sans MS" pitchFamily="66" charset="0"/>
              </a:rPr>
              <a:t> </a:t>
            </a:r>
            <a:r>
              <a:rPr lang="ru-RU" sz="2400" b="1" dirty="0" err="1" smtClean="0">
                <a:latin typeface="Comic Sans MS" pitchFamily="66" charset="0"/>
              </a:rPr>
              <a:t>і</a:t>
            </a:r>
            <a:r>
              <a:rPr lang="ru-RU" sz="2800" b="1" i="1" dirty="0" smtClean="0">
                <a:latin typeface="Comic Sans MS" pitchFamily="66" charset="0"/>
              </a:rPr>
              <a:t> </a:t>
            </a:r>
            <a:r>
              <a:rPr lang="ru-RU" sz="4000" b="1" i="1" dirty="0">
                <a:latin typeface="Comic Sans MS" pitchFamily="66" charset="0"/>
              </a:rPr>
              <a:t>в</a:t>
            </a:r>
          </a:p>
        </p:txBody>
      </p:sp>
      <p:sp>
        <p:nvSpPr>
          <p:cNvPr id="19" name="Text Box 64"/>
          <p:cNvSpPr txBox="1">
            <a:spLocks noChangeArrowheads="1"/>
          </p:cNvSpPr>
          <p:nvPr/>
        </p:nvSpPr>
        <p:spPr bwMode="auto">
          <a:xfrm>
            <a:off x="642878" y="5000636"/>
            <a:ext cx="13191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>
                <a:latin typeface="Comic Sans MS" pitchFamily="66" charset="0"/>
              </a:rPr>
              <a:t>а</a:t>
            </a:r>
            <a:r>
              <a:rPr lang="ru-RU" sz="2800" b="1" i="1" dirty="0">
                <a:latin typeface="Comic Sans MS" pitchFamily="66" charset="0"/>
              </a:rPr>
              <a:t> </a:t>
            </a:r>
            <a:r>
              <a:rPr lang="ru-RU" sz="2800" b="1" dirty="0">
                <a:latin typeface="Comic Sans MS" pitchFamily="66" charset="0"/>
              </a:rPr>
              <a:t>=</a:t>
            </a:r>
            <a:r>
              <a:rPr lang="ru-RU" sz="2800" b="1" i="1" dirty="0">
                <a:latin typeface="Comic Sans MS" pitchFamily="66" charset="0"/>
              </a:rPr>
              <a:t> </a:t>
            </a:r>
            <a:r>
              <a:rPr lang="ru-RU" sz="4000" b="1" i="1" dirty="0">
                <a:latin typeface="Comic Sans MS" pitchFamily="66" charset="0"/>
              </a:rPr>
              <a:t>в</a:t>
            </a:r>
          </a:p>
        </p:txBody>
      </p:sp>
      <p:sp>
        <p:nvSpPr>
          <p:cNvPr id="20" name="Text Box 65"/>
          <p:cNvSpPr txBox="1">
            <a:spLocks noChangeArrowheads="1"/>
          </p:cNvSpPr>
          <p:nvPr/>
        </p:nvSpPr>
        <p:spPr bwMode="auto">
          <a:xfrm>
            <a:off x="3428960" y="5072074"/>
            <a:ext cx="12858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latin typeface="Comic Sans MS" pitchFamily="66" charset="0"/>
              </a:rPr>
              <a:t>а </a:t>
            </a:r>
            <a:r>
              <a:rPr lang="ru-RU" sz="2800" b="1" dirty="0">
                <a:latin typeface="Comic Sans MS" pitchFamily="66" charset="0"/>
                <a:sym typeface="Symbol" pitchFamily="18" charset="2"/>
              </a:rPr>
              <a:t></a:t>
            </a:r>
            <a:r>
              <a:rPr lang="ru-RU" sz="2800" b="1" i="1" dirty="0">
                <a:latin typeface="Comic Sans MS" pitchFamily="66" charset="0"/>
              </a:rPr>
              <a:t> в</a:t>
            </a:r>
          </a:p>
        </p:txBody>
      </p:sp>
      <p:sp>
        <p:nvSpPr>
          <p:cNvPr id="21" name="Text Box 66"/>
          <p:cNvSpPr txBox="1">
            <a:spLocks noChangeArrowheads="1"/>
          </p:cNvSpPr>
          <p:nvPr/>
        </p:nvSpPr>
        <p:spPr bwMode="auto">
          <a:xfrm>
            <a:off x="5786414" y="5000636"/>
            <a:ext cx="12858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latin typeface="Comic Sans MS" pitchFamily="66" charset="0"/>
              </a:rPr>
              <a:t>а </a:t>
            </a:r>
            <a:r>
              <a:rPr lang="ru-RU" sz="2800" b="1" dirty="0">
                <a:latin typeface="Comic Sans MS" pitchFamily="66" charset="0"/>
              </a:rPr>
              <a:t>  </a:t>
            </a:r>
            <a:r>
              <a:rPr lang="ru-RU" sz="2800" b="1" i="1" dirty="0">
                <a:latin typeface="Comic Sans MS" pitchFamily="66" charset="0"/>
              </a:rPr>
              <a:t> в</a:t>
            </a:r>
          </a:p>
        </p:txBody>
      </p:sp>
      <p:sp>
        <p:nvSpPr>
          <p:cNvPr id="22" name="Text Box 67"/>
          <p:cNvSpPr txBox="1">
            <a:spLocks noChangeArrowheads="1"/>
          </p:cNvSpPr>
          <p:nvPr/>
        </p:nvSpPr>
        <p:spPr bwMode="auto">
          <a:xfrm>
            <a:off x="7643802" y="4929198"/>
            <a:ext cx="129540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>
                <a:latin typeface="Comic Sans MS" pitchFamily="66" charset="0"/>
              </a:rPr>
              <a:t>а</a:t>
            </a:r>
            <a:r>
              <a:rPr lang="ru-RU" sz="2800" b="1" i="1" dirty="0">
                <a:latin typeface="Comic Sans MS" pitchFamily="66" charset="0"/>
              </a:rPr>
              <a:t>    </a:t>
            </a:r>
            <a:r>
              <a:rPr lang="ru-RU" sz="4000" b="1" i="1" dirty="0">
                <a:latin typeface="Comic Sans MS" pitchFamily="66" charset="0"/>
              </a:rPr>
              <a:t>в</a:t>
            </a:r>
          </a:p>
        </p:txBody>
      </p:sp>
      <p:grpSp>
        <p:nvGrpSpPr>
          <p:cNvPr id="23" name="Group 70"/>
          <p:cNvGrpSpPr>
            <a:grpSpLocks/>
          </p:cNvGrpSpPr>
          <p:nvPr/>
        </p:nvGrpSpPr>
        <p:grpSpPr bwMode="auto">
          <a:xfrm>
            <a:off x="6297583" y="5126032"/>
            <a:ext cx="73025" cy="215900"/>
            <a:chOff x="3152" y="3748"/>
            <a:chExt cx="46" cy="136"/>
          </a:xfrm>
        </p:grpSpPr>
        <p:sp>
          <p:nvSpPr>
            <p:cNvPr id="24" name="Line 68"/>
            <p:cNvSpPr>
              <a:spLocks noChangeShapeType="1"/>
            </p:cNvSpPr>
            <p:nvPr/>
          </p:nvSpPr>
          <p:spPr bwMode="auto">
            <a:xfrm>
              <a:off x="3152" y="3748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25" name="Line 69"/>
            <p:cNvSpPr>
              <a:spLocks noChangeShapeType="1"/>
            </p:cNvSpPr>
            <p:nvPr/>
          </p:nvSpPr>
          <p:spPr bwMode="auto">
            <a:xfrm>
              <a:off x="3198" y="3748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26" name="Group 76"/>
          <p:cNvGrpSpPr>
            <a:grpSpLocks/>
          </p:cNvGrpSpPr>
          <p:nvPr/>
        </p:nvGrpSpPr>
        <p:grpSpPr bwMode="auto">
          <a:xfrm>
            <a:off x="8242270" y="4765670"/>
            <a:ext cx="360363" cy="579437"/>
            <a:chOff x="1020" y="1752"/>
            <a:chExt cx="227" cy="365"/>
          </a:xfrm>
        </p:grpSpPr>
        <p:sp>
          <p:nvSpPr>
            <p:cNvPr id="27" name="Line 74"/>
            <p:cNvSpPr>
              <a:spLocks noChangeShapeType="1"/>
            </p:cNvSpPr>
            <p:nvPr/>
          </p:nvSpPr>
          <p:spPr bwMode="auto">
            <a:xfrm>
              <a:off x="1020" y="2069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28" name="Text Box 75"/>
            <p:cNvSpPr txBox="1">
              <a:spLocks noChangeArrowheads="1"/>
            </p:cNvSpPr>
            <p:nvPr/>
          </p:nvSpPr>
          <p:spPr bwMode="auto">
            <a:xfrm>
              <a:off x="1020" y="1752"/>
              <a:ext cx="2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 dirty="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29" name="Line 77"/>
          <p:cNvSpPr>
            <a:spLocks noChangeShapeType="1"/>
          </p:cNvSpPr>
          <p:nvPr/>
        </p:nvSpPr>
        <p:spPr bwMode="auto">
          <a:xfrm>
            <a:off x="6143636" y="3643314"/>
            <a:ext cx="43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0" name="Line 78"/>
          <p:cNvSpPr>
            <a:spLocks noChangeShapeType="1"/>
          </p:cNvSpPr>
          <p:nvPr/>
        </p:nvSpPr>
        <p:spPr bwMode="auto">
          <a:xfrm>
            <a:off x="8170833" y="2714620"/>
            <a:ext cx="503237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1" name="Line 79"/>
          <p:cNvSpPr>
            <a:spLocks noChangeShapeType="1"/>
          </p:cNvSpPr>
          <p:nvPr/>
        </p:nvSpPr>
        <p:spPr bwMode="auto">
          <a:xfrm>
            <a:off x="4641820" y="2714620"/>
            <a:ext cx="71913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2" name="Line 80"/>
          <p:cNvSpPr>
            <a:spLocks noChangeShapeType="1"/>
          </p:cNvSpPr>
          <p:nvPr/>
        </p:nvSpPr>
        <p:spPr bwMode="auto">
          <a:xfrm>
            <a:off x="2481233" y="3578220"/>
            <a:ext cx="792162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3" name="Line 81"/>
          <p:cNvSpPr>
            <a:spLocks noChangeShapeType="1"/>
          </p:cNvSpPr>
          <p:nvPr/>
        </p:nvSpPr>
        <p:spPr bwMode="auto">
          <a:xfrm>
            <a:off x="3921095" y="4441820"/>
            <a:ext cx="36036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4" name="Line 82"/>
          <p:cNvSpPr>
            <a:spLocks noChangeShapeType="1"/>
          </p:cNvSpPr>
          <p:nvPr/>
        </p:nvSpPr>
        <p:spPr bwMode="auto">
          <a:xfrm>
            <a:off x="754033" y="4441820"/>
            <a:ext cx="287337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5" name="Text Box 83"/>
          <p:cNvSpPr txBox="1">
            <a:spLocks noChangeArrowheads="1"/>
          </p:cNvSpPr>
          <p:nvPr/>
        </p:nvSpPr>
        <p:spPr bwMode="auto">
          <a:xfrm>
            <a:off x="4143340" y="1785926"/>
            <a:ext cx="15763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rgbClr val="005828"/>
                </a:solidFill>
              </a:rPr>
              <a:t>так</a:t>
            </a:r>
            <a:endParaRPr lang="ru-RU" sz="3600" b="1" dirty="0">
              <a:ln w="10541" cmpd="sng">
                <a:solidFill>
                  <a:srgbClr val="FB1503"/>
                </a:solidFill>
                <a:prstDash val="solid"/>
              </a:ln>
              <a:solidFill>
                <a:srgbClr val="005828"/>
              </a:solidFill>
            </a:endParaRPr>
          </a:p>
        </p:txBody>
      </p:sp>
      <p:sp>
        <p:nvSpPr>
          <p:cNvPr id="36" name="Text Box 84"/>
          <p:cNvSpPr txBox="1">
            <a:spLocks noChangeArrowheads="1"/>
          </p:cNvSpPr>
          <p:nvPr/>
        </p:nvSpPr>
        <p:spPr bwMode="auto">
          <a:xfrm>
            <a:off x="2357390" y="2857496"/>
            <a:ext cx="11430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rgbClr val="005828"/>
                </a:solidFill>
              </a:rPr>
              <a:t>так</a:t>
            </a:r>
            <a:endParaRPr lang="ru-RU" sz="3600" b="1" dirty="0">
              <a:ln w="10541" cmpd="sng">
                <a:solidFill>
                  <a:srgbClr val="FB1503"/>
                </a:solidFill>
                <a:prstDash val="solid"/>
              </a:ln>
              <a:solidFill>
                <a:srgbClr val="005828"/>
              </a:solidFill>
            </a:endParaRPr>
          </a:p>
        </p:txBody>
      </p:sp>
      <p:sp>
        <p:nvSpPr>
          <p:cNvPr id="37" name="Text Box 85"/>
          <p:cNvSpPr txBox="1">
            <a:spLocks noChangeArrowheads="1"/>
          </p:cNvSpPr>
          <p:nvPr/>
        </p:nvSpPr>
        <p:spPr bwMode="auto">
          <a:xfrm>
            <a:off x="500002" y="3357562"/>
            <a:ext cx="13191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rgbClr val="005828"/>
                </a:solidFill>
              </a:rPr>
              <a:t>так</a:t>
            </a:r>
          </a:p>
        </p:txBody>
      </p:sp>
      <p:sp>
        <p:nvSpPr>
          <p:cNvPr id="38" name="Text Box 86"/>
          <p:cNvSpPr txBox="1">
            <a:spLocks noChangeArrowheads="1"/>
          </p:cNvSpPr>
          <p:nvPr/>
        </p:nvSpPr>
        <p:spPr bwMode="auto">
          <a:xfrm>
            <a:off x="8000992" y="1928802"/>
            <a:ext cx="9286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err="1" smtClean="0">
                <a:ln w="10541" cmpd="sng">
                  <a:solidFill>
                    <a:srgbClr val="FB1503"/>
                  </a:solidFill>
                  <a:prstDash val="solid"/>
                </a:ln>
                <a:solidFill>
                  <a:srgbClr val="FFFF00"/>
                </a:solidFill>
              </a:rPr>
              <a:t>ні</a:t>
            </a:r>
            <a:endParaRPr lang="ru-RU" sz="3600" b="1" dirty="0">
              <a:ln w="10541" cmpd="sng">
                <a:solidFill>
                  <a:srgbClr val="FB1503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sp>
        <p:nvSpPr>
          <p:cNvPr id="39" name="Text Box 87"/>
          <p:cNvSpPr txBox="1">
            <a:spLocks noChangeArrowheads="1"/>
          </p:cNvSpPr>
          <p:nvPr/>
        </p:nvSpPr>
        <p:spPr bwMode="auto">
          <a:xfrm>
            <a:off x="6500794" y="3500438"/>
            <a:ext cx="10001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err="1" smtClean="0">
                <a:ln>
                  <a:solidFill>
                    <a:srgbClr val="FB1503"/>
                  </a:solidFill>
                </a:ln>
                <a:solidFill>
                  <a:srgbClr val="FFFF00"/>
                </a:solidFill>
              </a:rPr>
              <a:t>ні</a:t>
            </a:r>
            <a:endParaRPr lang="ru-RU" sz="3600" b="1" dirty="0">
              <a:ln>
                <a:solidFill>
                  <a:srgbClr val="FB1503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357654" y="4143380"/>
            <a:ext cx="5501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err="1" smtClean="0">
                <a:ln>
                  <a:solidFill>
                    <a:srgbClr val="FB1503"/>
                  </a:solidFill>
                </a:ln>
                <a:solidFill>
                  <a:srgbClr val="FFFF00"/>
                </a:solidFill>
              </a:rPr>
              <a:t>ні</a:t>
            </a:r>
            <a:endParaRPr lang="ru-RU" sz="3600" b="1" dirty="0">
              <a:ln>
                <a:solidFill>
                  <a:srgbClr val="FB1503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101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Шаблон с поддержкой макросов</vt:lpstr>
      <vt:lpstr>Девіз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Девіз</dc:title>
  <dc:creator>Admin</dc:creator>
  <cp:lastModifiedBy>Admin</cp:lastModifiedBy>
  <cp:revision>15</cp:revision>
  <dcterms:created xsi:type="dcterms:W3CDTF">2013-11-24T17:12:54Z</dcterms:created>
  <dcterms:modified xsi:type="dcterms:W3CDTF">2014-01-14T18:20:49Z</dcterms:modified>
</cp:coreProperties>
</file>