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4" r:id="rId4"/>
    <p:sldId id="286" r:id="rId5"/>
    <p:sldId id="262" r:id="rId6"/>
    <p:sldId id="265" r:id="rId7"/>
    <p:sldId id="284" r:id="rId8"/>
    <p:sldId id="289" r:id="rId9"/>
    <p:sldId id="261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0" r:id="rId23"/>
    <p:sldId id="282" r:id="rId24"/>
    <p:sldId id="283" r:id="rId25"/>
    <p:sldId id="273" r:id="rId26"/>
    <p:sldId id="288" r:id="rId27"/>
    <p:sldId id="287" r:id="rId28"/>
    <p:sldId id="259" r:id="rId29"/>
    <p:sldId id="271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DA774-422A-41E0-A25B-80047C449D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9BEBEC-6AE8-4B17-B741-59B8E8B7A04A}">
      <dgm:prSet phldrT="[Текст]"/>
      <dgm:spPr>
        <a:solidFill>
          <a:schemeClr val="bg1">
            <a:lumMod val="50000"/>
          </a:schemeClr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dirty="0" smtClean="0"/>
            <a:t>Чорна металургія</a:t>
          </a:r>
          <a:endParaRPr lang="ru-RU" dirty="0"/>
        </a:p>
      </dgm:t>
    </dgm:pt>
    <dgm:pt modelId="{1ADF5E36-8120-4C6E-8F82-3110067485FE}" type="parTrans" cxnId="{C52AFDAF-8A69-4FC1-8713-C4EC5D99B133}">
      <dgm:prSet/>
      <dgm:spPr/>
      <dgm:t>
        <a:bodyPr/>
        <a:lstStyle/>
        <a:p>
          <a:endParaRPr lang="ru-RU"/>
        </a:p>
      </dgm:t>
    </dgm:pt>
    <dgm:pt modelId="{7DE650E1-7784-4B6D-9C8A-903C7140455F}" type="sibTrans" cxnId="{C52AFDAF-8A69-4FC1-8713-C4EC5D99B133}">
      <dgm:prSet/>
      <dgm:spPr/>
      <dgm:t>
        <a:bodyPr/>
        <a:lstStyle/>
        <a:p>
          <a:endParaRPr lang="ru-RU"/>
        </a:p>
      </dgm:t>
    </dgm:pt>
    <dgm:pt modelId="{294DFAF1-4892-4E41-A2A4-3D87B4848051}">
      <dgm:prSet phldrT="[Текст]"/>
      <dgm:spPr>
        <a:solidFill>
          <a:srgbClr val="996633"/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dirty="0" smtClean="0"/>
            <a:t>Видобуток і збагачення залізної руди</a:t>
          </a:r>
          <a:endParaRPr lang="ru-RU" dirty="0"/>
        </a:p>
      </dgm:t>
    </dgm:pt>
    <dgm:pt modelId="{9D359963-AADC-422C-861F-478243B84D67}" type="parTrans" cxnId="{4FAC6189-FB1A-40D6-8D83-87F310FDB891}">
      <dgm:prSet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endParaRPr lang="ru-RU"/>
        </a:p>
      </dgm:t>
    </dgm:pt>
    <dgm:pt modelId="{C1047A5A-B922-4F11-88D9-A29941E93F48}" type="sibTrans" cxnId="{4FAC6189-FB1A-40D6-8D83-87F310FDB891}">
      <dgm:prSet/>
      <dgm:spPr/>
      <dgm:t>
        <a:bodyPr/>
        <a:lstStyle/>
        <a:p>
          <a:endParaRPr lang="ru-RU"/>
        </a:p>
      </dgm:t>
    </dgm:pt>
    <dgm:pt modelId="{5D40A810-24EA-4F34-A3F1-6B6C96595862}">
      <dgm:prSet/>
      <dgm:spPr>
        <a:solidFill>
          <a:srgbClr val="00B050"/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smtClean="0"/>
            <a:t>Виплавка чавуну й сталі</a:t>
          </a:r>
          <a:endParaRPr lang="ru-RU"/>
        </a:p>
      </dgm:t>
    </dgm:pt>
    <dgm:pt modelId="{AC2260C7-D9B7-4833-8471-C76AC77786DA}" type="parTrans" cxnId="{9031EF18-97A0-40C0-9CA6-E2963F83896A}">
      <dgm:prSet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endParaRPr lang="ru-RU"/>
        </a:p>
      </dgm:t>
    </dgm:pt>
    <dgm:pt modelId="{A9737A96-C03E-475B-BB5E-36EA4F31E3F5}" type="sibTrans" cxnId="{9031EF18-97A0-40C0-9CA6-E2963F83896A}">
      <dgm:prSet/>
      <dgm:spPr/>
      <dgm:t>
        <a:bodyPr/>
        <a:lstStyle/>
        <a:p>
          <a:endParaRPr lang="ru-RU"/>
        </a:p>
      </dgm:t>
    </dgm:pt>
    <dgm:pt modelId="{3E4045F2-3E8C-4888-843D-370E595B9C1D}">
      <dgm:prSet/>
      <dgm:spPr>
        <a:solidFill>
          <a:srgbClr val="FF0000"/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dirty="0" smtClean="0"/>
            <a:t>Виробництво прокату</a:t>
          </a:r>
          <a:endParaRPr lang="ru-RU" dirty="0"/>
        </a:p>
      </dgm:t>
    </dgm:pt>
    <dgm:pt modelId="{FA0FFBB1-1712-4C5E-ABFE-82189A640D99}" type="parTrans" cxnId="{0D7D8C4E-73FE-47D2-AA81-84D66602612E}">
      <dgm:prSet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endParaRPr lang="ru-RU"/>
        </a:p>
      </dgm:t>
    </dgm:pt>
    <dgm:pt modelId="{9EE1DB61-B61A-4FCC-95C2-33E372447F48}" type="sibTrans" cxnId="{0D7D8C4E-73FE-47D2-AA81-84D66602612E}">
      <dgm:prSet/>
      <dgm:spPr/>
      <dgm:t>
        <a:bodyPr/>
        <a:lstStyle/>
        <a:p>
          <a:endParaRPr lang="ru-RU"/>
        </a:p>
      </dgm:t>
    </dgm:pt>
    <dgm:pt modelId="{D0493CDE-65FD-4C7B-803E-187638C22F0C}">
      <dgm:prSet/>
      <dgm:spPr>
        <a:solidFill>
          <a:srgbClr val="3333FF"/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dirty="0" smtClean="0"/>
            <a:t>Виробництво феросплавів</a:t>
          </a:r>
          <a:r>
            <a:rPr lang="en-US" dirty="0" smtClean="0"/>
            <a:t>.</a:t>
          </a:r>
          <a:endParaRPr lang="ru-RU" dirty="0"/>
        </a:p>
      </dgm:t>
    </dgm:pt>
    <dgm:pt modelId="{9A74FE8E-40E7-4D8B-9BAE-EC8B2D660931}" type="parTrans" cxnId="{201DAA16-C3A5-434D-A38A-E6F452BF6DBD}">
      <dgm:prSet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endParaRPr lang="ru-RU"/>
        </a:p>
      </dgm:t>
    </dgm:pt>
    <dgm:pt modelId="{4DA10A0D-455C-4E3C-A8FB-06B8EB16AFE6}" type="sibTrans" cxnId="{201DAA16-C3A5-434D-A38A-E6F452BF6DBD}">
      <dgm:prSet/>
      <dgm:spPr/>
      <dgm:t>
        <a:bodyPr/>
        <a:lstStyle/>
        <a:p>
          <a:endParaRPr lang="ru-RU"/>
        </a:p>
      </dgm:t>
    </dgm:pt>
    <dgm:pt modelId="{D3705325-6B87-44B3-83C8-0EF6375ECED3}">
      <dgm:prSet/>
      <dgm:spPr>
        <a:solidFill>
          <a:srgbClr val="777777"/>
        </a:solidFill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r>
            <a:rPr lang="uk-UA" dirty="0" smtClean="0"/>
            <a:t>Виробництво флюсових вапняків, вогнетривів, коксу.</a:t>
          </a:r>
          <a:endParaRPr lang="ru-RU" dirty="0"/>
        </a:p>
      </dgm:t>
    </dgm:pt>
    <dgm:pt modelId="{9CC1EB32-C50A-4F4D-B98B-5AEAADF2D2D2}" type="parTrans" cxnId="{4D91A85F-656F-4004-BC5B-E136987E0162}">
      <dgm:prSet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  <dgm:t>
        <a:bodyPr/>
        <a:lstStyle/>
        <a:p>
          <a:endParaRPr lang="ru-RU"/>
        </a:p>
      </dgm:t>
    </dgm:pt>
    <dgm:pt modelId="{8A8B035F-3F0A-4227-B833-1A1164A5B6DB}" type="sibTrans" cxnId="{4D91A85F-656F-4004-BC5B-E136987E0162}">
      <dgm:prSet/>
      <dgm:spPr/>
      <dgm:t>
        <a:bodyPr/>
        <a:lstStyle/>
        <a:p>
          <a:endParaRPr lang="ru-RU"/>
        </a:p>
      </dgm:t>
    </dgm:pt>
    <dgm:pt modelId="{44CFB552-2E4E-4647-A9A8-7D1583C9EE78}" type="pres">
      <dgm:prSet presAssocID="{931DA774-422A-41E0-A25B-80047C449D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5E8029-3661-4D44-94CE-005F2C9BC4BC}" type="pres">
      <dgm:prSet presAssocID="{259BEBEC-6AE8-4B17-B741-59B8E8B7A04A}" presName="root1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33F48397-D84F-4C14-A1AA-18A0ACED401E}" type="pres">
      <dgm:prSet presAssocID="{259BEBEC-6AE8-4B17-B741-59B8E8B7A04A}" presName="LevelOneTextNode" presStyleLbl="node0" presStyleIdx="0" presStyleCnt="1" custScaleX="143284" custLinFactNeighborX="1805" custLinFactNeighborY="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1ED58-E8EB-4C36-ACC5-8EFFBC188591}" type="pres">
      <dgm:prSet presAssocID="{259BEBEC-6AE8-4B17-B741-59B8E8B7A04A}" presName="level2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9B5432EA-D993-4A55-B8B2-8DA1CD7E3A60}" type="pres">
      <dgm:prSet presAssocID="{9D359963-AADC-422C-861F-478243B84D6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E79AE9F-C36D-4E08-9C7E-597AF40FD5E6}" type="pres">
      <dgm:prSet presAssocID="{9D359963-AADC-422C-861F-478243B84D6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3D506BC-42FA-4E9F-A58A-3F653C1CACB7}" type="pres">
      <dgm:prSet presAssocID="{294DFAF1-4892-4E41-A2A4-3D87B4848051}" presName="root2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B5016397-3EB2-44D4-8BE8-76A63E854393}" type="pres">
      <dgm:prSet presAssocID="{294DFAF1-4892-4E41-A2A4-3D87B4848051}" presName="LevelTwoTextNode" presStyleLbl="node2" presStyleIdx="0" presStyleCnt="5" custScaleX="191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76FF7-F69E-4793-AD24-0CBBC4F15256}" type="pres">
      <dgm:prSet presAssocID="{294DFAF1-4892-4E41-A2A4-3D87B4848051}" presName="level3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3EF5B4EF-0935-4660-8F87-A5C3AB2CB559}" type="pres">
      <dgm:prSet presAssocID="{AC2260C7-D9B7-4833-8471-C76AC77786D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72351A7-925B-43A8-B8E8-1CE2BA87A512}" type="pres">
      <dgm:prSet presAssocID="{AC2260C7-D9B7-4833-8471-C76AC77786D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AF09A78-D893-47CD-85A5-BB0EC88DB1C5}" type="pres">
      <dgm:prSet presAssocID="{5D40A810-24EA-4F34-A3F1-6B6C96595862}" presName="root2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84C653EE-0955-4B72-84D5-39F0CD2F7C5D}" type="pres">
      <dgm:prSet presAssocID="{5D40A810-24EA-4F34-A3F1-6B6C96595862}" presName="LevelTwoTextNode" presStyleLbl="node2" presStyleIdx="1" presStyleCnt="5" custScaleX="193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80677-77AF-42B7-9413-0EFD3E460DB9}" type="pres">
      <dgm:prSet presAssocID="{5D40A810-24EA-4F34-A3F1-6B6C96595862}" presName="level3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38156190-968F-4FFE-89F1-084CF4CEE88E}" type="pres">
      <dgm:prSet presAssocID="{FA0FFBB1-1712-4C5E-ABFE-82189A640D9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1D0099D-D3CE-45D9-B3FE-943393592215}" type="pres">
      <dgm:prSet presAssocID="{FA0FFBB1-1712-4C5E-ABFE-82189A640D9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EDD7399-10B7-4E27-9E32-C7F673D776D4}" type="pres">
      <dgm:prSet presAssocID="{3E4045F2-3E8C-4888-843D-370E595B9C1D}" presName="root2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25D5B8C6-A984-43BD-9CA8-B34557D594BB}" type="pres">
      <dgm:prSet presAssocID="{3E4045F2-3E8C-4888-843D-370E595B9C1D}" presName="LevelTwoTextNode" presStyleLbl="node2" presStyleIdx="2" presStyleCnt="5" custScaleX="193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433BA-B914-4560-AC4B-6A54EF272048}" type="pres">
      <dgm:prSet presAssocID="{3E4045F2-3E8C-4888-843D-370E595B9C1D}" presName="level3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8AB4D8ED-7E53-4DC9-9DB8-55CFFC08B355}" type="pres">
      <dgm:prSet presAssocID="{9A74FE8E-40E7-4D8B-9BAE-EC8B2D66093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E95552E-CADD-451E-9877-FF9AB828817F}" type="pres">
      <dgm:prSet presAssocID="{9A74FE8E-40E7-4D8B-9BAE-EC8B2D66093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BA68F0E-84AA-40AC-8505-804552F0A0D6}" type="pres">
      <dgm:prSet presAssocID="{D0493CDE-65FD-4C7B-803E-187638C22F0C}" presName="root2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D05B9C73-4C86-45C0-B974-20000E326597}" type="pres">
      <dgm:prSet presAssocID="{D0493CDE-65FD-4C7B-803E-187638C22F0C}" presName="LevelTwoTextNode" presStyleLbl="node2" presStyleIdx="3" presStyleCnt="5" custScaleX="191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88764-AE7D-478E-AA36-90102CE8B74E}" type="pres">
      <dgm:prSet presAssocID="{D0493CDE-65FD-4C7B-803E-187638C22F0C}" presName="level3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69BE9BF0-2B48-44D2-802F-07B4C5AED791}" type="pres">
      <dgm:prSet presAssocID="{9CC1EB32-C50A-4F4D-B98B-5AEAADF2D2D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CD4A540-7BE1-49F8-8D45-AC7B372F7D6E}" type="pres">
      <dgm:prSet presAssocID="{9CC1EB32-C50A-4F4D-B98B-5AEAADF2D2D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8EA4E1B-742A-44C3-B9C2-A5F25826E6AE}" type="pres">
      <dgm:prSet presAssocID="{D3705325-6B87-44B3-83C8-0EF6375ECED3}" presName="root2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  <dgm:pt modelId="{C45DDC64-239E-454C-9BF6-4A21FE00B9DF}" type="pres">
      <dgm:prSet presAssocID="{D3705325-6B87-44B3-83C8-0EF6375ECED3}" presName="LevelTwoTextNode" presStyleLbl="node2" presStyleIdx="4" presStyleCnt="5" custScaleX="193879" custLinFactNeighborX="-18" custLinFactNeighborY="-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019F3-99AE-4F37-A7EF-62110E105908}" type="pres">
      <dgm:prSet presAssocID="{D3705325-6B87-44B3-83C8-0EF6375ECED3}" presName="level3hierChild" presStyleCnt="0"/>
      <dgm:spPr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gm:spPr>
    </dgm:pt>
  </dgm:ptLst>
  <dgm:cxnLst>
    <dgm:cxn modelId="{9031EF18-97A0-40C0-9CA6-E2963F83896A}" srcId="{259BEBEC-6AE8-4B17-B741-59B8E8B7A04A}" destId="{5D40A810-24EA-4F34-A3F1-6B6C96595862}" srcOrd="1" destOrd="0" parTransId="{AC2260C7-D9B7-4833-8471-C76AC77786DA}" sibTransId="{A9737A96-C03E-475B-BB5E-36EA4F31E3F5}"/>
    <dgm:cxn modelId="{831F1A8C-7CE8-4E0C-860E-4528E9EC7E2B}" type="presOf" srcId="{FA0FFBB1-1712-4C5E-ABFE-82189A640D99}" destId="{31D0099D-D3CE-45D9-B3FE-943393592215}" srcOrd="1" destOrd="0" presId="urn:microsoft.com/office/officeart/2005/8/layout/hierarchy2"/>
    <dgm:cxn modelId="{C69CFF96-5CD2-4D26-BAFA-31478C4C5346}" type="presOf" srcId="{9A74FE8E-40E7-4D8B-9BAE-EC8B2D660931}" destId="{DE95552E-CADD-451E-9877-FF9AB828817F}" srcOrd="1" destOrd="0" presId="urn:microsoft.com/office/officeart/2005/8/layout/hierarchy2"/>
    <dgm:cxn modelId="{B173AB1E-A2A4-4544-9B10-6A221D40403A}" type="presOf" srcId="{294DFAF1-4892-4E41-A2A4-3D87B4848051}" destId="{B5016397-3EB2-44D4-8BE8-76A63E854393}" srcOrd="0" destOrd="0" presId="urn:microsoft.com/office/officeart/2005/8/layout/hierarchy2"/>
    <dgm:cxn modelId="{4FAC6189-FB1A-40D6-8D83-87F310FDB891}" srcId="{259BEBEC-6AE8-4B17-B741-59B8E8B7A04A}" destId="{294DFAF1-4892-4E41-A2A4-3D87B4848051}" srcOrd="0" destOrd="0" parTransId="{9D359963-AADC-422C-861F-478243B84D67}" sibTransId="{C1047A5A-B922-4F11-88D9-A29941E93F48}"/>
    <dgm:cxn modelId="{9ECE32AA-BCA7-4DE6-8C9B-5BA7E4785B34}" type="presOf" srcId="{3E4045F2-3E8C-4888-843D-370E595B9C1D}" destId="{25D5B8C6-A984-43BD-9CA8-B34557D594BB}" srcOrd="0" destOrd="0" presId="urn:microsoft.com/office/officeart/2005/8/layout/hierarchy2"/>
    <dgm:cxn modelId="{76026466-B4EF-4C0B-8BB3-F62E3DE2B37F}" type="presOf" srcId="{9CC1EB32-C50A-4F4D-B98B-5AEAADF2D2D2}" destId="{69BE9BF0-2B48-44D2-802F-07B4C5AED791}" srcOrd="0" destOrd="0" presId="urn:microsoft.com/office/officeart/2005/8/layout/hierarchy2"/>
    <dgm:cxn modelId="{4D91A85F-656F-4004-BC5B-E136987E0162}" srcId="{259BEBEC-6AE8-4B17-B741-59B8E8B7A04A}" destId="{D3705325-6B87-44B3-83C8-0EF6375ECED3}" srcOrd="4" destOrd="0" parTransId="{9CC1EB32-C50A-4F4D-B98B-5AEAADF2D2D2}" sibTransId="{8A8B035F-3F0A-4227-B833-1A1164A5B6DB}"/>
    <dgm:cxn modelId="{C52AFDAF-8A69-4FC1-8713-C4EC5D99B133}" srcId="{931DA774-422A-41E0-A25B-80047C449DF0}" destId="{259BEBEC-6AE8-4B17-B741-59B8E8B7A04A}" srcOrd="0" destOrd="0" parTransId="{1ADF5E36-8120-4C6E-8F82-3110067485FE}" sibTransId="{7DE650E1-7784-4B6D-9C8A-903C7140455F}"/>
    <dgm:cxn modelId="{7C53FA8A-EE55-424E-BD9C-F89436DAFA1D}" type="presOf" srcId="{9CC1EB32-C50A-4F4D-B98B-5AEAADF2D2D2}" destId="{2CD4A540-7BE1-49F8-8D45-AC7B372F7D6E}" srcOrd="1" destOrd="0" presId="urn:microsoft.com/office/officeart/2005/8/layout/hierarchy2"/>
    <dgm:cxn modelId="{1FC22581-7F03-42F1-BAC8-DAC8D594ABD0}" type="presOf" srcId="{931DA774-422A-41E0-A25B-80047C449DF0}" destId="{44CFB552-2E4E-4647-A9A8-7D1583C9EE78}" srcOrd="0" destOrd="0" presId="urn:microsoft.com/office/officeart/2005/8/layout/hierarchy2"/>
    <dgm:cxn modelId="{C6A24636-A4D4-4A68-9E60-C8053F70614E}" type="presOf" srcId="{9A74FE8E-40E7-4D8B-9BAE-EC8B2D660931}" destId="{8AB4D8ED-7E53-4DC9-9DB8-55CFFC08B355}" srcOrd="0" destOrd="0" presId="urn:microsoft.com/office/officeart/2005/8/layout/hierarchy2"/>
    <dgm:cxn modelId="{26521022-18AE-4A2B-A223-D9D440A6A8BF}" type="presOf" srcId="{D3705325-6B87-44B3-83C8-0EF6375ECED3}" destId="{C45DDC64-239E-454C-9BF6-4A21FE00B9DF}" srcOrd="0" destOrd="0" presId="urn:microsoft.com/office/officeart/2005/8/layout/hierarchy2"/>
    <dgm:cxn modelId="{6287452F-74CC-4556-95B6-588627436355}" type="presOf" srcId="{AC2260C7-D9B7-4833-8471-C76AC77786DA}" destId="{3EF5B4EF-0935-4660-8F87-A5C3AB2CB559}" srcOrd="0" destOrd="0" presId="urn:microsoft.com/office/officeart/2005/8/layout/hierarchy2"/>
    <dgm:cxn modelId="{201DAA16-C3A5-434D-A38A-E6F452BF6DBD}" srcId="{259BEBEC-6AE8-4B17-B741-59B8E8B7A04A}" destId="{D0493CDE-65FD-4C7B-803E-187638C22F0C}" srcOrd="3" destOrd="0" parTransId="{9A74FE8E-40E7-4D8B-9BAE-EC8B2D660931}" sibTransId="{4DA10A0D-455C-4E3C-A8FB-06B8EB16AFE6}"/>
    <dgm:cxn modelId="{079FCB28-D7ED-42FA-B1D5-AC6939D7DF31}" type="presOf" srcId="{9D359963-AADC-422C-861F-478243B84D67}" destId="{9B5432EA-D993-4A55-B8B2-8DA1CD7E3A60}" srcOrd="0" destOrd="0" presId="urn:microsoft.com/office/officeart/2005/8/layout/hierarchy2"/>
    <dgm:cxn modelId="{726CA8E7-381D-4B56-A306-14B669B86E93}" type="presOf" srcId="{D0493CDE-65FD-4C7B-803E-187638C22F0C}" destId="{D05B9C73-4C86-45C0-B974-20000E326597}" srcOrd="0" destOrd="0" presId="urn:microsoft.com/office/officeart/2005/8/layout/hierarchy2"/>
    <dgm:cxn modelId="{E3BBC557-CD86-4A98-ACB9-B1DF750982EA}" type="presOf" srcId="{259BEBEC-6AE8-4B17-B741-59B8E8B7A04A}" destId="{33F48397-D84F-4C14-A1AA-18A0ACED401E}" srcOrd="0" destOrd="0" presId="urn:microsoft.com/office/officeart/2005/8/layout/hierarchy2"/>
    <dgm:cxn modelId="{AC06C6B1-C6B1-4AEE-9064-AD41257E93D1}" type="presOf" srcId="{FA0FFBB1-1712-4C5E-ABFE-82189A640D99}" destId="{38156190-968F-4FFE-89F1-084CF4CEE88E}" srcOrd="0" destOrd="0" presId="urn:microsoft.com/office/officeart/2005/8/layout/hierarchy2"/>
    <dgm:cxn modelId="{4085FD1D-421C-4CF4-9CE4-6C60C9B0205D}" type="presOf" srcId="{AC2260C7-D9B7-4833-8471-C76AC77786DA}" destId="{572351A7-925B-43A8-B8E8-1CE2BA87A512}" srcOrd="1" destOrd="0" presId="urn:microsoft.com/office/officeart/2005/8/layout/hierarchy2"/>
    <dgm:cxn modelId="{D3AA52C9-489B-42F4-95BF-27C7D22A03A5}" type="presOf" srcId="{5D40A810-24EA-4F34-A3F1-6B6C96595862}" destId="{84C653EE-0955-4B72-84D5-39F0CD2F7C5D}" srcOrd="0" destOrd="0" presId="urn:microsoft.com/office/officeart/2005/8/layout/hierarchy2"/>
    <dgm:cxn modelId="{0EBDDB78-ADA0-44ED-BEF1-E6EB97452E89}" type="presOf" srcId="{9D359963-AADC-422C-861F-478243B84D67}" destId="{6E79AE9F-C36D-4E08-9C7E-597AF40FD5E6}" srcOrd="1" destOrd="0" presId="urn:microsoft.com/office/officeart/2005/8/layout/hierarchy2"/>
    <dgm:cxn modelId="{0D7D8C4E-73FE-47D2-AA81-84D66602612E}" srcId="{259BEBEC-6AE8-4B17-B741-59B8E8B7A04A}" destId="{3E4045F2-3E8C-4888-843D-370E595B9C1D}" srcOrd="2" destOrd="0" parTransId="{FA0FFBB1-1712-4C5E-ABFE-82189A640D99}" sibTransId="{9EE1DB61-B61A-4FCC-95C2-33E372447F48}"/>
    <dgm:cxn modelId="{CB6779E4-88FF-44C2-9ECB-2032769CD979}" type="presParOf" srcId="{44CFB552-2E4E-4647-A9A8-7D1583C9EE78}" destId="{5D5E8029-3661-4D44-94CE-005F2C9BC4BC}" srcOrd="0" destOrd="0" presId="urn:microsoft.com/office/officeart/2005/8/layout/hierarchy2"/>
    <dgm:cxn modelId="{3734903B-6A4D-4E33-B1F5-DA3D4825ACEF}" type="presParOf" srcId="{5D5E8029-3661-4D44-94CE-005F2C9BC4BC}" destId="{33F48397-D84F-4C14-A1AA-18A0ACED401E}" srcOrd="0" destOrd="0" presId="urn:microsoft.com/office/officeart/2005/8/layout/hierarchy2"/>
    <dgm:cxn modelId="{60D98D41-DC6D-4388-A2A5-19CC6C5F83B6}" type="presParOf" srcId="{5D5E8029-3661-4D44-94CE-005F2C9BC4BC}" destId="{E5B1ED58-E8EB-4C36-ACC5-8EFFBC188591}" srcOrd="1" destOrd="0" presId="urn:microsoft.com/office/officeart/2005/8/layout/hierarchy2"/>
    <dgm:cxn modelId="{8E655253-13D8-444A-A4DE-B54C97C5C094}" type="presParOf" srcId="{E5B1ED58-E8EB-4C36-ACC5-8EFFBC188591}" destId="{9B5432EA-D993-4A55-B8B2-8DA1CD7E3A60}" srcOrd="0" destOrd="0" presId="urn:microsoft.com/office/officeart/2005/8/layout/hierarchy2"/>
    <dgm:cxn modelId="{8225EA49-B13E-4D79-90C3-9B5085386965}" type="presParOf" srcId="{9B5432EA-D993-4A55-B8B2-8DA1CD7E3A60}" destId="{6E79AE9F-C36D-4E08-9C7E-597AF40FD5E6}" srcOrd="0" destOrd="0" presId="urn:microsoft.com/office/officeart/2005/8/layout/hierarchy2"/>
    <dgm:cxn modelId="{ADF4BEE1-7EFE-4893-845A-44E2FD957CFF}" type="presParOf" srcId="{E5B1ED58-E8EB-4C36-ACC5-8EFFBC188591}" destId="{E3D506BC-42FA-4E9F-A58A-3F653C1CACB7}" srcOrd="1" destOrd="0" presId="urn:microsoft.com/office/officeart/2005/8/layout/hierarchy2"/>
    <dgm:cxn modelId="{2712AFDD-1A7C-4515-8146-E2BD923B2C1E}" type="presParOf" srcId="{E3D506BC-42FA-4E9F-A58A-3F653C1CACB7}" destId="{B5016397-3EB2-44D4-8BE8-76A63E854393}" srcOrd="0" destOrd="0" presId="urn:microsoft.com/office/officeart/2005/8/layout/hierarchy2"/>
    <dgm:cxn modelId="{ACEFF4DD-A7A1-4880-BB8C-386234EFB114}" type="presParOf" srcId="{E3D506BC-42FA-4E9F-A58A-3F653C1CACB7}" destId="{B6176FF7-F69E-4793-AD24-0CBBC4F15256}" srcOrd="1" destOrd="0" presId="urn:microsoft.com/office/officeart/2005/8/layout/hierarchy2"/>
    <dgm:cxn modelId="{7B8C318E-03BB-496A-9D1B-691F9E8F03E1}" type="presParOf" srcId="{E5B1ED58-E8EB-4C36-ACC5-8EFFBC188591}" destId="{3EF5B4EF-0935-4660-8F87-A5C3AB2CB559}" srcOrd="2" destOrd="0" presId="urn:microsoft.com/office/officeart/2005/8/layout/hierarchy2"/>
    <dgm:cxn modelId="{D528078A-E0F2-435C-8870-AEB13AC045DA}" type="presParOf" srcId="{3EF5B4EF-0935-4660-8F87-A5C3AB2CB559}" destId="{572351A7-925B-43A8-B8E8-1CE2BA87A512}" srcOrd="0" destOrd="0" presId="urn:microsoft.com/office/officeart/2005/8/layout/hierarchy2"/>
    <dgm:cxn modelId="{394A288A-7D37-4FCA-BA67-3508E36EB85E}" type="presParOf" srcId="{E5B1ED58-E8EB-4C36-ACC5-8EFFBC188591}" destId="{EAF09A78-D893-47CD-85A5-BB0EC88DB1C5}" srcOrd="3" destOrd="0" presId="urn:microsoft.com/office/officeart/2005/8/layout/hierarchy2"/>
    <dgm:cxn modelId="{F9B0E31C-BC07-4F20-9C43-870C392FC802}" type="presParOf" srcId="{EAF09A78-D893-47CD-85A5-BB0EC88DB1C5}" destId="{84C653EE-0955-4B72-84D5-39F0CD2F7C5D}" srcOrd="0" destOrd="0" presId="urn:microsoft.com/office/officeart/2005/8/layout/hierarchy2"/>
    <dgm:cxn modelId="{BBB7B948-A6A9-4149-838D-5CA3A0D44D41}" type="presParOf" srcId="{EAF09A78-D893-47CD-85A5-BB0EC88DB1C5}" destId="{D8A80677-77AF-42B7-9413-0EFD3E460DB9}" srcOrd="1" destOrd="0" presId="urn:microsoft.com/office/officeart/2005/8/layout/hierarchy2"/>
    <dgm:cxn modelId="{0AC666A7-543A-438C-BB0F-53AF7BB3E3DF}" type="presParOf" srcId="{E5B1ED58-E8EB-4C36-ACC5-8EFFBC188591}" destId="{38156190-968F-4FFE-89F1-084CF4CEE88E}" srcOrd="4" destOrd="0" presId="urn:microsoft.com/office/officeart/2005/8/layout/hierarchy2"/>
    <dgm:cxn modelId="{ECF9F969-7D54-4488-B1EB-7152ED8B1565}" type="presParOf" srcId="{38156190-968F-4FFE-89F1-084CF4CEE88E}" destId="{31D0099D-D3CE-45D9-B3FE-943393592215}" srcOrd="0" destOrd="0" presId="urn:microsoft.com/office/officeart/2005/8/layout/hierarchy2"/>
    <dgm:cxn modelId="{6A987771-54AF-48BC-8C45-BEC7F7EED79B}" type="presParOf" srcId="{E5B1ED58-E8EB-4C36-ACC5-8EFFBC188591}" destId="{9EDD7399-10B7-4E27-9E32-C7F673D776D4}" srcOrd="5" destOrd="0" presId="urn:microsoft.com/office/officeart/2005/8/layout/hierarchy2"/>
    <dgm:cxn modelId="{51574BCC-884D-48A2-8D7D-12EF1FD5AB5F}" type="presParOf" srcId="{9EDD7399-10B7-4E27-9E32-C7F673D776D4}" destId="{25D5B8C6-A984-43BD-9CA8-B34557D594BB}" srcOrd="0" destOrd="0" presId="urn:microsoft.com/office/officeart/2005/8/layout/hierarchy2"/>
    <dgm:cxn modelId="{E4F3A668-63DC-4E59-8E4A-DD73570409B1}" type="presParOf" srcId="{9EDD7399-10B7-4E27-9E32-C7F673D776D4}" destId="{A40433BA-B914-4560-AC4B-6A54EF272048}" srcOrd="1" destOrd="0" presId="urn:microsoft.com/office/officeart/2005/8/layout/hierarchy2"/>
    <dgm:cxn modelId="{63E8EDCF-9538-4AB5-A4F3-0444ADC851CC}" type="presParOf" srcId="{E5B1ED58-E8EB-4C36-ACC5-8EFFBC188591}" destId="{8AB4D8ED-7E53-4DC9-9DB8-55CFFC08B355}" srcOrd="6" destOrd="0" presId="urn:microsoft.com/office/officeart/2005/8/layout/hierarchy2"/>
    <dgm:cxn modelId="{D56B1282-05E3-45ED-B3FB-9C4F948C8824}" type="presParOf" srcId="{8AB4D8ED-7E53-4DC9-9DB8-55CFFC08B355}" destId="{DE95552E-CADD-451E-9877-FF9AB828817F}" srcOrd="0" destOrd="0" presId="urn:microsoft.com/office/officeart/2005/8/layout/hierarchy2"/>
    <dgm:cxn modelId="{0C4ADB8D-4782-4341-A0E7-4D2015B4C9B9}" type="presParOf" srcId="{E5B1ED58-E8EB-4C36-ACC5-8EFFBC188591}" destId="{5BA68F0E-84AA-40AC-8505-804552F0A0D6}" srcOrd="7" destOrd="0" presId="urn:microsoft.com/office/officeart/2005/8/layout/hierarchy2"/>
    <dgm:cxn modelId="{D23096B3-13B6-4CB8-A6DB-1D6D9DC76D22}" type="presParOf" srcId="{5BA68F0E-84AA-40AC-8505-804552F0A0D6}" destId="{D05B9C73-4C86-45C0-B974-20000E326597}" srcOrd="0" destOrd="0" presId="urn:microsoft.com/office/officeart/2005/8/layout/hierarchy2"/>
    <dgm:cxn modelId="{D41BFB3D-4BEA-4D03-A2F2-16303C1CEF8A}" type="presParOf" srcId="{5BA68F0E-84AA-40AC-8505-804552F0A0D6}" destId="{14A88764-AE7D-478E-AA36-90102CE8B74E}" srcOrd="1" destOrd="0" presId="urn:microsoft.com/office/officeart/2005/8/layout/hierarchy2"/>
    <dgm:cxn modelId="{584AA131-6320-4655-AC8D-7843A29B1595}" type="presParOf" srcId="{E5B1ED58-E8EB-4C36-ACC5-8EFFBC188591}" destId="{69BE9BF0-2B48-44D2-802F-07B4C5AED791}" srcOrd="8" destOrd="0" presId="urn:microsoft.com/office/officeart/2005/8/layout/hierarchy2"/>
    <dgm:cxn modelId="{D7D8B893-5954-4F58-8C90-ACB4B10BB1D4}" type="presParOf" srcId="{69BE9BF0-2B48-44D2-802F-07B4C5AED791}" destId="{2CD4A540-7BE1-49F8-8D45-AC7B372F7D6E}" srcOrd="0" destOrd="0" presId="urn:microsoft.com/office/officeart/2005/8/layout/hierarchy2"/>
    <dgm:cxn modelId="{B6D3C235-A967-41D0-808F-B512BAF4C99A}" type="presParOf" srcId="{E5B1ED58-E8EB-4C36-ACC5-8EFFBC188591}" destId="{98EA4E1B-742A-44C3-B9C2-A5F25826E6AE}" srcOrd="9" destOrd="0" presId="urn:microsoft.com/office/officeart/2005/8/layout/hierarchy2"/>
    <dgm:cxn modelId="{4727174A-1120-42E1-AE41-9432F862FD85}" type="presParOf" srcId="{98EA4E1B-742A-44C3-B9C2-A5F25826E6AE}" destId="{C45DDC64-239E-454C-9BF6-4A21FE00B9DF}" srcOrd="0" destOrd="0" presId="urn:microsoft.com/office/officeart/2005/8/layout/hierarchy2"/>
    <dgm:cxn modelId="{905B10F3-8374-48CC-9CAE-2959E379361C}" type="presParOf" srcId="{98EA4E1B-742A-44C3-B9C2-A5F25826E6AE}" destId="{939019F3-99AE-4F37-A7EF-62110E105908}" srcOrd="1" destOrd="0" presId="urn:microsoft.com/office/officeart/2005/8/layout/hierarchy2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03BD3-109F-4BE9-8437-6B2344820D1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8CCBF-D6BD-4AD6-ADF4-CACC60C681D1}">
      <dgm:prSet phldrT="[Текст]"/>
      <dgm:spPr>
        <a:solidFill>
          <a:srgbClr val="006600"/>
        </a:solidFill>
      </dgm:spPr>
      <dgm:t>
        <a:bodyPr/>
        <a:lstStyle/>
        <a:p>
          <a:r>
            <a:rPr lang="uk-UA" dirty="0"/>
            <a:t>Шляхи вирішення </a:t>
          </a:r>
          <a:r>
            <a:rPr lang="uk-UA" dirty="0" smtClean="0"/>
            <a:t>проблем чорної металургії</a:t>
          </a:r>
          <a:endParaRPr lang="ru-RU" dirty="0"/>
        </a:p>
      </dgm:t>
    </dgm:pt>
    <dgm:pt modelId="{CC7C5E8A-E031-471C-ACA8-6C851ECB6EEE}" type="parTrans" cxnId="{86C18207-A4C1-4FD6-9609-9B7BB3DB3382}">
      <dgm:prSet/>
      <dgm:spPr/>
      <dgm:t>
        <a:bodyPr/>
        <a:lstStyle/>
        <a:p>
          <a:endParaRPr lang="ru-RU"/>
        </a:p>
      </dgm:t>
    </dgm:pt>
    <dgm:pt modelId="{CE2F1EE2-C3F6-4D32-8D5C-6D096D887208}" type="sibTrans" cxnId="{86C18207-A4C1-4FD6-9609-9B7BB3DB3382}">
      <dgm:prSet/>
      <dgm:spPr/>
      <dgm:t>
        <a:bodyPr/>
        <a:lstStyle/>
        <a:p>
          <a:endParaRPr lang="ru-RU"/>
        </a:p>
      </dgm:t>
    </dgm:pt>
    <dgm:pt modelId="{E9A99892-2F38-4D51-B480-D9B9398520B1}">
      <dgm:prSet/>
      <dgm:spPr/>
      <dgm:t>
        <a:bodyPr/>
        <a:lstStyle/>
        <a:p>
          <a:endParaRPr lang="ru-RU"/>
        </a:p>
      </dgm:t>
    </dgm:pt>
    <dgm:pt modelId="{7FCB8ECA-D66A-478D-AE6E-A266E142473C}" type="parTrans" cxnId="{618DA7B3-E40F-407B-9781-77404B5ABA6C}">
      <dgm:prSet/>
      <dgm:spPr/>
      <dgm:t>
        <a:bodyPr/>
        <a:lstStyle/>
        <a:p>
          <a:endParaRPr lang="ru-RU"/>
        </a:p>
      </dgm:t>
    </dgm:pt>
    <dgm:pt modelId="{FF66D0A5-7DA2-4219-BE76-72579817A599}" type="sibTrans" cxnId="{618DA7B3-E40F-407B-9781-77404B5ABA6C}">
      <dgm:prSet/>
      <dgm:spPr/>
      <dgm:t>
        <a:bodyPr/>
        <a:lstStyle/>
        <a:p>
          <a:endParaRPr lang="ru-RU"/>
        </a:p>
      </dgm:t>
    </dgm:pt>
    <dgm:pt modelId="{27003C65-9275-4C37-832D-51AA5B3A0F3F}" type="pres">
      <dgm:prSet presAssocID="{E6803BD3-109F-4BE9-8437-6B2344820D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5A233-646F-4523-832A-76192FEDA69D}" type="pres">
      <dgm:prSet presAssocID="{8E68CCBF-D6BD-4AD6-ADF4-CACC60C681D1}" presName="centerShape" presStyleLbl="node0" presStyleIdx="0" presStyleCnt="1" custScaleX="85940" custScaleY="32644" custLinFactNeighborX="-9" custLinFactNeighborY="-6439"/>
      <dgm:spPr/>
      <dgm:t>
        <a:bodyPr/>
        <a:lstStyle/>
        <a:p>
          <a:endParaRPr lang="ru-RU"/>
        </a:p>
      </dgm:t>
    </dgm:pt>
  </dgm:ptLst>
  <dgm:cxnLst>
    <dgm:cxn modelId="{618DA7B3-E40F-407B-9781-77404B5ABA6C}" srcId="{E6803BD3-109F-4BE9-8437-6B2344820D1F}" destId="{E9A99892-2F38-4D51-B480-D9B9398520B1}" srcOrd="1" destOrd="0" parTransId="{7FCB8ECA-D66A-478D-AE6E-A266E142473C}" sibTransId="{FF66D0A5-7DA2-4219-BE76-72579817A599}"/>
    <dgm:cxn modelId="{8A6E32C7-CA7F-4F5B-B0E8-65E7CB8E9AFD}" type="presOf" srcId="{E6803BD3-109F-4BE9-8437-6B2344820D1F}" destId="{27003C65-9275-4C37-832D-51AA5B3A0F3F}" srcOrd="0" destOrd="0" presId="urn:microsoft.com/office/officeart/2005/8/layout/radial1"/>
    <dgm:cxn modelId="{212F304B-7640-4190-9416-13796ED9534B}" type="presOf" srcId="{8E68CCBF-D6BD-4AD6-ADF4-CACC60C681D1}" destId="{7E05A233-646F-4523-832A-76192FEDA69D}" srcOrd="0" destOrd="0" presId="urn:microsoft.com/office/officeart/2005/8/layout/radial1"/>
    <dgm:cxn modelId="{86C18207-A4C1-4FD6-9609-9B7BB3DB3382}" srcId="{E6803BD3-109F-4BE9-8437-6B2344820D1F}" destId="{8E68CCBF-D6BD-4AD6-ADF4-CACC60C681D1}" srcOrd="0" destOrd="0" parTransId="{CC7C5E8A-E031-471C-ACA8-6C851ECB6EEE}" sibTransId="{CE2F1EE2-C3F6-4D32-8D5C-6D096D887208}"/>
    <dgm:cxn modelId="{CA8F69A7-67BB-4881-8564-0A12A81AE958}" type="presParOf" srcId="{27003C65-9275-4C37-832D-51AA5B3A0F3F}" destId="{7E05A233-646F-4523-832A-76192FEDA69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DC05-EE8E-49C5-877D-BD2962E015E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65A3B-194C-4792-935D-CDEADB700035}">
      <dgm:prSet/>
      <dgm:spPr>
        <a:solidFill>
          <a:srgbClr val="FF0066"/>
        </a:solidFill>
      </dgm:spPr>
      <dgm:t>
        <a:bodyPr/>
        <a:lstStyle/>
        <a:p>
          <a:r>
            <a:rPr lang="uk-UA" dirty="0" smtClean="0">
              <a:latin typeface="Arial Black" pitchFamily="34" charset="0"/>
            </a:rPr>
            <a:t>Реконструкція обладнання; використання безвідхідних і маловідходних технологій; рекультивація земель; вторинна переробка продукції (брухту)</a:t>
          </a:r>
          <a:endParaRPr lang="ru-RU" dirty="0">
            <a:latin typeface="Arial Black" pitchFamily="34" charset="0"/>
          </a:endParaRPr>
        </a:p>
      </dgm:t>
    </dgm:pt>
    <dgm:pt modelId="{4AAF4774-187A-412B-AE42-4D1AF63D802F}" type="parTrans" cxnId="{7703FF7E-AE8F-4E7B-ACCD-EBF95DE32511}">
      <dgm:prSet/>
      <dgm:spPr/>
      <dgm:t>
        <a:bodyPr/>
        <a:lstStyle/>
        <a:p>
          <a:endParaRPr lang="ru-RU"/>
        </a:p>
      </dgm:t>
    </dgm:pt>
    <dgm:pt modelId="{F1C52E50-E868-4A35-8478-92789E58B2E2}" type="sibTrans" cxnId="{7703FF7E-AE8F-4E7B-ACCD-EBF95DE32511}">
      <dgm:prSet/>
      <dgm:spPr/>
      <dgm:t>
        <a:bodyPr/>
        <a:lstStyle/>
        <a:p>
          <a:endParaRPr lang="ru-RU"/>
        </a:p>
      </dgm:t>
    </dgm:pt>
    <dgm:pt modelId="{6FA43B44-6AEE-4E15-AC84-D2ECDCFDA34E}" type="pres">
      <dgm:prSet presAssocID="{0050DC05-EE8E-49C5-877D-BD2962E015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DB9279-5615-4D85-98DA-533BD7805FE1}" type="pres">
      <dgm:prSet presAssocID="{D5565A3B-194C-4792-935D-CDEADB700035}" presName="vertOne" presStyleCnt="0"/>
      <dgm:spPr/>
    </dgm:pt>
    <dgm:pt modelId="{8CB51BE0-8438-4E35-9C90-BF1ED9F72857}" type="pres">
      <dgm:prSet presAssocID="{D5565A3B-194C-4792-935D-CDEADB700035}" presName="txOne" presStyleLbl="node0" presStyleIdx="0" presStyleCnt="1" custScaleX="211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8102C6-2BBA-46EE-B500-C6399FE287C9}" type="pres">
      <dgm:prSet presAssocID="{D5565A3B-194C-4792-935D-CDEADB700035}" presName="horzOne" presStyleCnt="0"/>
      <dgm:spPr/>
    </dgm:pt>
  </dgm:ptLst>
  <dgm:cxnLst>
    <dgm:cxn modelId="{7703FF7E-AE8F-4E7B-ACCD-EBF95DE32511}" srcId="{0050DC05-EE8E-49C5-877D-BD2962E015E5}" destId="{D5565A3B-194C-4792-935D-CDEADB700035}" srcOrd="0" destOrd="0" parTransId="{4AAF4774-187A-412B-AE42-4D1AF63D802F}" sibTransId="{F1C52E50-E868-4A35-8478-92789E58B2E2}"/>
    <dgm:cxn modelId="{ADEC940E-746B-4F80-8479-7147A293CBF8}" type="presOf" srcId="{D5565A3B-194C-4792-935D-CDEADB700035}" destId="{8CB51BE0-8438-4E35-9C90-BF1ED9F72857}" srcOrd="0" destOrd="0" presId="urn:microsoft.com/office/officeart/2005/8/layout/hierarchy4"/>
    <dgm:cxn modelId="{AFD581C5-ED51-48E6-8115-EB0AA5C8817E}" type="presOf" srcId="{0050DC05-EE8E-49C5-877D-BD2962E015E5}" destId="{6FA43B44-6AEE-4E15-AC84-D2ECDCFDA34E}" srcOrd="0" destOrd="0" presId="urn:microsoft.com/office/officeart/2005/8/layout/hierarchy4"/>
    <dgm:cxn modelId="{DA5413C8-6495-402F-9954-DC0FD2830850}" type="presParOf" srcId="{6FA43B44-6AEE-4E15-AC84-D2ECDCFDA34E}" destId="{ECDB9279-5615-4D85-98DA-533BD7805FE1}" srcOrd="0" destOrd="0" presId="urn:microsoft.com/office/officeart/2005/8/layout/hierarchy4"/>
    <dgm:cxn modelId="{2DEFF28F-E98D-4AEA-8541-B650000B2722}" type="presParOf" srcId="{ECDB9279-5615-4D85-98DA-533BD7805FE1}" destId="{8CB51BE0-8438-4E35-9C90-BF1ED9F72857}" srcOrd="0" destOrd="0" presId="urn:microsoft.com/office/officeart/2005/8/layout/hierarchy4"/>
    <dgm:cxn modelId="{3DAB945C-0DF5-40C8-949B-A57CCA7C6D16}" type="presParOf" srcId="{ECDB9279-5615-4D85-98DA-533BD7805FE1}" destId="{7F8102C6-2BBA-46EE-B500-C6399FE287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48397-D84F-4C14-A1AA-18A0ACED401E}">
      <dsp:nvSpPr>
        <dsp:cNvPr id="0" name=""/>
        <dsp:cNvSpPr/>
      </dsp:nvSpPr>
      <dsp:spPr>
        <a:xfrm>
          <a:off x="142850" y="2737930"/>
          <a:ext cx="3397784" cy="118568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Чорна металургія</a:t>
          </a:r>
          <a:endParaRPr lang="ru-RU" sz="2600" kern="1200" dirty="0"/>
        </a:p>
      </dsp:txBody>
      <dsp:txXfrm>
        <a:off x="142850" y="2737930"/>
        <a:ext cx="3397784" cy="1185681"/>
      </dsp:txXfrm>
    </dsp:sp>
    <dsp:sp modelId="{9B5432EA-D993-4A55-B8B2-8DA1CD7E3A60}">
      <dsp:nvSpPr>
        <dsp:cNvPr id="0" name=""/>
        <dsp:cNvSpPr/>
      </dsp:nvSpPr>
      <dsp:spPr>
        <a:xfrm rot="17299021">
          <a:off x="2552501" y="1946717"/>
          <a:ext cx="2882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82009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7299021">
        <a:off x="3921455" y="1890729"/>
        <a:ext cx="144100" cy="144100"/>
      </dsp:txXfrm>
    </dsp:sp>
    <dsp:sp modelId="{B5016397-3EB2-44D4-8BE8-76A63E854393}">
      <dsp:nvSpPr>
        <dsp:cNvPr id="0" name=""/>
        <dsp:cNvSpPr/>
      </dsp:nvSpPr>
      <dsp:spPr>
        <a:xfrm>
          <a:off x="4446377" y="1946"/>
          <a:ext cx="4538267" cy="1185681"/>
        </a:xfrm>
        <a:prstGeom prst="roundRect">
          <a:avLst>
            <a:gd name="adj" fmla="val 10000"/>
          </a:avLst>
        </a:prstGeom>
        <a:solidFill>
          <a:srgbClr val="996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Видобуток і збагачення залізної руди</a:t>
          </a:r>
          <a:endParaRPr lang="ru-RU" sz="2700" kern="1200" dirty="0"/>
        </a:p>
      </dsp:txBody>
      <dsp:txXfrm>
        <a:off x="4446377" y="1946"/>
        <a:ext cx="4538267" cy="1185681"/>
      </dsp:txXfrm>
    </dsp:sp>
    <dsp:sp modelId="{3EF5B4EF-0935-4660-8F87-A5C3AB2CB559}">
      <dsp:nvSpPr>
        <dsp:cNvPr id="0" name=""/>
        <dsp:cNvSpPr/>
      </dsp:nvSpPr>
      <dsp:spPr>
        <a:xfrm rot="18205358">
          <a:off x="3171315" y="2628484"/>
          <a:ext cx="164438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44380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05358">
        <a:off x="3952396" y="2603436"/>
        <a:ext cx="82219" cy="82219"/>
      </dsp:txXfrm>
    </dsp:sp>
    <dsp:sp modelId="{84C653EE-0955-4B72-84D5-39F0CD2F7C5D}">
      <dsp:nvSpPr>
        <dsp:cNvPr id="0" name=""/>
        <dsp:cNvSpPr/>
      </dsp:nvSpPr>
      <dsp:spPr>
        <a:xfrm>
          <a:off x="4446377" y="1365480"/>
          <a:ext cx="4597575" cy="11856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Виплавка чавуну й сталі</a:t>
          </a:r>
          <a:endParaRPr lang="ru-RU" sz="2700" kern="1200"/>
        </a:p>
      </dsp:txBody>
      <dsp:txXfrm>
        <a:off x="4446377" y="1365480"/>
        <a:ext cx="4597575" cy="1185681"/>
      </dsp:txXfrm>
    </dsp:sp>
    <dsp:sp modelId="{38156190-968F-4FFE-89F1-084CF4CEE88E}">
      <dsp:nvSpPr>
        <dsp:cNvPr id="0" name=""/>
        <dsp:cNvSpPr/>
      </dsp:nvSpPr>
      <dsp:spPr>
        <a:xfrm rot="21566159">
          <a:off x="3540612" y="3310251"/>
          <a:ext cx="90578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578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66159">
        <a:off x="3970861" y="3303668"/>
        <a:ext cx="45289" cy="45289"/>
      </dsp:txXfrm>
    </dsp:sp>
    <dsp:sp modelId="{25D5B8C6-A984-43BD-9CA8-B34557D594BB}">
      <dsp:nvSpPr>
        <dsp:cNvPr id="0" name=""/>
        <dsp:cNvSpPr/>
      </dsp:nvSpPr>
      <dsp:spPr>
        <a:xfrm>
          <a:off x="4446377" y="2729014"/>
          <a:ext cx="4597575" cy="118568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Виробництво прокату</a:t>
          </a:r>
          <a:endParaRPr lang="ru-RU" sz="2700" kern="1200" dirty="0"/>
        </a:p>
      </dsp:txBody>
      <dsp:txXfrm>
        <a:off x="4446377" y="2729014"/>
        <a:ext cx="4597575" cy="1185681"/>
      </dsp:txXfrm>
    </dsp:sp>
    <dsp:sp modelId="{8AB4D8ED-7E53-4DC9-9DB8-55CFFC08B355}">
      <dsp:nvSpPr>
        <dsp:cNvPr id="0" name=""/>
        <dsp:cNvSpPr/>
      </dsp:nvSpPr>
      <dsp:spPr>
        <a:xfrm rot="3373920">
          <a:off x="3178742" y="3992018"/>
          <a:ext cx="16295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952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73920">
        <a:off x="3952767" y="3967341"/>
        <a:ext cx="81476" cy="81476"/>
      </dsp:txXfrm>
    </dsp:sp>
    <dsp:sp modelId="{D05B9C73-4C86-45C0-B974-20000E326597}">
      <dsp:nvSpPr>
        <dsp:cNvPr id="0" name=""/>
        <dsp:cNvSpPr/>
      </dsp:nvSpPr>
      <dsp:spPr>
        <a:xfrm>
          <a:off x="4446377" y="4092548"/>
          <a:ext cx="4538267" cy="1185681"/>
        </a:xfrm>
        <a:prstGeom prst="roundRect">
          <a:avLst>
            <a:gd name="adj" fmla="val 10000"/>
          </a:avLst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Виробництво феросплавів</a:t>
          </a:r>
          <a:r>
            <a:rPr lang="en-US" sz="2700" kern="1200" dirty="0" smtClean="0"/>
            <a:t>.</a:t>
          </a:r>
          <a:endParaRPr lang="ru-RU" sz="2700" kern="1200" dirty="0"/>
        </a:p>
      </dsp:txBody>
      <dsp:txXfrm>
        <a:off x="4446377" y="4092548"/>
        <a:ext cx="4538267" cy="1185681"/>
      </dsp:txXfrm>
    </dsp:sp>
    <dsp:sp modelId="{69BE9BF0-2B48-44D2-802F-07B4C5AED791}">
      <dsp:nvSpPr>
        <dsp:cNvPr id="0" name=""/>
        <dsp:cNvSpPr/>
      </dsp:nvSpPr>
      <dsp:spPr>
        <a:xfrm rot="4277295">
          <a:off x="2582296" y="4651126"/>
          <a:ext cx="282199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21992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277295">
        <a:off x="3922742" y="4596638"/>
        <a:ext cx="141099" cy="141099"/>
      </dsp:txXfrm>
    </dsp:sp>
    <dsp:sp modelId="{C45DDC64-239E-454C-9BF6-4A21FE00B9DF}">
      <dsp:nvSpPr>
        <dsp:cNvPr id="0" name=""/>
        <dsp:cNvSpPr/>
      </dsp:nvSpPr>
      <dsp:spPr>
        <a:xfrm>
          <a:off x="4445950" y="5410765"/>
          <a:ext cx="4597575" cy="1185681"/>
        </a:xfrm>
        <a:prstGeom prst="roundRect">
          <a:avLst>
            <a:gd name="adj" fmla="val 10000"/>
          </a:avLst>
        </a:prstGeom>
        <a:solidFill>
          <a:srgbClr val="7777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Виробництво флюсових вапняків, вогнетривів, коксу.</a:t>
          </a:r>
          <a:endParaRPr lang="ru-RU" sz="2600" kern="1200" dirty="0"/>
        </a:p>
      </dsp:txBody>
      <dsp:txXfrm>
        <a:off x="4445950" y="5410765"/>
        <a:ext cx="4597575" cy="11856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A233-646F-4523-832A-76192FEDA69D}">
      <dsp:nvSpPr>
        <dsp:cNvPr id="0" name=""/>
        <dsp:cNvSpPr/>
      </dsp:nvSpPr>
      <dsp:spPr>
        <a:xfrm>
          <a:off x="1714379" y="214239"/>
          <a:ext cx="5709585" cy="2168765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Шляхи вирішення </a:t>
          </a:r>
          <a:r>
            <a:rPr lang="uk-UA" sz="3500" kern="1200" dirty="0" smtClean="0"/>
            <a:t>проблем чорної металургії</a:t>
          </a:r>
          <a:endParaRPr lang="ru-RU" sz="3500" kern="1200" dirty="0"/>
        </a:p>
      </dsp:txBody>
      <dsp:txXfrm>
        <a:off x="1714379" y="214239"/>
        <a:ext cx="5709585" cy="2168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51BE0-8438-4E35-9C90-BF1ED9F72857}">
      <dsp:nvSpPr>
        <dsp:cNvPr id="0" name=""/>
        <dsp:cNvSpPr/>
      </dsp:nvSpPr>
      <dsp:spPr>
        <a:xfrm>
          <a:off x="1061" y="0"/>
          <a:ext cx="8141808" cy="2103438"/>
        </a:xfrm>
        <a:prstGeom prst="roundRect">
          <a:avLst>
            <a:gd name="adj" fmla="val 1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Arial Black" pitchFamily="34" charset="0"/>
            </a:rPr>
            <a:t>Реконструкція обладнання; використання безвідхідних і маловідходних технологій; рекультивація земель; вторинна переробка продукції (брухту)</a:t>
          </a:r>
          <a:endParaRPr lang="ru-RU" sz="2500" kern="1200" dirty="0">
            <a:latin typeface="Arial Black" pitchFamily="34" charset="0"/>
          </a:endParaRPr>
        </a:p>
      </dsp:txBody>
      <dsp:txXfrm>
        <a:off x="1061" y="0"/>
        <a:ext cx="8141808" cy="210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070D-ECAC-41F4-90F4-09C18B9F115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3A84-94D0-431E-92A9-8A955A859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3AACA-327B-4474-BF1A-F8713142F563}" type="slidenum">
              <a:rPr lang="ru-RU" smtClean="0"/>
              <a:pPr eaLnBrk="1" hangingPunct="1"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76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27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31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746C-79E6-43B5-BA46-00755740B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003566"/>
      </p:ext>
    </p:extLst>
  </p:cSld>
  <p:clrMapOvr>
    <a:masterClrMapping/>
  </p:clrMapOvr>
  <p:transition spd="slow">
    <p:zoom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47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84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4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6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87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99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2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90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70A3-DBD9-407A-B970-4FE1F7C93C42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51D9-70A4-4B93-9DEE-84DB7BB5E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7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Loner\&#1056;&#1072;&#1073;&#1086;&#1095;&#1080;&#1081;%20&#1089;&#1090;&#1086;&#1083;\&#1052;&#1077;&#1090;&#1072;&#1083;&#1091;&#1088;&#1075;&#1110;&#1103;\YouTube%20-%20&#1052;&#1072;&#1075;&#1110;&#1103;%20&#1074;&#1080;&#1088;&#1086;&#1073;&#1085;&#1080;&#1094;&#1090;&#1074;&#1072;.%20&#1057;&#1090;&#1072;&#1083;&#1100;.avi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Loner\&#1056;&#1072;&#1073;&#1086;&#1095;&#1080;&#1081;%20&#1089;&#1090;&#1086;&#1083;\&#1052;&#1077;&#1090;&#1072;&#1083;&#1091;&#1088;&#1075;&#1110;&#1103;\&#1059;&#1082;&#1088;&#1072;&#1111;&#1085;&#1072;%20&#1085;&#1072;%2010%20&#1084;&#1110;&#1089;&#1094;&#1110;%20&#1074;%20&#1088;&#1077;&#1081;&#1090;&#1080;&#1085;&#1075;&#1091;%20&#1074;&#1080;&#1088;&#1086;&#1073;&#1085;&#1080;&#1082;&#1110;&#1074;%20&#1089;&#1090;&#1072;&#1083;&#1110;.avi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Металлург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" t="1834"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 rot="-177756">
            <a:off x="1117600" y="769938"/>
            <a:ext cx="3906838" cy="2881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750"/>
              </a:avLst>
            </a:prstTxWarp>
          </a:bodyPr>
          <a:lstStyle/>
          <a:p>
            <a:pPr algn="ctr"/>
            <a:r>
              <a:rPr lang="ru-RU" sz="3600" b="1" kern="10" dirty="0" err="1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52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Металургійний</a:t>
            </a:r>
            <a:endParaRPr lang="ru-RU" sz="3600" b="1" kern="10" dirty="0">
              <a:ln w="31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FF"/>
                  </a:gs>
                  <a:gs pos="100000">
                    <a:srgbClr val="FFFF00"/>
                  </a:gs>
                </a:gsLst>
                <a:lin ang="552000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Comic Sans MS"/>
            </a:endParaRPr>
          </a:p>
        </p:txBody>
      </p:sp>
      <p:sp>
        <p:nvSpPr>
          <p:cNvPr id="30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 rot="-557598">
            <a:off x="2301875" y="2706688"/>
            <a:ext cx="2905125" cy="125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611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94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комплекс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 rot="-258183">
            <a:off x="1908175" y="3865563"/>
            <a:ext cx="2873375" cy="178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750"/>
              </a:avLst>
            </a:prstTxWarp>
          </a:bodyPr>
          <a:lstStyle/>
          <a:p>
            <a:pPr algn="ctr"/>
            <a:r>
              <a:rPr lang="ru-RU" sz="3600" b="1" kern="10" spc="72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CCFF"/>
                    </a:gs>
                    <a:gs pos="100000">
                      <a:srgbClr val="FFFF00"/>
                    </a:gs>
                  </a:gsLst>
                  <a:lin ang="564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omic Sans MS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xmlns="" val="2195225841"/>
      </p:ext>
    </p:extLst>
  </p:cSld>
  <p:clrMapOvr>
    <a:masterClrMapping/>
  </p:clrMapOvr>
  <p:transition spd="slow">
    <p:comb dir="vert"/>
    <p:sndAc>
      <p:stSnd>
        <p:snd r:embed="rId2" name="Заставк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9" grpId="0" animBg="1"/>
      <p:bldP spid="133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нтури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71378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Сировинна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 база для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чорної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металургії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248400" y="44958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858000" y="5791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562600" y="3124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0" y="4572000"/>
            <a:ext cx="304800" cy="304800"/>
            <a:chOff x="384" y="3360"/>
            <a:chExt cx="192" cy="192"/>
          </a:xfrm>
        </p:grpSpPr>
        <p:sp>
          <p:nvSpPr>
            <p:cNvPr id="6206" name="AutoShape 9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207" name="AutoShape 10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29400" y="4495800"/>
            <a:ext cx="304800" cy="304800"/>
            <a:chOff x="384" y="3360"/>
            <a:chExt cx="192" cy="192"/>
          </a:xfrm>
        </p:grpSpPr>
        <p:sp>
          <p:nvSpPr>
            <p:cNvPr id="6204" name="AutoShape 12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205" name="AutoShape 13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791200" y="4267200"/>
            <a:ext cx="304800" cy="304800"/>
            <a:chOff x="384" y="3360"/>
            <a:chExt cx="192" cy="192"/>
          </a:xfrm>
        </p:grpSpPr>
        <p:sp>
          <p:nvSpPr>
            <p:cNvPr id="6202" name="AutoShape 15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203" name="AutoShape 16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848600" y="3124200"/>
            <a:ext cx="685800" cy="762000"/>
            <a:chOff x="4944" y="1968"/>
            <a:chExt cx="432" cy="480"/>
          </a:xfrm>
        </p:grpSpPr>
        <p:sp>
          <p:nvSpPr>
            <p:cNvPr id="6200" name="Rectangle 18"/>
            <p:cNvSpPr>
              <a:spLocks noChangeArrowheads="1"/>
            </p:cNvSpPr>
            <p:nvPr/>
          </p:nvSpPr>
          <p:spPr bwMode="auto">
            <a:xfrm>
              <a:off x="4944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201" name="Rectangle 19"/>
            <p:cNvSpPr>
              <a:spLocks noChangeArrowheads="1"/>
            </p:cNvSpPr>
            <p:nvPr/>
          </p:nvSpPr>
          <p:spPr bwMode="auto">
            <a:xfrm>
              <a:off x="5184" y="22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19800" y="2667000"/>
            <a:ext cx="2438400" cy="1524000"/>
            <a:chOff x="3792" y="1680"/>
            <a:chExt cx="1536" cy="960"/>
          </a:xfrm>
        </p:grpSpPr>
        <p:grpSp>
          <p:nvGrpSpPr>
            <p:cNvPr id="6194" name="Group 21"/>
            <p:cNvGrpSpPr>
              <a:grpSpLocks/>
            </p:cNvGrpSpPr>
            <p:nvPr/>
          </p:nvGrpSpPr>
          <p:grpSpPr bwMode="auto">
            <a:xfrm flipH="1">
              <a:off x="3792" y="2448"/>
              <a:ext cx="192" cy="192"/>
              <a:chOff x="960" y="3024"/>
              <a:chExt cx="192" cy="192"/>
            </a:xfrm>
          </p:grpSpPr>
          <p:sp>
            <p:nvSpPr>
              <p:cNvPr id="6198" name="Rectangle 22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99" name="Line 23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5" name="Group 24"/>
            <p:cNvGrpSpPr>
              <a:grpSpLocks/>
            </p:cNvGrpSpPr>
            <p:nvPr/>
          </p:nvGrpSpPr>
          <p:grpSpPr bwMode="auto">
            <a:xfrm flipH="1">
              <a:off x="5136" y="1680"/>
              <a:ext cx="192" cy="192"/>
              <a:chOff x="960" y="3024"/>
              <a:chExt cx="192" cy="192"/>
            </a:xfrm>
          </p:grpSpPr>
          <p:sp>
            <p:nvSpPr>
              <p:cNvPr id="6196" name="Rectangle 25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97" name="Line 26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019800" y="2590800"/>
            <a:ext cx="1981200" cy="3581400"/>
            <a:chOff x="3792" y="1632"/>
            <a:chExt cx="1248" cy="2256"/>
          </a:xfrm>
        </p:grpSpPr>
        <p:grpSp>
          <p:nvGrpSpPr>
            <p:cNvPr id="6184" name="Group 28"/>
            <p:cNvGrpSpPr>
              <a:grpSpLocks/>
            </p:cNvGrpSpPr>
            <p:nvPr/>
          </p:nvGrpSpPr>
          <p:grpSpPr bwMode="auto">
            <a:xfrm>
              <a:off x="4848" y="1632"/>
              <a:ext cx="192" cy="192"/>
              <a:chOff x="528" y="3264"/>
              <a:chExt cx="192" cy="192"/>
            </a:xfrm>
          </p:grpSpPr>
          <p:grpSp>
            <p:nvGrpSpPr>
              <p:cNvPr id="6190" name="Group 29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6192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19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91" name="Line 32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5" name="Group 33"/>
            <p:cNvGrpSpPr>
              <a:grpSpLocks/>
            </p:cNvGrpSpPr>
            <p:nvPr/>
          </p:nvGrpSpPr>
          <p:grpSpPr bwMode="auto">
            <a:xfrm>
              <a:off x="3792" y="3696"/>
              <a:ext cx="192" cy="192"/>
              <a:chOff x="528" y="3264"/>
              <a:chExt cx="192" cy="192"/>
            </a:xfrm>
          </p:grpSpPr>
          <p:grpSp>
            <p:nvGrpSpPr>
              <p:cNvPr id="6186" name="Group 34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6188" name="Rectangle 35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618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87" name="Line 37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037263" y="413385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 dirty="0"/>
              <a:t>Нікополь</a:t>
            </a:r>
            <a:endParaRPr lang="ru-RU" sz="1600" i="1" dirty="0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7021513" y="3716338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7162800" y="4876800"/>
            <a:ext cx="4953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6096000" y="4876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H="1">
            <a:off x="7874000" y="3886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7010400" y="47117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6921500" y="3352800"/>
            <a:ext cx="469900" cy="288925"/>
          </a:xfrm>
          <a:custGeom>
            <a:avLst/>
            <a:gdLst>
              <a:gd name="T0" fmla="*/ 296 w 296"/>
              <a:gd name="T1" fmla="*/ 0 h 182"/>
              <a:gd name="T2" fmla="*/ 0 w 296"/>
              <a:gd name="T3" fmla="*/ 182 h 182"/>
              <a:gd name="T4" fmla="*/ 0 60000 65536"/>
              <a:gd name="T5" fmla="*/ 0 60000 65536"/>
              <a:gd name="T6" fmla="*/ 0 w 296"/>
              <a:gd name="T7" fmla="*/ 0 h 182"/>
              <a:gd name="T8" fmla="*/ 296 w 296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6" h="182">
                <a:moveTo>
                  <a:pt x="296" y="0"/>
                </a:moveTo>
                <a:lnTo>
                  <a:pt x="0" y="18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7164388" y="580548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Керч</a:t>
            </a:r>
            <a:endParaRPr lang="ru-RU" sz="1600" i="1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7442200" y="2438400"/>
            <a:ext cx="939800" cy="1828800"/>
          </a:xfrm>
          <a:custGeom>
            <a:avLst/>
            <a:gdLst>
              <a:gd name="T0" fmla="*/ 112 w 640"/>
              <a:gd name="T1" fmla="*/ 0 h 1160"/>
              <a:gd name="T2" fmla="*/ 16 w 640"/>
              <a:gd name="T3" fmla="*/ 144 h 1160"/>
              <a:gd name="T4" fmla="*/ 16 w 640"/>
              <a:gd name="T5" fmla="*/ 240 h 1160"/>
              <a:gd name="T6" fmla="*/ 16 w 640"/>
              <a:gd name="T7" fmla="*/ 624 h 1160"/>
              <a:gd name="T8" fmla="*/ 16 w 640"/>
              <a:gd name="T9" fmla="*/ 816 h 1160"/>
              <a:gd name="T10" fmla="*/ 112 w 640"/>
              <a:gd name="T11" fmla="*/ 1104 h 1160"/>
              <a:gd name="T12" fmla="*/ 496 w 640"/>
              <a:gd name="T13" fmla="*/ 1152 h 1160"/>
              <a:gd name="T14" fmla="*/ 592 w 640"/>
              <a:gd name="T15" fmla="*/ 1104 h 1160"/>
              <a:gd name="T16" fmla="*/ 640 w 640"/>
              <a:gd name="T17" fmla="*/ 1104 h 1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"/>
              <a:gd name="T28" fmla="*/ 0 h 1160"/>
              <a:gd name="T29" fmla="*/ 640 w 640"/>
              <a:gd name="T30" fmla="*/ 1160 h 1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" h="116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16" y="160"/>
                  <a:pt x="16" y="240"/>
                </a:cubicBezTo>
                <a:cubicBezTo>
                  <a:pt x="16" y="320"/>
                  <a:pt x="16" y="528"/>
                  <a:pt x="16" y="624"/>
                </a:cubicBezTo>
                <a:cubicBezTo>
                  <a:pt x="16" y="720"/>
                  <a:pt x="0" y="736"/>
                  <a:pt x="16" y="816"/>
                </a:cubicBezTo>
                <a:cubicBezTo>
                  <a:pt x="32" y="896"/>
                  <a:pt x="32" y="1048"/>
                  <a:pt x="112" y="1104"/>
                </a:cubicBezTo>
                <a:cubicBezTo>
                  <a:pt x="192" y="1160"/>
                  <a:pt x="416" y="1152"/>
                  <a:pt x="496" y="1152"/>
                </a:cubicBezTo>
                <a:cubicBezTo>
                  <a:pt x="576" y="1152"/>
                  <a:pt x="568" y="1112"/>
                  <a:pt x="592" y="1104"/>
                </a:cubicBezTo>
                <a:cubicBezTo>
                  <a:pt x="616" y="1096"/>
                  <a:pt x="628" y="1100"/>
                  <a:pt x="640" y="11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6754813" y="4267200"/>
            <a:ext cx="1411287" cy="2030413"/>
          </a:xfrm>
          <a:custGeom>
            <a:avLst/>
            <a:gdLst>
              <a:gd name="T0" fmla="*/ 333 w 889"/>
              <a:gd name="T1" fmla="*/ 1205 h 1279"/>
              <a:gd name="T2" fmla="*/ 15 w 889"/>
              <a:gd name="T3" fmla="*/ 1155 h 1279"/>
              <a:gd name="T4" fmla="*/ 244 w 889"/>
              <a:gd name="T5" fmla="*/ 460 h 1279"/>
              <a:gd name="T6" fmla="*/ 409 w 889"/>
              <a:gd name="T7" fmla="*/ 120 h 1279"/>
              <a:gd name="T8" fmla="*/ 553 w 889"/>
              <a:gd name="T9" fmla="*/ 24 h 1279"/>
              <a:gd name="T10" fmla="*/ 793 w 889"/>
              <a:gd name="T11" fmla="*/ 24 h 1279"/>
              <a:gd name="T12" fmla="*/ 889 w 889"/>
              <a:gd name="T13" fmla="*/ 168 h 1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89"/>
              <a:gd name="T22" fmla="*/ 0 h 1279"/>
              <a:gd name="T23" fmla="*/ 889 w 889"/>
              <a:gd name="T24" fmla="*/ 1279 h 1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89" h="1279">
                <a:moveTo>
                  <a:pt x="333" y="1205"/>
                </a:moveTo>
                <a:cubicBezTo>
                  <a:pt x="282" y="1197"/>
                  <a:pt x="30" y="1279"/>
                  <a:pt x="15" y="1155"/>
                </a:cubicBezTo>
                <a:cubicBezTo>
                  <a:pt x="0" y="1031"/>
                  <a:pt x="178" y="632"/>
                  <a:pt x="244" y="460"/>
                </a:cubicBezTo>
                <a:cubicBezTo>
                  <a:pt x="310" y="288"/>
                  <a:pt x="358" y="193"/>
                  <a:pt x="409" y="120"/>
                </a:cubicBezTo>
                <a:cubicBezTo>
                  <a:pt x="460" y="47"/>
                  <a:pt x="489" y="40"/>
                  <a:pt x="553" y="24"/>
                </a:cubicBezTo>
                <a:cubicBezTo>
                  <a:pt x="617" y="8"/>
                  <a:pt x="737" y="0"/>
                  <a:pt x="793" y="24"/>
                </a:cubicBezTo>
                <a:cubicBezTo>
                  <a:pt x="849" y="48"/>
                  <a:pt x="873" y="144"/>
                  <a:pt x="889" y="1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8001000" y="4419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dirty="0"/>
              <a:t>ІІІ.</a:t>
            </a:r>
            <a:endParaRPr lang="ru-RU" sz="2800" b="1" dirty="0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4800600" y="4267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dirty="0"/>
              <a:t>І.</a:t>
            </a:r>
            <a:endParaRPr lang="ru-RU" sz="2800" b="1" dirty="0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010400" y="2743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dirty="0"/>
              <a:t>ІІ.</a:t>
            </a:r>
            <a:endParaRPr lang="ru-RU" sz="2800" b="1" dirty="0"/>
          </a:p>
        </p:txBody>
      </p:sp>
      <p:sp>
        <p:nvSpPr>
          <p:cNvPr id="17459" name="Freeform 51"/>
          <p:cNvSpPr>
            <a:spLocks/>
          </p:cNvSpPr>
          <p:nvPr/>
        </p:nvSpPr>
        <p:spPr bwMode="auto">
          <a:xfrm>
            <a:off x="5199063" y="2952750"/>
            <a:ext cx="1912937" cy="2228850"/>
          </a:xfrm>
          <a:custGeom>
            <a:avLst/>
            <a:gdLst>
              <a:gd name="T0" fmla="*/ 757 w 1205"/>
              <a:gd name="T1" fmla="*/ 252 h 1404"/>
              <a:gd name="T2" fmla="*/ 270 w 1205"/>
              <a:gd name="T3" fmla="*/ 67 h 1404"/>
              <a:gd name="T4" fmla="*/ 85 w 1205"/>
              <a:gd name="T5" fmla="*/ 656 h 1404"/>
              <a:gd name="T6" fmla="*/ 14 w 1205"/>
              <a:gd name="T7" fmla="*/ 924 h 1404"/>
              <a:gd name="T8" fmla="*/ 14 w 1205"/>
              <a:gd name="T9" fmla="*/ 1164 h 1404"/>
              <a:gd name="T10" fmla="*/ 97 w 1205"/>
              <a:gd name="T11" fmla="*/ 1308 h 1404"/>
              <a:gd name="T12" fmla="*/ 277 w 1205"/>
              <a:gd name="T13" fmla="*/ 1356 h 1404"/>
              <a:gd name="T14" fmla="*/ 517 w 1205"/>
              <a:gd name="T15" fmla="*/ 1404 h 1404"/>
              <a:gd name="T16" fmla="*/ 757 w 1205"/>
              <a:gd name="T17" fmla="*/ 1356 h 1404"/>
              <a:gd name="T18" fmla="*/ 997 w 1205"/>
              <a:gd name="T19" fmla="*/ 1260 h 1404"/>
              <a:gd name="T20" fmla="*/ 1141 w 1205"/>
              <a:gd name="T21" fmla="*/ 1164 h 1404"/>
              <a:gd name="T22" fmla="*/ 1189 w 1205"/>
              <a:gd name="T23" fmla="*/ 1020 h 1404"/>
              <a:gd name="T24" fmla="*/ 1189 w 1205"/>
              <a:gd name="T25" fmla="*/ 780 h 1404"/>
              <a:gd name="T26" fmla="*/ 1093 w 1205"/>
              <a:gd name="T27" fmla="*/ 684 h 1404"/>
              <a:gd name="T28" fmla="*/ 1045 w 1205"/>
              <a:gd name="T29" fmla="*/ 588 h 1404"/>
              <a:gd name="T30" fmla="*/ 886 w 1205"/>
              <a:gd name="T31" fmla="*/ 384 h 1404"/>
              <a:gd name="T32" fmla="*/ 757 w 1205"/>
              <a:gd name="T33" fmla="*/ 252 h 14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1404"/>
              <a:gd name="T53" fmla="*/ 1205 w 1205"/>
              <a:gd name="T54" fmla="*/ 1404 h 14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1404">
                <a:moveTo>
                  <a:pt x="757" y="252"/>
                </a:moveTo>
                <a:cubicBezTo>
                  <a:pt x="636" y="213"/>
                  <a:pt x="382" y="0"/>
                  <a:pt x="270" y="67"/>
                </a:cubicBezTo>
                <a:cubicBezTo>
                  <a:pt x="158" y="134"/>
                  <a:pt x="128" y="513"/>
                  <a:pt x="85" y="656"/>
                </a:cubicBezTo>
                <a:cubicBezTo>
                  <a:pt x="42" y="799"/>
                  <a:pt x="26" y="839"/>
                  <a:pt x="14" y="924"/>
                </a:cubicBezTo>
                <a:cubicBezTo>
                  <a:pt x="2" y="1009"/>
                  <a:pt x="0" y="1100"/>
                  <a:pt x="14" y="1164"/>
                </a:cubicBezTo>
                <a:cubicBezTo>
                  <a:pt x="28" y="1228"/>
                  <a:pt x="53" y="1276"/>
                  <a:pt x="97" y="1308"/>
                </a:cubicBezTo>
                <a:cubicBezTo>
                  <a:pt x="141" y="1340"/>
                  <a:pt x="207" y="1340"/>
                  <a:pt x="277" y="1356"/>
                </a:cubicBezTo>
                <a:cubicBezTo>
                  <a:pt x="347" y="1372"/>
                  <a:pt x="437" y="1404"/>
                  <a:pt x="517" y="1404"/>
                </a:cubicBezTo>
                <a:cubicBezTo>
                  <a:pt x="597" y="1404"/>
                  <a:pt x="677" y="1380"/>
                  <a:pt x="757" y="1356"/>
                </a:cubicBezTo>
                <a:cubicBezTo>
                  <a:pt x="837" y="1332"/>
                  <a:pt x="933" y="1292"/>
                  <a:pt x="997" y="1260"/>
                </a:cubicBezTo>
                <a:cubicBezTo>
                  <a:pt x="1061" y="1228"/>
                  <a:pt x="1109" y="1204"/>
                  <a:pt x="1141" y="1164"/>
                </a:cubicBezTo>
                <a:cubicBezTo>
                  <a:pt x="1173" y="1124"/>
                  <a:pt x="1181" y="1084"/>
                  <a:pt x="1189" y="1020"/>
                </a:cubicBezTo>
                <a:cubicBezTo>
                  <a:pt x="1197" y="956"/>
                  <a:pt x="1205" y="836"/>
                  <a:pt x="1189" y="780"/>
                </a:cubicBezTo>
                <a:cubicBezTo>
                  <a:pt x="1173" y="724"/>
                  <a:pt x="1117" y="716"/>
                  <a:pt x="1093" y="684"/>
                </a:cubicBezTo>
                <a:cubicBezTo>
                  <a:pt x="1069" y="652"/>
                  <a:pt x="1079" y="638"/>
                  <a:pt x="1045" y="588"/>
                </a:cubicBezTo>
                <a:cubicBezTo>
                  <a:pt x="1011" y="538"/>
                  <a:pt x="934" y="440"/>
                  <a:pt x="886" y="384"/>
                </a:cubicBezTo>
                <a:cubicBezTo>
                  <a:pt x="838" y="328"/>
                  <a:pt x="784" y="280"/>
                  <a:pt x="757" y="252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4284663" y="41497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 dirty="0"/>
              <a:t>Кривий Ріг</a:t>
            </a:r>
            <a:endParaRPr lang="ru-RU" sz="1600" i="1" dirty="0"/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250825" y="5411788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І. Придніпровський р-н</a:t>
            </a:r>
            <a:endParaRPr lang="ru-RU" sz="2000" b="1" dirty="0"/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250825" y="5716588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ІІ. Донецький р-н</a:t>
            </a:r>
            <a:endParaRPr lang="ru-RU" sz="2000" b="1" dirty="0"/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250825" y="6021388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ІІІ. Приазовський р-н</a:t>
            </a:r>
            <a:endParaRPr lang="ru-RU" sz="2000" b="1" dirty="0"/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6227763" y="4797425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 dirty="0" err="1"/>
              <a:t>Білозерське</a:t>
            </a:r>
            <a:endParaRPr lang="ru-RU" sz="1600" i="1" dirty="0"/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4932363" y="2781300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 dirty="0"/>
              <a:t>Кременчук</a:t>
            </a:r>
            <a:endParaRPr lang="ru-RU" sz="1600" i="1" dirty="0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6877050" y="4268788"/>
            <a:ext cx="1066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uk-UA" sz="1600" i="1" dirty="0"/>
              <a:t>Великий Токмак</a:t>
            </a:r>
            <a:endParaRPr lang="ru-RU" sz="1600" i="1" dirty="0"/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4500563" y="4845050"/>
            <a:ext cx="12239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uk-UA" sz="1600" i="1" dirty="0"/>
              <a:t>Інгулецьке</a:t>
            </a:r>
            <a:endParaRPr lang="ru-RU" sz="1600" i="1" dirty="0"/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 rot="-1536131">
            <a:off x="7740650" y="332581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 dirty="0"/>
              <a:t>Донбас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80507438"/>
      </p:ext>
    </p:extLst>
  </p:cSld>
  <p:clrMapOvr>
    <a:masterClrMapping/>
  </p:clrMapOvr>
  <p:transition spd="slow">
    <p:wheel spokes="1"/>
    <p:sndAc>
      <p:stSnd>
        <p:snd r:embed="rId2" name="Рикошет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Флюсові</a:t>
            </a:r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  </a:t>
            </a:r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Comic Sans MS"/>
              </a:rPr>
              <a:t>вапняки</a:t>
            </a:r>
            <a:endParaRPr lang="ru-RU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Comic Sans MS"/>
            </a:endParaRPr>
          </a:p>
        </p:txBody>
      </p:sp>
      <p:pic>
        <p:nvPicPr>
          <p:cNvPr id="48146" name="Picture 18" descr="Флюсы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563937" cy="257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779838" y="6237288"/>
            <a:ext cx="255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accent2"/>
                </a:solidFill>
              </a:rPr>
              <a:t>Флюсові вапняки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8148" name="Picture 20" descr="Формовочные известня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81075"/>
            <a:ext cx="48291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995738" y="4941888"/>
            <a:ext cx="255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bg1"/>
                </a:solidFill>
              </a:rPr>
              <a:t>Видобуток вапняків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979613" y="90805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accent2"/>
                </a:solidFill>
              </a:rPr>
              <a:t>Флюси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8152" name="Picture 24" descr="Флюсы3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8"/>
          <a:stretch>
            <a:fillRect/>
          </a:stretch>
        </p:blipFill>
        <p:spPr bwMode="auto">
          <a:xfrm>
            <a:off x="1619250" y="1916113"/>
            <a:ext cx="221615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Picture 22" descr="Флюсы2"/>
          <p:cNvPicPr>
            <a:picLocks noChangeAspect="1" noChangeArrowheads="1"/>
          </p:cNvPicPr>
          <p:nvPr/>
        </p:nvPicPr>
        <p:blipFill>
          <a:blip r:embed="rId6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7287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743253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500563" y="3046413"/>
            <a:ext cx="4248150" cy="647700"/>
          </a:xfrm>
          <a:prstGeom prst="rect">
            <a:avLst/>
          </a:prstGeom>
          <a:solidFill>
            <a:srgbClr val="FFE0C1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500563" y="981075"/>
            <a:ext cx="4248150" cy="1800225"/>
          </a:xfrm>
          <a:prstGeom prst="rect">
            <a:avLst/>
          </a:prstGeom>
          <a:solidFill>
            <a:srgbClr val="FFE0C1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03350" y="6165850"/>
            <a:ext cx="233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/>
              <a:t>Видобуток руд</a:t>
            </a:r>
            <a:endParaRPr lang="ru-RU" b="1" i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68963" y="6396038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i="1" dirty="0"/>
              <a:t>Пуста порода</a:t>
            </a:r>
            <a:endParaRPr lang="ru-RU" b="1" i="1" dirty="0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619250" y="152400"/>
            <a:ext cx="58324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Збагачення</a:t>
            </a:r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  руд</a:t>
            </a:r>
          </a:p>
        </p:txBody>
      </p:sp>
      <p:pic>
        <p:nvPicPr>
          <p:cNvPr id="34827" name="Picture 11" descr="Кривой Рог_пустая пор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21138"/>
            <a:ext cx="3240088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ruda(7499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2578100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Ру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908050"/>
            <a:ext cx="2325687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489200" y="919163"/>
            <a:ext cx="1944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rgbClr val="FF3300"/>
                </a:solidFill>
              </a:rPr>
              <a:t>Магнітний залізняк </a:t>
            </a:r>
            <a:r>
              <a:rPr lang="uk-UA" i="1">
                <a:solidFill>
                  <a:srgbClr val="FF3300"/>
                </a:solidFill>
              </a:rPr>
              <a:t>(магнетит)</a:t>
            </a:r>
            <a:r>
              <a:rPr lang="uk-UA" b="1" i="1"/>
              <a:t> </a:t>
            </a:r>
            <a:r>
              <a:rPr lang="en-US" i="1"/>
              <a:t>Fe</a:t>
            </a:r>
            <a:r>
              <a:rPr lang="en-US" i="1" baseline="-25000"/>
              <a:t>3</a:t>
            </a:r>
            <a:r>
              <a:rPr lang="en-US" i="1"/>
              <a:t>O</a:t>
            </a:r>
            <a:r>
              <a:rPr lang="en-US" i="1" baseline="-25000"/>
              <a:t>4</a:t>
            </a:r>
            <a:endParaRPr lang="ru-RU" i="1" baseline="-25000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572000" y="981075"/>
            <a:ext cx="4032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u="sng" dirty="0">
                <a:solidFill>
                  <a:srgbClr val="FF3300"/>
                </a:solidFill>
              </a:rPr>
              <a:t>Якість залізних руд</a:t>
            </a:r>
            <a:r>
              <a:rPr lang="uk-UA" b="1" dirty="0">
                <a:solidFill>
                  <a:srgbClr val="FF3300"/>
                </a:solidFill>
              </a:rPr>
              <a:t>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 dirty="0">
                <a:solidFill>
                  <a:srgbClr val="FF3300"/>
                </a:solidFill>
              </a:rPr>
              <a:t> багаті руди:</a:t>
            </a:r>
            <a:r>
              <a:rPr lang="uk-UA" b="1" i="1" dirty="0"/>
              <a:t> </a:t>
            </a:r>
            <a:r>
              <a:rPr lang="en-US" b="1" i="1" dirty="0"/>
              <a:t>&gt;</a:t>
            </a:r>
            <a:r>
              <a:rPr lang="uk-UA" b="1" i="1" dirty="0"/>
              <a:t>50% руди;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 dirty="0">
                <a:solidFill>
                  <a:schemeClr val="accent2"/>
                </a:solidFill>
              </a:rPr>
              <a:t> середні руди:</a:t>
            </a:r>
            <a:r>
              <a:rPr lang="uk-UA" b="1" i="1" dirty="0"/>
              <a:t> 20-50% </a:t>
            </a:r>
            <a:r>
              <a:rPr lang="uk-UA" b="1" i="1" dirty="0" err="1"/>
              <a:t>руди</a:t>
            </a:r>
            <a:r>
              <a:rPr lang="uk-UA" b="1" i="1" dirty="0"/>
              <a:t>;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uk-UA" b="1" i="1" dirty="0">
                <a:solidFill>
                  <a:srgbClr val="CC6600"/>
                </a:solidFill>
              </a:rPr>
              <a:t> бідні руди:</a:t>
            </a:r>
            <a:r>
              <a:rPr lang="uk-UA" b="1" i="1" dirty="0"/>
              <a:t> </a:t>
            </a:r>
            <a:r>
              <a:rPr lang="en-US" b="1" i="1" dirty="0"/>
              <a:t>&lt;</a:t>
            </a:r>
            <a:r>
              <a:rPr lang="uk-UA" b="1" i="1" dirty="0"/>
              <a:t> 20% руди.</a:t>
            </a:r>
            <a:endParaRPr lang="ru-RU" b="1" i="1" dirty="0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6238875" y="3727450"/>
            <a:ext cx="865188" cy="263525"/>
          </a:xfrm>
          <a:prstGeom prst="downArrow">
            <a:avLst>
              <a:gd name="adj1" fmla="val 53028"/>
              <a:gd name="adj2" fmla="val 6587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500563" y="3090863"/>
            <a:ext cx="42481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sz="2200" b="1">
                <a:solidFill>
                  <a:srgbClr val="FF3300"/>
                </a:solidFill>
              </a:rPr>
              <a:t>Збагачення руд – </a:t>
            </a:r>
            <a:r>
              <a:rPr lang="uk-UA" sz="2200" b="1" i="1">
                <a:solidFill>
                  <a:schemeClr val="tx2"/>
                </a:solidFill>
              </a:rPr>
              <a:t>відокремлення від пустої породи</a:t>
            </a:r>
            <a:endParaRPr lang="ru-RU" sz="2200" b="1" i="1">
              <a:solidFill>
                <a:schemeClr val="tx2"/>
              </a:solidFill>
            </a:endParaRP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6227763" y="2803525"/>
            <a:ext cx="865187" cy="263525"/>
          </a:xfrm>
          <a:prstGeom prst="downArrow">
            <a:avLst>
              <a:gd name="adj1" fmla="val 53028"/>
              <a:gd name="adj2" fmla="val 6587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13754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9" grpId="0" animBg="1"/>
      <p:bldP spid="34837" grpId="0" animBg="1"/>
      <p:bldP spid="34833" grpId="0" animBg="1"/>
      <p:bldP spid="348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5288" y="544512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/>
              <a:t>Кокс</a:t>
            </a:r>
            <a:endParaRPr lang="ru-RU" b="1" i="1"/>
          </a:p>
        </p:txBody>
      </p:sp>
      <p:pic>
        <p:nvPicPr>
          <p:cNvPr id="33805" name="Picture 13" descr="Кокс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4" r="5499"/>
          <a:stretch>
            <a:fillRect/>
          </a:stretch>
        </p:blipFill>
        <p:spPr bwMode="auto">
          <a:xfrm>
            <a:off x="0" y="1773238"/>
            <a:ext cx="39243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Карбон_угол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66"/>
          <a:stretch>
            <a:fillRect/>
          </a:stretch>
        </p:blipFill>
        <p:spPr bwMode="auto">
          <a:xfrm>
            <a:off x="5364163" y="1412875"/>
            <a:ext cx="377983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84888" y="53721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/>
              <a:t>Коксівне вугілля</a:t>
            </a:r>
            <a:endParaRPr lang="ru-RU" b="1" i="1"/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468313" y="152400"/>
            <a:ext cx="8207375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Коксування  вугілля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3708400" y="2781300"/>
            <a:ext cx="1655763" cy="1295400"/>
          </a:xfrm>
          <a:prstGeom prst="leftArrow">
            <a:avLst>
              <a:gd name="adj1" fmla="val 63972"/>
              <a:gd name="adj2" fmla="val 186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3300"/>
                </a:solidFill>
              </a:rPr>
              <a:t>t</a:t>
            </a:r>
            <a:r>
              <a:rPr lang="uk-UA" baseline="30000">
                <a:solidFill>
                  <a:srgbClr val="FF3300"/>
                </a:solidFill>
              </a:rPr>
              <a:t>о</a:t>
            </a:r>
            <a:r>
              <a:rPr lang="en-US" sz="2300" b="1">
                <a:solidFill>
                  <a:srgbClr val="FF3300"/>
                </a:solidFill>
                <a:latin typeface="Trebuchet MS" pitchFamily="34" charset="0"/>
              </a:rPr>
              <a:t>≈</a:t>
            </a:r>
            <a:r>
              <a:rPr lang="en-US" sz="2300" b="1">
                <a:solidFill>
                  <a:srgbClr val="FF3300"/>
                </a:solidFill>
              </a:rPr>
              <a:t>1000</a:t>
            </a:r>
            <a:r>
              <a:rPr lang="en-US" sz="2300" b="1" baseline="30000">
                <a:solidFill>
                  <a:srgbClr val="FF3300"/>
                </a:solidFill>
              </a:rPr>
              <a:t>O</a:t>
            </a:r>
            <a:r>
              <a:rPr lang="en-US" sz="2300" b="1">
                <a:solidFill>
                  <a:srgbClr val="FF3300"/>
                </a:solidFill>
              </a:rPr>
              <a:t>C</a:t>
            </a:r>
            <a:endParaRPr lang="uk-UA" sz="2300" b="1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uk-UA" sz="2200" b="1" i="1">
                <a:solidFill>
                  <a:schemeClr val="accent2"/>
                </a:solidFill>
              </a:rPr>
              <a:t>без повітря</a:t>
            </a:r>
            <a:endParaRPr lang="ru-RU" sz="2200" b="1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10578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Кок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29292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4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292929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23050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Кокс</a:t>
            </a:r>
          </a:p>
        </p:txBody>
      </p:sp>
      <p:sp>
        <p:nvSpPr>
          <p:cNvPr id="10246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rgbClr val="292929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1"/>
                </a:solidFill>
              </a:rPr>
              <a:t>4</a:t>
            </a:r>
            <a:endParaRPr lang="ru-RU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305266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Домна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175" y="0"/>
            <a:ext cx="4568825" cy="686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 descr="domna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2" r="4195"/>
          <a:stretch>
            <a:fillRect/>
          </a:stretch>
        </p:blipFill>
        <p:spPr bwMode="auto">
          <a:xfrm>
            <a:off x="0" y="-11113"/>
            <a:ext cx="4572000" cy="686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96969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6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69696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0"/>
            <a:ext cx="3672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4000" b="1" i="1" dirty="0">
                <a:solidFill>
                  <a:srgbClr val="FF0000"/>
                </a:solidFill>
              </a:rPr>
              <a:t>Доменна піч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42518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омна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785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5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Робота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доменної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печі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122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2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29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052513"/>
            <a:ext cx="2627313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296" name="Text Box 1028"/>
          <p:cNvSpPr txBox="1">
            <a:spLocks noChangeArrowheads="1"/>
          </p:cNvSpPr>
          <p:nvPr/>
        </p:nvSpPr>
        <p:spPr bwMode="auto">
          <a:xfrm rot="-5400000">
            <a:off x="-321468" y="3856831"/>
            <a:ext cx="1511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800"/>
              <a:t>Димовий газ</a:t>
            </a:r>
            <a:endParaRPr lang="ru-RU" sz="1800"/>
          </a:p>
        </p:txBody>
      </p:sp>
      <p:sp>
        <p:nvSpPr>
          <p:cNvPr id="12297" name="Text Box 1029"/>
          <p:cNvSpPr txBox="1">
            <a:spLocks noChangeArrowheads="1"/>
          </p:cNvSpPr>
          <p:nvPr/>
        </p:nvSpPr>
        <p:spPr bwMode="auto">
          <a:xfrm rot="-4420492">
            <a:off x="2245519" y="2958306"/>
            <a:ext cx="1511300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Димовий газ</a:t>
            </a:r>
            <a:endParaRPr lang="ru-RU" sz="1800"/>
          </a:p>
        </p:txBody>
      </p:sp>
      <p:sp>
        <p:nvSpPr>
          <p:cNvPr id="12298" name="Text Box 1030"/>
          <p:cNvSpPr txBox="1">
            <a:spLocks noChangeArrowheads="1"/>
          </p:cNvSpPr>
          <p:nvPr/>
        </p:nvSpPr>
        <p:spPr bwMode="auto">
          <a:xfrm>
            <a:off x="4211638" y="6470650"/>
            <a:ext cx="1081087" cy="325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Повітря</a:t>
            </a:r>
            <a:endParaRPr lang="ru-RU" sz="1800"/>
          </a:p>
        </p:txBody>
      </p:sp>
      <p:sp>
        <p:nvSpPr>
          <p:cNvPr id="12299" name="Text Box 1031"/>
          <p:cNvSpPr txBox="1">
            <a:spLocks noChangeArrowheads="1"/>
          </p:cNvSpPr>
          <p:nvPr/>
        </p:nvSpPr>
        <p:spPr bwMode="auto">
          <a:xfrm>
            <a:off x="8062913" y="4830763"/>
            <a:ext cx="1081087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Повітря</a:t>
            </a:r>
            <a:endParaRPr lang="ru-RU" sz="1800"/>
          </a:p>
        </p:txBody>
      </p:sp>
      <p:sp>
        <p:nvSpPr>
          <p:cNvPr id="12300" name="Text Box 1032"/>
          <p:cNvSpPr txBox="1">
            <a:spLocks noChangeArrowheads="1"/>
          </p:cNvSpPr>
          <p:nvPr/>
        </p:nvSpPr>
        <p:spPr bwMode="auto">
          <a:xfrm rot="702017">
            <a:off x="5419725" y="4830763"/>
            <a:ext cx="865188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sz="1800"/>
              <a:t>Шлаки</a:t>
            </a:r>
            <a:endParaRPr lang="ru-RU" sz="1800"/>
          </a:p>
        </p:txBody>
      </p:sp>
      <p:sp>
        <p:nvSpPr>
          <p:cNvPr id="12301" name="Text Box 1033"/>
          <p:cNvSpPr txBox="1">
            <a:spLocks noChangeArrowheads="1"/>
          </p:cNvSpPr>
          <p:nvPr/>
        </p:nvSpPr>
        <p:spPr bwMode="auto">
          <a:xfrm rot="-1462876">
            <a:off x="2784475" y="4873625"/>
            <a:ext cx="811213" cy="28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uk-UA" sz="1800"/>
              <a:t>Чавун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xmlns="" val="3017935437"/>
      </p:ext>
    </p:extLst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Доменная печ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5308600" y="1125538"/>
            <a:ext cx="36734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Доменна піч</a:t>
            </a:r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8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solidFill>
            <a:schemeClr val="bg1"/>
          </a:solidFill>
          <a:ln w="9525" cap="rnd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6372225" y="1944688"/>
            <a:ext cx="1584325" cy="404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колошник</a:t>
            </a:r>
            <a:endParaRPr lang="ru-RU" b="1"/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6372225" y="2781300"/>
            <a:ext cx="1584325" cy="404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шахта</a:t>
            </a:r>
            <a:endParaRPr lang="ru-RU" b="1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6372225" y="3573463"/>
            <a:ext cx="1584325" cy="404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розпар</a:t>
            </a:r>
            <a:endParaRPr lang="ru-RU" b="1"/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6372225" y="4365625"/>
            <a:ext cx="1584325" cy="404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заплічики</a:t>
            </a:r>
            <a:endParaRPr lang="ru-RU" b="1"/>
          </a:p>
        </p:txBody>
      </p:sp>
      <p:sp>
        <p:nvSpPr>
          <p:cNvPr id="58388" name="Freeform 20"/>
          <p:cNvSpPr>
            <a:spLocks/>
          </p:cNvSpPr>
          <p:nvPr/>
        </p:nvSpPr>
        <p:spPr bwMode="auto">
          <a:xfrm>
            <a:off x="3900488" y="4857750"/>
            <a:ext cx="285750" cy="144463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9" name="Freeform 21"/>
          <p:cNvSpPr>
            <a:spLocks/>
          </p:cNvSpPr>
          <p:nvPr/>
        </p:nvSpPr>
        <p:spPr bwMode="auto">
          <a:xfrm>
            <a:off x="3586163" y="5035550"/>
            <a:ext cx="285750" cy="144463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3276600" y="5202238"/>
            <a:ext cx="285750" cy="144462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2960688" y="5373688"/>
            <a:ext cx="285750" cy="144462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4D4D4D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2" name="Freeform 24"/>
          <p:cNvSpPr>
            <a:spLocks/>
          </p:cNvSpPr>
          <p:nvPr/>
        </p:nvSpPr>
        <p:spPr bwMode="auto">
          <a:xfrm rot="427501">
            <a:off x="5645150" y="4986338"/>
            <a:ext cx="504825" cy="104775"/>
          </a:xfrm>
          <a:custGeom>
            <a:avLst/>
            <a:gdLst>
              <a:gd name="T0" fmla="*/ 277 w 277"/>
              <a:gd name="T1" fmla="*/ 104 h 104"/>
              <a:gd name="T2" fmla="*/ 0 w 277"/>
              <a:gd name="T3" fmla="*/ 0 h 104"/>
              <a:gd name="T4" fmla="*/ 0 60000 65536"/>
              <a:gd name="T5" fmla="*/ 0 60000 65536"/>
              <a:gd name="T6" fmla="*/ 0 w 277"/>
              <a:gd name="T7" fmla="*/ 0 h 104"/>
              <a:gd name="T8" fmla="*/ 277 w 277"/>
              <a:gd name="T9" fmla="*/ 104 h 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chemeClr val="accent2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 rot="9367177">
            <a:off x="2173288" y="4648200"/>
            <a:ext cx="439737" cy="165100"/>
          </a:xfrm>
          <a:custGeom>
            <a:avLst/>
            <a:gdLst/>
            <a:ahLst/>
            <a:cxnLst>
              <a:cxn ang="0">
                <a:pos x="277" y="104"/>
              </a:cxn>
              <a:cxn ang="0">
                <a:pos x="0" y="0"/>
              </a:cxn>
            </a:cxnLst>
            <a:rect l="0" t="0" r="r" b="b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rgbClr val="3399FF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9" name="AutoShape 19"/>
          <p:cNvSpPr>
            <a:spLocks noChangeArrowheads="1"/>
          </p:cNvSpPr>
          <p:nvPr/>
        </p:nvSpPr>
        <p:spPr bwMode="auto">
          <a:xfrm>
            <a:off x="960438" y="4559300"/>
            <a:ext cx="1223962" cy="404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фурма</a:t>
            </a:r>
            <a:endParaRPr lang="ru-RU" b="1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6122988" y="5006975"/>
            <a:ext cx="1223962" cy="404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фурма</a:t>
            </a:r>
            <a:endParaRPr lang="ru-RU" b="1"/>
          </a:p>
        </p:txBody>
      </p:sp>
      <p:sp>
        <p:nvSpPr>
          <p:cNvPr id="13331" name="Rectangle 26"/>
          <p:cNvSpPr>
            <a:spLocks noChangeArrowheads="1"/>
          </p:cNvSpPr>
          <p:nvPr/>
        </p:nvSpPr>
        <p:spPr bwMode="auto">
          <a:xfrm>
            <a:off x="1116013" y="3860800"/>
            <a:ext cx="1584325" cy="5492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горн</a:t>
            </a:r>
            <a:endParaRPr lang="ru-RU" b="1"/>
          </a:p>
        </p:txBody>
      </p:sp>
      <p:sp>
        <p:nvSpPr>
          <p:cNvPr id="58395" name="AutoShape 27" descr="Крупное конфетти"/>
          <p:cNvSpPr>
            <a:spLocks noChangeArrowheads="1"/>
          </p:cNvSpPr>
          <p:nvPr/>
        </p:nvSpPr>
        <p:spPr bwMode="auto">
          <a:xfrm>
            <a:off x="2389188" y="6297613"/>
            <a:ext cx="1223962" cy="493712"/>
          </a:xfrm>
          <a:prstGeom prst="roundRect">
            <a:avLst>
              <a:gd name="adj" fmla="val 50000"/>
            </a:avLst>
          </a:prstGeom>
          <a:pattFill prst="lgConfetti">
            <a:fgClr>
              <a:srgbClr val="A5A5A5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шлаки</a:t>
            </a:r>
            <a:endParaRPr lang="ru-RU" b="1"/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auto">
          <a:xfrm>
            <a:off x="4067175" y="6286500"/>
            <a:ext cx="1223963" cy="493713"/>
          </a:xfrm>
          <a:prstGeom prst="roundRect">
            <a:avLst>
              <a:gd name="adj" fmla="val 43407"/>
            </a:avLst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>
                <a:solidFill>
                  <a:schemeClr val="bg1"/>
                </a:solidFill>
              </a:rPr>
              <a:t>чавун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334" name="Rectangle 30"/>
          <p:cNvSpPr>
            <a:spLocks noChangeArrowheads="1"/>
          </p:cNvSpPr>
          <p:nvPr/>
        </p:nvSpPr>
        <p:spPr bwMode="auto">
          <a:xfrm>
            <a:off x="539750" y="188913"/>
            <a:ext cx="2159000" cy="571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b="1"/>
              <a:t>завантажувач</a:t>
            </a:r>
          </a:p>
          <a:p>
            <a:pPr algn="ctr">
              <a:lnSpc>
                <a:spcPct val="70000"/>
              </a:lnSpc>
            </a:pPr>
            <a:r>
              <a:rPr lang="uk-UA" b="1"/>
              <a:t>шихти</a:t>
            </a:r>
          </a:p>
        </p:txBody>
      </p:sp>
      <p:sp>
        <p:nvSpPr>
          <p:cNvPr id="13335" name="Rectangle 31"/>
          <p:cNvSpPr>
            <a:spLocks noChangeArrowheads="1"/>
          </p:cNvSpPr>
          <p:nvPr/>
        </p:nvSpPr>
        <p:spPr bwMode="auto">
          <a:xfrm>
            <a:off x="539750" y="1628775"/>
            <a:ext cx="216217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b="1"/>
              <a:t>розподілювач</a:t>
            </a:r>
          </a:p>
          <a:p>
            <a:pPr algn="ctr">
              <a:lnSpc>
                <a:spcPct val="70000"/>
              </a:lnSpc>
            </a:pPr>
            <a:r>
              <a:rPr lang="uk-UA" b="1"/>
              <a:t>шихти</a:t>
            </a:r>
            <a:endParaRPr lang="ru-RU" b="1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 rot="3565115">
            <a:off x="3653631" y="873919"/>
            <a:ext cx="439738" cy="165100"/>
          </a:xfrm>
          <a:custGeom>
            <a:avLst/>
            <a:gdLst/>
            <a:ahLst/>
            <a:cxnLst>
              <a:cxn ang="0">
                <a:pos x="277" y="104"/>
              </a:cxn>
              <a:cxn ang="0">
                <a:pos x="0" y="0"/>
              </a:cxn>
            </a:cxnLst>
            <a:rect l="0" t="0" r="r" b="b"/>
            <a:pathLst>
              <a:path w="277" h="104">
                <a:moveTo>
                  <a:pt x="277" y="104"/>
                </a:moveTo>
                <a:lnTo>
                  <a:pt x="0" y="0"/>
                </a:lnTo>
              </a:path>
            </a:pathLst>
          </a:custGeom>
          <a:solidFill>
            <a:srgbClr val="3399FF"/>
          </a:solidFill>
          <a:ln w="952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37" name="AutoShape 32"/>
          <p:cNvSpPr>
            <a:spLocks noChangeArrowheads="1"/>
          </p:cNvSpPr>
          <p:nvPr/>
        </p:nvSpPr>
        <p:spPr bwMode="auto">
          <a:xfrm>
            <a:off x="2543175" y="1085850"/>
            <a:ext cx="1800225" cy="404813"/>
          </a:xfrm>
          <a:prstGeom prst="roundRect">
            <a:avLst>
              <a:gd name="adj" fmla="val 38824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 i="1">
                <a:solidFill>
                  <a:schemeClr val="bg1"/>
                </a:solidFill>
              </a:rPr>
              <a:t>димовий газ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58404" name="Freeform 36"/>
          <p:cNvSpPr>
            <a:spLocks/>
          </p:cNvSpPr>
          <p:nvPr/>
        </p:nvSpPr>
        <p:spPr bwMode="auto">
          <a:xfrm>
            <a:off x="4643438" y="5156200"/>
            <a:ext cx="260350" cy="161925"/>
          </a:xfrm>
          <a:custGeom>
            <a:avLst/>
            <a:gdLst>
              <a:gd name="T0" fmla="*/ 0 w 164"/>
              <a:gd name="T1" fmla="*/ 0 h 102"/>
              <a:gd name="T2" fmla="*/ 48 w 164"/>
              <a:gd name="T3" fmla="*/ 25 h 102"/>
              <a:gd name="T4" fmla="*/ 72 w 164"/>
              <a:gd name="T5" fmla="*/ 67 h 102"/>
              <a:gd name="T6" fmla="*/ 123 w 164"/>
              <a:gd name="T7" fmla="*/ 70 h 102"/>
              <a:gd name="T8" fmla="*/ 164 w 164"/>
              <a:gd name="T9" fmla="*/ 102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4"/>
              <a:gd name="T16" fmla="*/ 0 h 102"/>
              <a:gd name="T17" fmla="*/ 164 w 164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4" h="102">
                <a:moveTo>
                  <a:pt x="0" y="0"/>
                </a:moveTo>
                <a:lnTo>
                  <a:pt x="48" y="25"/>
                </a:lnTo>
                <a:cubicBezTo>
                  <a:pt x="60" y="36"/>
                  <a:pt x="60" y="60"/>
                  <a:pt x="72" y="67"/>
                </a:cubicBezTo>
                <a:cubicBezTo>
                  <a:pt x="83" y="77"/>
                  <a:pt x="108" y="64"/>
                  <a:pt x="123" y="70"/>
                </a:cubicBezTo>
                <a:cubicBezTo>
                  <a:pt x="138" y="76"/>
                  <a:pt x="156" y="95"/>
                  <a:pt x="164" y="10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05" name="Freeform 37"/>
          <p:cNvSpPr>
            <a:spLocks/>
          </p:cNvSpPr>
          <p:nvPr/>
        </p:nvSpPr>
        <p:spPr bwMode="auto">
          <a:xfrm rot="-7105932">
            <a:off x="4895057" y="5339556"/>
            <a:ext cx="285750" cy="144463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06" name="Freeform 38"/>
          <p:cNvSpPr>
            <a:spLocks/>
          </p:cNvSpPr>
          <p:nvPr/>
        </p:nvSpPr>
        <p:spPr bwMode="auto">
          <a:xfrm rot="-7105932">
            <a:off x="5168107" y="5526881"/>
            <a:ext cx="285750" cy="144463"/>
          </a:xfrm>
          <a:custGeom>
            <a:avLst/>
            <a:gdLst>
              <a:gd name="T0" fmla="*/ 180 w 180"/>
              <a:gd name="T1" fmla="*/ 0 h 91"/>
              <a:gd name="T2" fmla="*/ 0 w 180"/>
              <a:gd name="T3" fmla="*/ 91 h 91"/>
              <a:gd name="T4" fmla="*/ 0 60000 65536"/>
              <a:gd name="T5" fmla="*/ 0 60000 65536"/>
              <a:gd name="T6" fmla="*/ 0 w 180"/>
              <a:gd name="T7" fmla="*/ 0 h 91"/>
              <a:gd name="T8" fmla="*/ 180 w 180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91">
                <a:moveTo>
                  <a:pt x="180" y="0"/>
                </a:moveTo>
                <a:lnTo>
                  <a:pt x="0" y="91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07" name="Freeform 39"/>
          <p:cNvSpPr>
            <a:spLocks/>
          </p:cNvSpPr>
          <p:nvPr/>
        </p:nvSpPr>
        <p:spPr bwMode="auto">
          <a:xfrm>
            <a:off x="5448300" y="5695950"/>
            <a:ext cx="166688" cy="188913"/>
          </a:xfrm>
          <a:custGeom>
            <a:avLst/>
            <a:gdLst>
              <a:gd name="T0" fmla="*/ 0 w 105"/>
              <a:gd name="T1" fmla="*/ 0 h 119"/>
              <a:gd name="T2" fmla="*/ 66 w 105"/>
              <a:gd name="T3" fmla="*/ 35 h 119"/>
              <a:gd name="T4" fmla="*/ 92 w 105"/>
              <a:gd name="T5" fmla="*/ 108 h 119"/>
              <a:gd name="T6" fmla="*/ 105 w 105"/>
              <a:gd name="T7" fmla="*/ 102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19"/>
              <a:gd name="T14" fmla="*/ 105 w 105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19">
                <a:moveTo>
                  <a:pt x="0" y="0"/>
                </a:moveTo>
                <a:lnTo>
                  <a:pt x="66" y="35"/>
                </a:lnTo>
                <a:cubicBezTo>
                  <a:pt x="83" y="52"/>
                  <a:pt x="86" y="97"/>
                  <a:pt x="92" y="108"/>
                </a:cubicBezTo>
                <a:cubicBezTo>
                  <a:pt x="98" y="119"/>
                  <a:pt x="102" y="103"/>
                  <a:pt x="105" y="10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Rectangle 40"/>
          <p:cNvSpPr>
            <a:spLocks noChangeArrowheads="1"/>
          </p:cNvSpPr>
          <p:nvPr/>
        </p:nvSpPr>
        <p:spPr bwMode="auto">
          <a:xfrm>
            <a:off x="1116013" y="2636838"/>
            <a:ext cx="1584325" cy="620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b="1"/>
              <a:t>шахта</a:t>
            </a:r>
            <a:endParaRPr lang="ru-RU" b="1"/>
          </a:p>
        </p:txBody>
      </p:sp>
      <p:sp>
        <p:nvSpPr>
          <p:cNvPr id="58410" name="Freeform 42" descr="Крупное конфетти"/>
          <p:cNvSpPr>
            <a:spLocks/>
          </p:cNvSpPr>
          <p:nvPr/>
        </p:nvSpPr>
        <p:spPr bwMode="auto">
          <a:xfrm>
            <a:off x="4467225" y="298450"/>
            <a:ext cx="2736850" cy="1238250"/>
          </a:xfrm>
          <a:custGeom>
            <a:avLst/>
            <a:gdLst>
              <a:gd name="T0" fmla="*/ 24 w 1724"/>
              <a:gd name="T1" fmla="*/ 714 h 780"/>
              <a:gd name="T2" fmla="*/ 59 w 1724"/>
              <a:gd name="T3" fmla="*/ 659 h 780"/>
              <a:gd name="T4" fmla="*/ 52 w 1724"/>
              <a:gd name="T5" fmla="*/ 388 h 780"/>
              <a:gd name="T6" fmla="*/ 80 w 1724"/>
              <a:gd name="T7" fmla="*/ 330 h 780"/>
              <a:gd name="T8" fmla="*/ 110 w 1724"/>
              <a:gd name="T9" fmla="*/ 296 h 780"/>
              <a:gd name="T10" fmla="*/ 150 w 1724"/>
              <a:gd name="T11" fmla="*/ 208 h 780"/>
              <a:gd name="T12" fmla="*/ 178 w 1724"/>
              <a:gd name="T13" fmla="*/ 130 h 780"/>
              <a:gd name="T14" fmla="*/ 220 w 1724"/>
              <a:gd name="T15" fmla="*/ 98 h 780"/>
              <a:gd name="T16" fmla="*/ 336 w 1724"/>
              <a:gd name="T17" fmla="*/ 60 h 780"/>
              <a:gd name="T18" fmla="*/ 404 w 1724"/>
              <a:gd name="T19" fmla="*/ 42 h 780"/>
              <a:gd name="T20" fmla="*/ 517 w 1724"/>
              <a:gd name="T21" fmla="*/ 62 h 780"/>
              <a:gd name="T22" fmla="*/ 966 w 1724"/>
              <a:gd name="T23" fmla="*/ 106 h 780"/>
              <a:gd name="T24" fmla="*/ 1032 w 1724"/>
              <a:gd name="T25" fmla="*/ 106 h 780"/>
              <a:gd name="T26" fmla="*/ 1110 w 1724"/>
              <a:gd name="T27" fmla="*/ 124 h 780"/>
              <a:gd name="T28" fmla="*/ 1630 w 1724"/>
              <a:gd name="T29" fmla="*/ 190 h 780"/>
              <a:gd name="T30" fmla="*/ 1674 w 1724"/>
              <a:gd name="T31" fmla="*/ 180 h 780"/>
              <a:gd name="T32" fmla="*/ 1506 w 1724"/>
              <a:gd name="T33" fmla="*/ 78 h 780"/>
              <a:gd name="T34" fmla="*/ 1277 w 1724"/>
              <a:gd name="T35" fmla="*/ 57 h 780"/>
              <a:gd name="T36" fmla="*/ 1187 w 1724"/>
              <a:gd name="T37" fmla="*/ 22 h 780"/>
              <a:gd name="T38" fmla="*/ 986 w 1724"/>
              <a:gd name="T39" fmla="*/ 29 h 780"/>
              <a:gd name="T40" fmla="*/ 677 w 1724"/>
              <a:gd name="T41" fmla="*/ 13 h 780"/>
              <a:gd name="T42" fmla="*/ 351 w 1724"/>
              <a:gd name="T43" fmla="*/ 27 h 780"/>
              <a:gd name="T44" fmla="*/ 154 w 1724"/>
              <a:gd name="T45" fmla="*/ 100 h 780"/>
              <a:gd name="T46" fmla="*/ 102 w 1724"/>
              <a:gd name="T47" fmla="*/ 186 h 780"/>
              <a:gd name="T48" fmla="*/ 46 w 1724"/>
              <a:gd name="T49" fmla="*/ 272 h 780"/>
              <a:gd name="T50" fmla="*/ 4 w 1724"/>
              <a:gd name="T51" fmla="*/ 527 h 780"/>
              <a:gd name="T52" fmla="*/ 24 w 1724"/>
              <a:gd name="T53" fmla="*/ 714 h 7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4"/>
              <a:gd name="T82" fmla="*/ 0 h 780"/>
              <a:gd name="T83" fmla="*/ 1724 w 1724"/>
              <a:gd name="T84" fmla="*/ 780 h 7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4" h="780">
                <a:moveTo>
                  <a:pt x="24" y="714"/>
                </a:moveTo>
                <a:cubicBezTo>
                  <a:pt x="28" y="780"/>
                  <a:pt x="40" y="743"/>
                  <a:pt x="59" y="659"/>
                </a:cubicBezTo>
                <a:cubicBezTo>
                  <a:pt x="64" y="605"/>
                  <a:pt x="49" y="443"/>
                  <a:pt x="52" y="388"/>
                </a:cubicBezTo>
                <a:cubicBezTo>
                  <a:pt x="55" y="333"/>
                  <a:pt x="70" y="345"/>
                  <a:pt x="80" y="330"/>
                </a:cubicBezTo>
                <a:cubicBezTo>
                  <a:pt x="90" y="315"/>
                  <a:pt x="98" y="316"/>
                  <a:pt x="110" y="296"/>
                </a:cubicBezTo>
                <a:cubicBezTo>
                  <a:pt x="122" y="276"/>
                  <a:pt x="139" y="236"/>
                  <a:pt x="150" y="208"/>
                </a:cubicBezTo>
                <a:cubicBezTo>
                  <a:pt x="161" y="180"/>
                  <a:pt x="166" y="148"/>
                  <a:pt x="178" y="130"/>
                </a:cubicBezTo>
                <a:cubicBezTo>
                  <a:pt x="190" y="112"/>
                  <a:pt x="194" y="110"/>
                  <a:pt x="220" y="98"/>
                </a:cubicBezTo>
                <a:cubicBezTo>
                  <a:pt x="246" y="86"/>
                  <a:pt x="305" y="69"/>
                  <a:pt x="336" y="60"/>
                </a:cubicBezTo>
                <a:cubicBezTo>
                  <a:pt x="367" y="51"/>
                  <a:pt x="374" y="42"/>
                  <a:pt x="404" y="42"/>
                </a:cubicBezTo>
                <a:cubicBezTo>
                  <a:pt x="434" y="42"/>
                  <a:pt x="423" y="51"/>
                  <a:pt x="517" y="62"/>
                </a:cubicBezTo>
                <a:cubicBezTo>
                  <a:pt x="611" y="73"/>
                  <a:pt x="880" y="99"/>
                  <a:pt x="966" y="106"/>
                </a:cubicBezTo>
                <a:cubicBezTo>
                  <a:pt x="1052" y="113"/>
                  <a:pt x="1008" y="103"/>
                  <a:pt x="1032" y="106"/>
                </a:cubicBezTo>
                <a:cubicBezTo>
                  <a:pt x="1056" y="107"/>
                  <a:pt x="1010" y="110"/>
                  <a:pt x="1110" y="124"/>
                </a:cubicBezTo>
                <a:cubicBezTo>
                  <a:pt x="1210" y="138"/>
                  <a:pt x="1536" y="181"/>
                  <a:pt x="1630" y="190"/>
                </a:cubicBezTo>
                <a:cubicBezTo>
                  <a:pt x="1724" y="199"/>
                  <a:pt x="1695" y="199"/>
                  <a:pt x="1674" y="180"/>
                </a:cubicBezTo>
                <a:cubicBezTo>
                  <a:pt x="1653" y="161"/>
                  <a:pt x="1572" y="98"/>
                  <a:pt x="1506" y="78"/>
                </a:cubicBezTo>
                <a:cubicBezTo>
                  <a:pt x="1432" y="52"/>
                  <a:pt x="1351" y="82"/>
                  <a:pt x="1277" y="57"/>
                </a:cubicBezTo>
                <a:cubicBezTo>
                  <a:pt x="1224" y="48"/>
                  <a:pt x="1235" y="27"/>
                  <a:pt x="1187" y="22"/>
                </a:cubicBezTo>
                <a:cubicBezTo>
                  <a:pt x="1120" y="24"/>
                  <a:pt x="1053" y="27"/>
                  <a:pt x="986" y="29"/>
                </a:cubicBezTo>
                <a:cubicBezTo>
                  <a:pt x="893" y="32"/>
                  <a:pt x="769" y="4"/>
                  <a:pt x="677" y="13"/>
                </a:cubicBezTo>
                <a:cubicBezTo>
                  <a:pt x="579" y="23"/>
                  <a:pt x="450" y="0"/>
                  <a:pt x="351" y="27"/>
                </a:cubicBezTo>
                <a:cubicBezTo>
                  <a:pt x="264" y="41"/>
                  <a:pt x="195" y="74"/>
                  <a:pt x="154" y="100"/>
                </a:cubicBezTo>
                <a:cubicBezTo>
                  <a:pt x="113" y="126"/>
                  <a:pt x="120" y="157"/>
                  <a:pt x="102" y="186"/>
                </a:cubicBezTo>
                <a:cubicBezTo>
                  <a:pt x="84" y="215"/>
                  <a:pt x="62" y="215"/>
                  <a:pt x="46" y="272"/>
                </a:cubicBezTo>
                <a:cubicBezTo>
                  <a:pt x="30" y="329"/>
                  <a:pt x="8" y="453"/>
                  <a:pt x="4" y="527"/>
                </a:cubicBezTo>
                <a:cubicBezTo>
                  <a:pt x="0" y="601"/>
                  <a:pt x="20" y="675"/>
                  <a:pt x="24" y="714"/>
                </a:cubicBezTo>
                <a:close/>
              </a:path>
            </a:pathLst>
          </a:custGeom>
          <a:pattFill prst="lgConfetti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11" name="Freeform 43" descr="Крупное конфетти"/>
          <p:cNvSpPr>
            <a:spLocks/>
          </p:cNvSpPr>
          <p:nvPr/>
        </p:nvSpPr>
        <p:spPr bwMode="auto">
          <a:xfrm>
            <a:off x="4411663" y="1476375"/>
            <a:ext cx="246062" cy="663575"/>
          </a:xfrm>
          <a:custGeom>
            <a:avLst/>
            <a:gdLst>
              <a:gd name="T0" fmla="*/ 73 w 155"/>
              <a:gd name="T1" fmla="*/ 0 h 418"/>
              <a:gd name="T2" fmla="*/ 66 w 155"/>
              <a:gd name="T3" fmla="*/ 194 h 418"/>
              <a:gd name="T4" fmla="*/ 25 w 155"/>
              <a:gd name="T5" fmla="*/ 236 h 418"/>
              <a:gd name="T6" fmla="*/ 4 w 155"/>
              <a:gd name="T7" fmla="*/ 278 h 418"/>
              <a:gd name="T8" fmla="*/ 59 w 155"/>
              <a:gd name="T9" fmla="*/ 409 h 418"/>
              <a:gd name="T10" fmla="*/ 108 w 155"/>
              <a:gd name="T11" fmla="*/ 402 h 418"/>
              <a:gd name="T12" fmla="*/ 80 w 155"/>
              <a:gd name="T13" fmla="*/ 243 h 418"/>
              <a:gd name="T14" fmla="*/ 80 w 155"/>
              <a:gd name="T15" fmla="*/ 194 h 4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"/>
              <a:gd name="T25" fmla="*/ 0 h 418"/>
              <a:gd name="T26" fmla="*/ 155 w 155"/>
              <a:gd name="T27" fmla="*/ 418 h 4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" h="418">
                <a:moveTo>
                  <a:pt x="73" y="0"/>
                </a:moveTo>
                <a:cubicBezTo>
                  <a:pt x="71" y="65"/>
                  <a:pt x="79" y="131"/>
                  <a:pt x="66" y="194"/>
                </a:cubicBezTo>
                <a:cubicBezTo>
                  <a:pt x="62" y="213"/>
                  <a:pt x="25" y="236"/>
                  <a:pt x="25" y="236"/>
                </a:cubicBezTo>
                <a:cubicBezTo>
                  <a:pt x="20" y="251"/>
                  <a:pt x="6" y="262"/>
                  <a:pt x="4" y="278"/>
                </a:cubicBezTo>
                <a:cubicBezTo>
                  <a:pt x="0" y="322"/>
                  <a:pt x="23" y="383"/>
                  <a:pt x="59" y="409"/>
                </a:cubicBezTo>
                <a:cubicBezTo>
                  <a:pt x="75" y="407"/>
                  <a:pt x="103" y="418"/>
                  <a:pt x="108" y="402"/>
                </a:cubicBezTo>
                <a:cubicBezTo>
                  <a:pt x="155" y="262"/>
                  <a:pt x="95" y="316"/>
                  <a:pt x="80" y="243"/>
                </a:cubicBezTo>
                <a:cubicBezTo>
                  <a:pt x="77" y="227"/>
                  <a:pt x="80" y="210"/>
                  <a:pt x="80" y="194"/>
                </a:cubicBezTo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12" name="Freeform 44" descr="Крупное конфетти"/>
          <p:cNvSpPr>
            <a:spLocks/>
          </p:cNvSpPr>
          <p:nvPr/>
        </p:nvSpPr>
        <p:spPr bwMode="auto">
          <a:xfrm>
            <a:off x="4129088" y="4352925"/>
            <a:ext cx="738187" cy="395288"/>
          </a:xfrm>
          <a:custGeom>
            <a:avLst/>
            <a:gdLst>
              <a:gd name="T0" fmla="*/ 314 w 465"/>
              <a:gd name="T1" fmla="*/ 214 h 249"/>
              <a:gd name="T2" fmla="*/ 50 w 465"/>
              <a:gd name="T3" fmla="*/ 221 h 249"/>
              <a:gd name="T4" fmla="*/ 22 w 465"/>
              <a:gd name="T5" fmla="*/ 214 h 249"/>
              <a:gd name="T6" fmla="*/ 85 w 465"/>
              <a:gd name="T7" fmla="*/ 103 h 249"/>
              <a:gd name="T8" fmla="*/ 210 w 465"/>
              <a:gd name="T9" fmla="*/ 6 h 249"/>
              <a:gd name="T10" fmla="*/ 210 w 465"/>
              <a:gd name="T11" fmla="*/ 20 h 249"/>
              <a:gd name="T12" fmla="*/ 258 w 465"/>
              <a:gd name="T13" fmla="*/ 6 h 249"/>
              <a:gd name="T14" fmla="*/ 293 w 465"/>
              <a:gd name="T15" fmla="*/ 27 h 249"/>
              <a:gd name="T16" fmla="*/ 404 w 465"/>
              <a:gd name="T17" fmla="*/ 117 h 249"/>
              <a:gd name="T18" fmla="*/ 425 w 465"/>
              <a:gd name="T19" fmla="*/ 173 h 249"/>
              <a:gd name="T20" fmla="*/ 418 w 465"/>
              <a:gd name="T21" fmla="*/ 200 h 249"/>
              <a:gd name="T22" fmla="*/ 432 w 465"/>
              <a:gd name="T23" fmla="*/ 221 h 249"/>
              <a:gd name="T24" fmla="*/ 397 w 465"/>
              <a:gd name="T25" fmla="*/ 249 h 249"/>
              <a:gd name="T26" fmla="*/ 314 w 465"/>
              <a:gd name="T27" fmla="*/ 214 h 2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5"/>
              <a:gd name="T43" fmla="*/ 0 h 249"/>
              <a:gd name="T44" fmla="*/ 465 w 465"/>
              <a:gd name="T45" fmla="*/ 249 h 2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5" h="249">
                <a:moveTo>
                  <a:pt x="314" y="214"/>
                </a:moveTo>
                <a:cubicBezTo>
                  <a:pt x="226" y="216"/>
                  <a:pt x="138" y="221"/>
                  <a:pt x="50" y="221"/>
                </a:cubicBezTo>
                <a:cubicBezTo>
                  <a:pt x="40" y="221"/>
                  <a:pt x="24" y="223"/>
                  <a:pt x="22" y="214"/>
                </a:cubicBezTo>
                <a:cubicBezTo>
                  <a:pt x="0" y="95"/>
                  <a:pt x="11" y="112"/>
                  <a:pt x="85" y="103"/>
                </a:cubicBezTo>
                <a:cubicBezTo>
                  <a:pt x="99" y="50"/>
                  <a:pt x="154" y="0"/>
                  <a:pt x="210" y="6"/>
                </a:cubicBezTo>
                <a:cubicBezTo>
                  <a:pt x="219" y="10"/>
                  <a:pt x="201" y="15"/>
                  <a:pt x="210" y="20"/>
                </a:cubicBezTo>
                <a:cubicBezTo>
                  <a:pt x="220" y="26"/>
                  <a:pt x="248" y="1"/>
                  <a:pt x="258" y="6"/>
                </a:cubicBezTo>
                <a:cubicBezTo>
                  <a:pt x="271" y="13"/>
                  <a:pt x="293" y="27"/>
                  <a:pt x="293" y="27"/>
                </a:cubicBezTo>
                <a:cubicBezTo>
                  <a:pt x="361" y="4"/>
                  <a:pt x="306" y="109"/>
                  <a:pt x="404" y="117"/>
                </a:cubicBezTo>
                <a:cubicBezTo>
                  <a:pt x="434" y="139"/>
                  <a:pt x="465" y="146"/>
                  <a:pt x="425" y="173"/>
                </a:cubicBezTo>
                <a:cubicBezTo>
                  <a:pt x="423" y="182"/>
                  <a:pt x="417" y="191"/>
                  <a:pt x="418" y="200"/>
                </a:cubicBezTo>
                <a:cubicBezTo>
                  <a:pt x="419" y="208"/>
                  <a:pt x="432" y="213"/>
                  <a:pt x="432" y="221"/>
                </a:cubicBezTo>
                <a:cubicBezTo>
                  <a:pt x="432" y="242"/>
                  <a:pt x="410" y="245"/>
                  <a:pt x="397" y="249"/>
                </a:cubicBezTo>
                <a:cubicBezTo>
                  <a:pt x="388" y="246"/>
                  <a:pt x="314" y="229"/>
                  <a:pt x="314" y="214"/>
                </a:cubicBezTo>
                <a:close/>
              </a:path>
            </a:pathLst>
          </a:custGeom>
          <a:pattFill prst="lgConfetti">
            <a:fgClr>
              <a:srgbClr val="FF0000"/>
            </a:fgClr>
            <a:bgClr>
              <a:srgbClr val="FF9999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72855"/>
      </p:ext>
    </p:extLst>
  </p:cSld>
  <p:clrMapOvr>
    <a:masterClrMapping/>
  </p:clrMapOvr>
  <p:transition spd="slow">
    <p:zoom/>
    <p:sndAc>
      <p:stSnd>
        <p:snd r:embed="rId2" name="Арфа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CC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30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3905E-6 L 0.00417 0.3726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6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Шорох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Булькань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88" grpId="0" animBg="1"/>
      <p:bldP spid="58389" grpId="0" animBg="1"/>
      <p:bldP spid="58390" grpId="0" animBg="1"/>
      <p:bldP spid="58391" grpId="0" animBg="1"/>
      <p:bldP spid="58392" grpId="0" animBg="1"/>
      <p:bldP spid="58395" grpId="0" animBg="1"/>
      <p:bldP spid="58396" grpId="0" animBg="1"/>
      <p:bldP spid="58404" grpId="0" animBg="1"/>
      <p:bldP spid="58405" grpId="0" animBg="1"/>
      <p:bldP spid="58406" grpId="0" animBg="1"/>
      <p:bldP spid="58407" grpId="0" animBg="1"/>
      <p:bldP spid="58410" grpId="0" animBg="1"/>
      <p:bldP spid="58410" grpId="1" animBg="1"/>
      <p:bldP spid="58411" grpId="0" animBg="1"/>
      <p:bldP spid="58411" grpId="1" animBg="1"/>
      <p:bldP spid="58412" grpId="0" animBg="1"/>
      <p:bldP spid="584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9388" y="5445125"/>
            <a:ext cx="3457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Заливка чавуну у мартенівську піч</a:t>
            </a:r>
            <a:endParaRPr lang="ru-RU" b="1" i="1"/>
          </a:p>
        </p:txBody>
      </p:sp>
      <p:pic>
        <p:nvPicPr>
          <p:cNvPr id="31751" name="Picture 7" descr="Мартен_заливка чугуна в печь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5329237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піч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pic>
        <p:nvPicPr>
          <p:cNvPr id="31753" name="Picture 9" descr="Мартен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3313113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40425" y="4221163"/>
            <a:ext cx="3025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/>
              <a:t>Мартенівська піч</a:t>
            </a:r>
            <a:endParaRPr lang="ru-RU" b="1" i="1"/>
          </a:p>
        </p:txBody>
      </p:sp>
      <p:pic>
        <p:nvPicPr>
          <p:cNvPr id="31756" name="Picture 12" descr="Мартен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49244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3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5" name="AutoShape 4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21581360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Ста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7325"/>
            <a:ext cx="8713788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піч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sp>
        <p:nvSpPr>
          <p:cNvPr id="15364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27088" y="5661025"/>
            <a:ext cx="3025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Сталевар біля мартенівської печі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43021" name="Picture 13" descr="Шла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2019300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555875" y="1341438"/>
            <a:ext cx="3025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rgbClr val="FFFF00"/>
                </a:solidFill>
              </a:rPr>
              <a:t>Шлаки</a:t>
            </a:r>
            <a:r>
              <a:rPr lang="uk-UA" b="1" i="1">
                <a:solidFill>
                  <a:schemeClr val="bg1"/>
                </a:solidFill>
              </a:rPr>
              <a:t> – відходи виробництва</a:t>
            </a:r>
            <a:endParaRPr lang="ru-RU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07873"/>
      </p:ext>
    </p:extLst>
  </p:cSld>
  <p:clrMapOvr>
    <a:masterClrMapping/>
  </p:clrMapOvr>
  <p:transition spd="slow">
    <p:wheel spokes="1"/>
    <p:sndAc>
      <p:stSnd>
        <p:snd r:embed="rId2" name="колокольчики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0" descr="13_3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34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0" name="AutoShape 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1"/>
          </a:solidFill>
          <a:ln w="9525">
            <a:solidFill>
              <a:srgbClr val="4D4D4D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1" name="WordArt 1"/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416800" cy="43926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3300"/>
                  </a:outerShdw>
                </a:effectLst>
                <a:latin typeface="Arial"/>
                <a:cs typeface="Arial"/>
              </a:rPr>
              <a:t>Чорна металургія України</a:t>
            </a:r>
          </a:p>
        </p:txBody>
      </p:sp>
    </p:spTree>
    <p:extLst>
      <p:ext uri="{BB962C8B-B14F-4D97-AF65-F5344CB8AC3E}">
        <p14:creationId xmlns:p14="http://schemas.microsoft.com/office/powerpoint/2010/main" xmlns="" val="3880555997"/>
      </p:ext>
    </p:extLst>
  </p:cSld>
  <p:clrMapOvr>
    <a:masterClrMapping/>
  </p:clrMapOvr>
  <p:transition spd="slow">
    <p:diamond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Мартен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17"/>
          <a:stretch>
            <a:fillRect/>
          </a:stretch>
        </p:blipFill>
        <p:spPr bwMode="auto">
          <a:xfrm>
            <a:off x="0" y="566738"/>
            <a:ext cx="8893175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8" descr="Пергамент"/>
          <p:cNvSpPr>
            <a:spLocks noChangeArrowheads="1"/>
          </p:cNvSpPr>
          <p:nvPr/>
        </p:nvSpPr>
        <p:spPr bwMode="auto">
          <a:xfrm>
            <a:off x="6372225" y="765175"/>
            <a:ext cx="449263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під</a:t>
            </a:r>
            <a:endParaRPr lang="ru-RU" sz="2000" b="1" i="1"/>
          </a:p>
        </p:txBody>
      </p:sp>
      <p:sp>
        <p:nvSpPr>
          <p:cNvPr id="16388" name="Rectangle 20" descr="Пергамент"/>
          <p:cNvSpPr>
            <a:spLocks noChangeArrowheads="1"/>
          </p:cNvSpPr>
          <p:nvPr/>
        </p:nvSpPr>
        <p:spPr bwMode="auto">
          <a:xfrm>
            <a:off x="100013" y="4005263"/>
            <a:ext cx="1873250" cy="29368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регенератори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(теплообмінники)</a:t>
            </a:r>
            <a:endParaRPr lang="ru-RU" sz="2000" b="1" i="1"/>
          </a:p>
        </p:txBody>
      </p:sp>
      <p:sp>
        <p:nvSpPr>
          <p:cNvPr id="16389" name="Rectangle 21" descr="Пергамент"/>
          <p:cNvSpPr>
            <a:spLocks noChangeArrowheads="1"/>
          </p:cNvSpPr>
          <p:nvPr/>
        </p:nvSpPr>
        <p:spPr bwMode="auto">
          <a:xfrm>
            <a:off x="7885113" y="4337050"/>
            <a:ext cx="1258887" cy="1936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шлаковик</a:t>
            </a:r>
            <a:endParaRPr lang="ru-RU" sz="2000" b="1" i="1"/>
          </a:p>
        </p:txBody>
      </p:sp>
      <p:sp>
        <p:nvSpPr>
          <p:cNvPr id="16390" name="Rectangle 22" descr="Пергамент"/>
          <p:cNvSpPr>
            <a:spLocks noChangeArrowheads="1"/>
          </p:cNvSpPr>
          <p:nvPr/>
        </p:nvSpPr>
        <p:spPr bwMode="auto">
          <a:xfrm>
            <a:off x="7812088" y="5445125"/>
            <a:ext cx="1331912" cy="2889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70000"/>
              </a:lnSpc>
            </a:pPr>
            <a:r>
              <a:rPr lang="uk-UA" sz="2000" b="1" i="1"/>
              <a:t>насадка</a:t>
            </a:r>
          </a:p>
          <a:p>
            <a:pPr algn="r">
              <a:lnSpc>
                <a:spcPct val="70000"/>
              </a:lnSpc>
            </a:pPr>
            <a:r>
              <a:rPr lang="uk-UA" sz="2000" b="1" i="1"/>
              <a:t>регенераторів</a:t>
            </a:r>
            <a:endParaRPr lang="ru-RU" sz="2000" b="1" i="1"/>
          </a:p>
        </p:txBody>
      </p:sp>
      <p:sp>
        <p:nvSpPr>
          <p:cNvPr id="16391" name="Rectangle 23" descr="Пергамент"/>
          <p:cNvSpPr>
            <a:spLocks noChangeArrowheads="1"/>
          </p:cNvSpPr>
          <p:nvPr/>
        </p:nvSpPr>
        <p:spPr bwMode="auto">
          <a:xfrm>
            <a:off x="7092950" y="6208713"/>
            <a:ext cx="2051050" cy="4603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борова (газоходи)</a:t>
            </a:r>
            <a:endParaRPr lang="ru-RU" sz="2000" b="1" i="1"/>
          </a:p>
        </p:txBody>
      </p:sp>
      <p:sp>
        <p:nvSpPr>
          <p:cNvPr id="16392" name="AutoShape 2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93" name="AutoShape 3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94" name="AutoShape 9" descr="Пергамент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381000" cy="304800"/>
          </a:xfrm>
          <a:prstGeom prst="actionButtonBlank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  <p:sp>
        <p:nvSpPr>
          <p:cNvPr id="16395" name="Rectangle 24" descr="Пергамент"/>
          <p:cNvSpPr>
            <a:spLocks noChangeArrowheads="1"/>
          </p:cNvSpPr>
          <p:nvPr/>
        </p:nvSpPr>
        <p:spPr bwMode="auto">
          <a:xfrm>
            <a:off x="1187450" y="1844675"/>
            <a:ext cx="1258888" cy="3603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uk-UA" sz="2000" b="1" i="1"/>
              <a:t>робочий</a:t>
            </a:r>
          </a:p>
          <a:p>
            <a:pPr algn="ctr">
              <a:lnSpc>
                <a:spcPct val="70000"/>
              </a:lnSpc>
            </a:pPr>
            <a:r>
              <a:rPr lang="uk-UA" sz="2000" b="1" i="1"/>
              <a:t>майданчик</a:t>
            </a:r>
            <a:endParaRPr lang="ru-RU" sz="2000" b="1" i="1"/>
          </a:p>
        </p:txBody>
      </p:sp>
      <p:sp>
        <p:nvSpPr>
          <p:cNvPr id="16396" name="Rectangle 26"/>
          <p:cNvSpPr>
            <a:spLocks noChangeArrowheads="1"/>
          </p:cNvSpPr>
          <p:nvPr/>
        </p:nvSpPr>
        <p:spPr bwMode="auto">
          <a:xfrm>
            <a:off x="2955925" y="2209800"/>
            <a:ext cx="288925" cy="201613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397" name="Line 25"/>
          <p:cNvSpPr>
            <a:spLocks noChangeShapeType="1"/>
          </p:cNvSpPr>
          <p:nvPr/>
        </p:nvSpPr>
        <p:spPr bwMode="auto">
          <a:xfrm>
            <a:off x="2484438" y="2060575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Rectangle 27" descr="Пергамент"/>
          <p:cNvSpPr>
            <a:spLocks noChangeArrowheads="1"/>
          </p:cNvSpPr>
          <p:nvPr/>
        </p:nvSpPr>
        <p:spPr bwMode="auto">
          <a:xfrm rot="-5400000">
            <a:off x="3818732" y="5357019"/>
            <a:ext cx="1739900" cy="2873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2000" b="1" i="1"/>
              <a:t>регенератори</a:t>
            </a:r>
            <a:endParaRPr lang="ru-RU" sz="2000" b="1" i="1"/>
          </a:p>
        </p:txBody>
      </p:sp>
      <p:sp>
        <p:nvSpPr>
          <p:cNvPr id="16399" name="Rectangle 28" descr="Пергамент"/>
          <p:cNvSpPr>
            <a:spLocks noChangeArrowheads="1"/>
          </p:cNvSpPr>
          <p:nvPr/>
        </p:nvSpPr>
        <p:spPr bwMode="auto">
          <a:xfrm rot="-5400000">
            <a:off x="3529807" y="5457031"/>
            <a:ext cx="1739900" cy="2873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2000" b="1" i="1"/>
              <a:t>передня стінка</a:t>
            </a:r>
            <a:endParaRPr lang="ru-RU" sz="2000" b="1" i="1"/>
          </a:p>
        </p:txBody>
      </p:sp>
      <p:sp>
        <p:nvSpPr>
          <p:cNvPr id="16400" name="Freeform 29"/>
          <p:cNvSpPr>
            <a:spLocks/>
          </p:cNvSpPr>
          <p:nvPr/>
        </p:nvSpPr>
        <p:spPr bwMode="auto">
          <a:xfrm>
            <a:off x="3851275" y="5299075"/>
            <a:ext cx="498475" cy="228600"/>
          </a:xfrm>
          <a:custGeom>
            <a:avLst/>
            <a:gdLst>
              <a:gd name="T0" fmla="*/ 314 w 314"/>
              <a:gd name="T1" fmla="*/ 144 h 144"/>
              <a:gd name="T2" fmla="*/ 0 w 314"/>
              <a:gd name="T3" fmla="*/ 0 h 144"/>
              <a:gd name="T4" fmla="*/ 0 60000 65536"/>
              <a:gd name="T5" fmla="*/ 0 60000 65536"/>
              <a:gd name="T6" fmla="*/ 0 w 314"/>
              <a:gd name="T7" fmla="*/ 0 h 144"/>
              <a:gd name="T8" fmla="*/ 314 w 314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4" h="144">
                <a:moveTo>
                  <a:pt x="314" y="14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Rectangle 31" descr="Пергамент"/>
          <p:cNvSpPr>
            <a:spLocks noChangeArrowheads="1"/>
          </p:cNvSpPr>
          <p:nvPr/>
        </p:nvSpPr>
        <p:spPr bwMode="auto">
          <a:xfrm>
            <a:off x="57150" y="4410075"/>
            <a:ext cx="863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головки</a:t>
            </a:r>
            <a:endParaRPr lang="ru-RU" sz="2000" b="1" i="1"/>
          </a:p>
        </p:txBody>
      </p:sp>
      <p:sp>
        <p:nvSpPr>
          <p:cNvPr id="16402" name="Rectangle 32" descr="Пергамент"/>
          <p:cNvSpPr>
            <a:spLocks noChangeArrowheads="1"/>
          </p:cNvSpPr>
          <p:nvPr/>
        </p:nvSpPr>
        <p:spPr bwMode="auto">
          <a:xfrm>
            <a:off x="144463" y="6597650"/>
            <a:ext cx="2268537" cy="2603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вертикальні канали</a:t>
            </a:r>
            <a:endParaRPr lang="ru-RU" sz="2000" b="1" i="1"/>
          </a:p>
        </p:txBody>
      </p:sp>
      <p:sp>
        <p:nvSpPr>
          <p:cNvPr id="16403" name="Rectangle 33" descr="Пергамент"/>
          <p:cNvSpPr>
            <a:spLocks noChangeArrowheads="1"/>
          </p:cNvSpPr>
          <p:nvPr/>
        </p:nvSpPr>
        <p:spPr bwMode="auto">
          <a:xfrm rot="-5400000">
            <a:off x="1420018" y="5501482"/>
            <a:ext cx="1655763" cy="2476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uk-UA" sz="2000" b="1" i="1"/>
              <a:t>задня стінка</a:t>
            </a:r>
            <a:endParaRPr lang="ru-RU" sz="2000" b="1" i="1"/>
          </a:p>
        </p:txBody>
      </p:sp>
      <p:sp>
        <p:nvSpPr>
          <p:cNvPr id="16404" name="Freeform 34"/>
          <p:cNvSpPr>
            <a:spLocks/>
          </p:cNvSpPr>
          <p:nvPr/>
        </p:nvSpPr>
        <p:spPr bwMode="auto">
          <a:xfrm>
            <a:off x="2352675" y="5470525"/>
            <a:ext cx="223838" cy="57150"/>
          </a:xfrm>
          <a:custGeom>
            <a:avLst/>
            <a:gdLst>
              <a:gd name="T0" fmla="*/ 141 w 141"/>
              <a:gd name="T1" fmla="*/ 0 h 36"/>
              <a:gd name="T2" fmla="*/ 0 w 141"/>
              <a:gd name="T3" fmla="*/ 36 h 36"/>
              <a:gd name="T4" fmla="*/ 0 60000 65536"/>
              <a:gd name="T5" fmla="*/ 0 60000 65536"/>
              <a:gd name="T6" fmla="*/ 0 w 141"/>
              <a:gd name="T7" fmla="*/ 0 h 36"/>
              <a:gd name="T8" fmla="*/ 141 w 141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1" h="36">
                <a:moveTo>
                  <a:pt x="141" y="0"/>
                </a:moveTo>
                <a:lnTo>
                  <a:pt x="0" y="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Rectangle 35" descr="Пергамент"/>
          <p:cNvSpPr>
            <a:spLocks noChangeArrowheads="1"/>
          </p:cNvSpPr>
          <p:nvPr/>
        </p:nvSpPr>
        <p:spPr bwMode="auto">
          <a:xfrm>
            <a:off x="3535363" y="300038"/>
            <a:ext cx="1944687" cy="2873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65000"/>
              </a:lnSpc>
            </a:pPr>
            <a:r>
              <a:rPr lang="uk-UA" sz="2000" b="1" i="1"/>
              <a:t>сталевипускний</a:t>
            </a:r>
          </a:p>
          <a:p>
            <a:pPr algn="r">
              <a:lnSpc>
                <a:spcPct val="65000"/>
              </a:lnSpc>
            </a:pPr>
            <a:r>
              <a:rPr lang="uk-UA" sz="2000" b="1" i="1"/>
              <a:t>отвір</a:t>
            </a:r>
            <a:endParaRPr lang="ru-RU" sz="2000" b="1" i="1"/>
          </a:p>
        </p:txBody>
      </p:sp>
      <p:sp>
        <p:nvSpPr>
          <p:cNvPr id="16406" name="Rectangle 36" descr="Пергамент"/>
          <p:cNvSpPr>
            <a:spLocks noChangeArrowheads="1"/>
          </p:cNvSpPr>
          <p:nvPr/>
        </p:nvSpPr>
        <p:spPr bwMode="auto">
          <a:xfrm>
            <a:off x="5148263" y="692150"/>
            <a:ext cx="2159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07" name="Line 37"/>
          <p:cNvSpPr>
            <a:spLocks noChangeShapeType="1"/>
          </p:cNvSpPr>
          <p:nvPr/>
        </p:nvSpPr>
        <p:spPr bwMode="auto">
          <a:xfrm flipH="1" flipV="1">
            <a:off x="5281613" y="609600"/>
            <a:ext cx="14287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8" name="Rectangle 38" descr="Пергамент"/>
          <p:cNvSpPr>
            <a:spLocks noChangeArrowheads="1"/>
          </p:cNvSpPr>
          <p:nvPr/>
        </p:nvSpPr>
        <p:spPr bwMode="auto">
          <a:xfrm>
            <a:off x="6172200" y="304800"/>
            <a:ext cx="1728788" cy="2873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65000"/>
              </a:lnSpc>
            </a:pPr>
            <a:r>
              <a:rPr lang="uk-UA" sz="2000" b="1" i="1"/>
              <a:t>отвір для</a:t>
            </a:r>
          </a:p>
          <a:p>
            <a:pPr>
              <a:lnSpc>
                <a:spcPct val="65000"/>
              </a:lnSpc>
            </a:pPr>
            <a:r>
              <a:rPr lang="uk-UA" sz="2000" b="1" i="1"/>
              <a:t>спуску шлаків</a:t>
            </a:r>
            <a:endParaRPr lang="ru-RU" sz="2000" b="1" i="1"/>
          </a:p>
        </p:txBody>
      </p:sp>
      <p:sp>
        <p:nvSpPr>
          <p:cNvPr id="16409" name="Rectangle 39" descr="Пергамент"/>
          <p:cNvSpPr>
            <a:spLocks noChangeArrowheads="1"/>
          </p:cNvSpPr>
          <p:nvPr/>
        </p:nvSpPr>
        <p:spPr bwMode="auto">
          <a:xfrm>
            <a:off x="6084888" y="692150"/>
            <a:ext cx="2159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10" name="Rectangle 41" descr="Пергамент"/>
          <p:cNvSpPr>
            <a:spLocks noChangeArrowheads="1"/>
          </p:cNvSpPr>
          <p:nvPr/>
        </p:nvSpPr>
        <p:spPr bwMode="auto">
          <a:xfrm>
            <a:off x="5530850" y="714375"/>
            <a:ext cx="2159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6411" name="Freeform 43"/>
          <p:cNvSpPr>
            <a:spLocks/>
          </p:cNvSpPr>
          <p:nvPr/>
        </p:nvSpPr>
        <p:spPr bwMode="auto">
          <a:xfrm>
            <a:off x="5548313" y="965200"/>
            <a:ext cx="127000" cy="536575"/>
          </a:xfrm>
          <a:custGeom>
            <a:avLst/>
            <a:gdLst>
              <a:gd name="T0" fmla="*/ 0 w 80"/>
              <a:gd name="T1" fmla="*/ 338 h 338"/>
              <a:gd name="T2" fmla="*/ 80 w 80"/>
              <a:gd name="T3" fmla="*/ 0 h 338"/>
              <a:gd name="T4" fmla="*/ 0 60000 65536"/>
              <a:gd name="T5" fmla="*/ 0 60000 65536"/>
              <a:gd name="T6" fmla="*/ 0 w 80"/>
              <a:gd name="T7" fmla="*/ 0 h 338"/>
              <a:gd name="T8" fmla="*/ 80 w 80"/>
              <a:gd name="T9" fmla="*/ 338 h 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338">
                <a:moveTo>
                  <a:pt x="0" y="338"/>
                </a:move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2" name="Freeform 46" descr="Пергамент"/>
          <p:cNvSpPr>
            <a:spLocks/>
          </p:cNvSpPr>
          <p:nvPr/>
        </p:nvSpPr>
        <p:spPr bwMode="auto">
          <a:xfrm>
            <a:off x="5803900" y="920750"/>
            <a:ext cx="138113" cy="204788"/>
          </a:xfrm>
          <a:custGeom>
            <a:avLst/>
            <a:gdLst>
              <a:gd name="T0" fmla="*/ 21 w 87"/>
              <a:gd name="T1" fmla="*/ 17 h 129"/>
              <a:gd name="T2" fmla="*/ 78 w 87"/>
              <a:gd name="T3" fmla="*/ 26 h 129"/>
              <a:gd name="T4" fmla="*/ 74 w 87"/>
              <a:gd name="T5" fmla="*/ 129 h 129"/>
              <a:gd name="T6" fmla="*/ 9 w 87"/>
              <a:gd name="T7" fmla="*/ 125 h 129"/>
              <a:gd name="T8" fmla="*/ 21 w 87"/>
              <a:gd name="T9" fmla="*/ 1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129"/>
              <a:gd name="T17" fmla="*/ 87 w 87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129">
                <a:moveTo>
                  <a:pt x="21" y="17"/>
                </a:moveTo>
                <a:cubicBezTo>
                  <a:pt x="32" y="0"/>
                  <a:pt x="69" y="7"/>
                  <a:pt x="78" y="26"/>
                </a:cubicBezTo>
                <a:cubicBezTo>
                  <a:pt x="87" y="45"/>
                  <a:pt x="86" y="112"/>
                  <a:pt x="74" y="129"/>
                </a:cubicBezTo>
                <a:lnTo>
                  <a:pt x="9" y="125"/>
                </a:lnTo>
                <a:cubicBezTo>
                  <a:pt x="0" y="106"/>
                  <a:pt x="18" y="40"/>
                  <a:pt x="21" y="17"/>
                </a:cubicBez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3" name="Rectangle 42" descr="Пергамент"/>
          <p:cNvSpPr>
            <a:spLocks noChangeArrowheads="1"/>
          </p:cNvSpPr>
          <p:nvPr/>
        </p:nvSpPr>
        <p:spPr bwMode="auto">
          <a:xfrm>
            <a:off x="5424488" y="639763"/>
            <a:ext cx="647700" cy="2873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скле-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піння</a:t>
            </a:r>
            <a:endParaRPr lang="ru-RU" sz="2000" b="1" i="1"/>
          </a:p>
        </p:txBody>
      </p:sp>
      <p:sp>
        <p:nvSpPr>
          <p:cNvPr id="16414" name="Freeform 47"/>
          <p:cNvSpPr>
            <a:spLocks/>
          </p:cNvSpPr>
          <p:nvPr/>
        </p:nvSpPr>
        <p:spPr bwMode="auto">
          <a:xfrm>
            <a:off x="5741988" y="1233488"/>
            <a:ext cx="111125" cy="123825"/>
          </a:xfrm>
          <a:custGeom>
            <a:avLst/>
            <a:gdLst>
              <a:gd name="T0" fmla="*/ 70 w 70"/>
              <a:gd name="T1" fmla="*/ 0 h 78"/>
              <a:gd name="T2" fmla="*/ 70 w 70"/>
              <a:gd name="T3" fmla="*/ 78 h 78"/>
              <a:gd name="T4" fmla="*/ 1 w 70"/>
              <a:gd name="T5" fmla="*/ 24 h 78"/>
              <a:gd name="T6" fmla="*/ 0 w 70"/>
              <a:gd name="T7" fmla="*/ 23 h 78"/>
              <a:gd name="T8" fmla="*/ 70 w 70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78"/>
              <a:gd name="T17" fmla="*/ 70 w 7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78">
                <a:moveTo>
                  <a:pt x="70" y="0"/>
                </a:moveTo>
                <a:lnTo>
                  <a:pt x="70" y="78"/>
                </a:lnTo>
                <a:lnTo>
                  <a:pt x="1" y="24"/>
                </a:lnTo>
                <a:lnTo>
                  <a:pt x="0" y="23"/>
                </a:lnTo>
                <a:lnTo>
                  <a:pt x="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5" name="Freeform 48"/>
          <p:cNvSpPr>
            <a:spLocks/>
          </p:cNvSpPr>
          <p:nvPr/>
        </p:nvSpPr>
        <p:spPr bwMode="auto">
          <a:xfrm>
            <a:off x="5576888" y="1293813"/>
            <a:ext cx="288925" cy="147637"/>
          </a:xfrm>
          <a:custGeom>
            <a:avLst/>
            <a:gdLst>
              <a:gd name="T0" fmla="*/ 59 w 182"/>
              <a:gd name="T1" fmla="*/ 0 h 93"/>
              <a:gd name="T2" fmla="*/ 176 w 182"/>
              <a:gd name="T3" fmla="*/ 81 h 93"/>
              <a:gd name="T4" fmla="*/ 182 w 182"/>
              <a:gd name="T5" fmla="*/ 93 h 93"/>
              <a:gd name="T6" fmla="*/ 0 w 182"/>
              <a:gd name="T7" fmla="*/ 87 h 93"/>
              <a:gd name="T8" fmla="*/ 18 w 182"/>
              <a:gd name="T9" fmla="*/ 10 h 93"/>
              <a:gd name="T10" fmla="*/ 59 w 182"/>
              <a:gd name="T11" fmla="*/ 0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93"/>
              <a:gd name="T20" fmla="*/ 182 w 182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93">
                <a:moveTo>
                  <a:pt x="59" y="0"/>
                </a:moveTo>
                <a:lnTo>
                  <a:pt x="176" y="81"/>
                </a:lnTo>
                <a:lnTo>
                  <a:pt x="182" y="93"/>
                </a:lnTo>
                <a:lnTo>
                  <a:pt x="0" y="87"/>
                </a:lnTo>
                <a:lnTo>
                  <a:pt x="18" y="10"/>
                </a:lnTo>
                <a:lnTo>
                  <a:pt x="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6" name="Rectangle 50"/>
          <p:cNvSpPr>
            <a:spLocks noChangeArrowheads="1"/>
          </p:cNvSpPr>
          <p:nvPr/>
        </p:nvSpPr>
        <p:spPr bwMode="auto">
          <a:xfrm>
            <a:off x="5565775" y="1811338"/>
            <a:ext cx="865188" cy="287337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uk-UA" sz="2000" b="1" i="1"/>
              <a:t>робочий</a:t>
            </a:r>
          </a:p>
          <a:p>
            <a:pPr algn="ctr">
              <a:lnSpc>
                <a:spcPct val="60000"/>
              </a:lnSpc>
            </a:pPr>
            <a:r>
              <a:rPr lang="uk-UA" sz="2000" b="1" i="1"/>
              <a:t>простір</a:t>
            </a:r>
            <a:endParaRPr lang="ru-RU" sz="2000" b="1" i="1"/>
          </a:p>
        </p:txBody>
      </p:sp>
      <p:sp>
        <p:nvSpPr>
          <p:cNvPr id="16417" name="Freeform 40"/>
          <p:cNvSpPr>
            <a:spLocks/>
          </p:cNvSpPr>
          <p:nvPr/>
        </p:nvSpPr>
        <p:spPr bwMode="auto">
          <a:xfrm>
            <a:off x="5918200" y="642938"/>
            <a:ext cx="349250" cy="1219200"/>
          </a:xfrm>
          <a:custGeom>
            <a:avLst/>
            <a:gdLst>
              <a:gd name="T0" fmla="*/ 0 w 220"/>
              <a:gd name="T1" fmla="*/ 768 h 768"/>
              <a:gd name="T2" fmla="*/ 220 w 220"/>
              <a:gd name="T3" fmla="*/ 0 h 768"/>
              <a:gd name="T4" fmla="*/ 0 60000 65536"/>
              <a:gd name="T5" fmla="*/ 0 60000 65536"/>
              <a:gd name="T6" fmla="*/ 0 w 220"/>
              <a:gd name="T7" fmla="*/ 0 h 768"/>
              <a:gd name="T8" fmla="*/ 220 w 220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768">
                <a:moveTo>
                  <a:pt x="0" y="768"/>
                </a:moveTo>
                <a:lnTo>
                  <a:pt x="2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8" name="WordArt 6"/>
          <p:cNvSpPr>
            <a:spLocks noChangeArrowheads="1" noChangeShapeType="1" noTextEdit="1"/>
          </p:cNvSpPr>
          <p:nvPr/>
        </p:nvSpPr>
        <p:spPr bwMode="auto">
          <a:xfrm>
            <a:off x="179388" y="133350"/>
            <a:ext cx="31686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Мартенівська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піч</a:t>
            </a:r>
          </a:p>
        </p:txBody>
      </p:sp>
      <p:sp>
        <p:nvSpPr>
          <p:cNvPr id="16419" name="Rectangle 51" descr="Пергамент"/>
          <p:cNvSpPr>
            <a:spLocks noChangeArrowheads="1"/>
          </p:cNvSpPr>
          <p:nvPr/>
        </p:nvSpPr>
        <p:spPr bwMode="auto">
          <a:xfrm>
            <a:off x="8016875" y="1047750"/>
            <a:ext cx="449263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газ</a:t>
            </a:r>
            <a:endParaRPr lang="ru-RU" sz="2000" b="1" i="1"/>
          </a:p>
        </p:txBody>
      </p:sp>
      <p:sp>
        <p:nvSpPr>
          <p:cNvPr id="16420" name="Rectangle 52" descr="Пергамент"/>
          <p:cNvSpPr>
            <a:spLocks noChangeArrowheads="1"/>
          </p:cNvSpPr>
          <p:nvPr/>
        </p:nvSpPr>
        <p:spPr bwMode="auto">
          <a:xfrm>
            <a:off x="8156575" y="1539875"/>
            <a:ext cx="935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uk-UA" sz="2000" b="1" i="1"/>
              <a:t>повітря</a:t>
            </a:r>
          </a:p>
          <a:p>
            <a:pPr algn="ctr">
              <a:lnSpc>
                <a:spcPct val="65000"/>
              </a:lnSpc>
            </a:pPr>
            <a:r>
              <a:rPr lang="uk-UA" sz="2000" b="1" i="1"/>
              <a:t>і кисень</a:t>
            </a:r>
            <a:endParaRPr lang="ru-RU" sz="2000" b="1" i="1"/>
          </a:p>
        </p:txBody>
      </p:sp>
      <p:sp>
        <p:nvSpPr>
          <p:cNvPr id="16421" name="Rectangle 19" descr="Пергамент"/>
          <p:cNvSpPr>
            <a:spLocks noChangeArrowheads="1"/>
          </p:cNvSpPr>
          <p:nvPr/>
        </p:nvSpPr>
        <p:spPr bwMode="auto">
          <a:xfrm>
            <a:off x="2535238" y="614363"/>
            <a:ext cx="2681287" cy="29368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uk-UA" sz="2000" b="1" i="1"/>
              <a:t>завантажувальні вікна</a:t>
            </a:r>
            <a:endParaRPr lang="ru-RU" sz="2000" b="1" i="1"/>
          </a:p>
        </p:txBody>
      </p:sp>
      <p:sp>
        <p:nvSpPr>
          <p:cNvPr id="16422" name="Freeform 53"/>
          <p:cNvSpPr>
            <a:spLocks/>
          </p:cNvSpPr>
          <p:nvPr/>
        </p:nvSpPr>
        <p:spPr bwMode="auto">
          <a:xfrm>
            <a:off x="4408488" y="871538"/>
            <a:ext cx="168275" cy="965200"/>
          </a:xfrm>
          <a:custGeom>
            <a:avLst/>
            <a:gdLst>
              <a:gd name="T0" fmla="*/ 106 w 106"/>
              <a:gd name="T1" fmla="*/ 0 h 608"/>
              <a:gd name="T2" fmla="*/ 0 w 106"/>
              <a:gd name="T3" fmla="*/ 608 h 608"/>
              <a:gd name="T4" fmla="*/ 0 60000 65536"/>
              <a:gd name="T5" fmla="*/ 0 60000 65536"/>
              <a:gd name="T6" fmla="*/ 0 w 106"/>
              <a:gd name="T7" fmla="*/ 0 h 608"/>
              <a:gd name="T8" fmla="*/ 106 w 106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" h="608">
                <a:moveTo>
                  <a:pt x="106" y="0"/>
                </a:moveTo>
                <a:lnTo>
                  <a:pt x="0" y="6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049131"/>
      </p:ext>
    </p:extLst>
  </p:cSld>
  <p:clrMapOvr>
    <a:masterClrMapping/>
  </p:clrMapOvr>
  <p:transition spd="slow">
    <p:wheel spokes="1"/>
    <p:sndAc>
      <p:stSnd>
        <p:snd r:embed="rId2" name="колокольчики2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Разливка металла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1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164388" y="3789363"/>
            <a:ext cx="1800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Ливарник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2048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39946" name="Picture 10" descr="ливарники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249737" cy="2836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979613" y="188913"/>
            <a:ext cx="547211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Comic Sans MS"/>
              </a:rPr>
              <a:t>Розливка</a:t>
            </a:r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Comic Sans MS"/>
              </a:rPr>
              <a:t>  </a:t>
            </a:r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Comic Sans MS"/>
              </a:rPr>
              <a:t>сталі</a:t>
            </a:r>
            <a:endParaRPr lang="ru-RU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7961" dir="2700000" algn="ctr" rotWithShape="0">
                  <a:schemeClr val="bg1"/>
                </a:outerShdw>
              </a:effectLst>
              <a:latin typeface="Comic Sans MS"/>
            </a:endParaRPr>
          </a:p>
        </p:txBody>
      </p:sp>
      <p:pic>
        <p:nvPicPr>
          <p:cNvPr id="39954" name="Picture 18" descr="Сталь_разлив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75025"/>
            <a:ext cx="4392612" cy="3295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771775" y="3357563"/>
            <a:ext cx="1800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Розливка сталі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20489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lank">
            <a:avLst/>
          </a:prstGeom>
          <a:solidFill>
            <a:srgbClr val="FFFFCC"/>
          </a:solidFill>
          <a:ln w="9525" cap="rnd">
            <a:solidFill>
              <a:srgbClr val="B2B2B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1400" b="1">
                <a:solidFill>
                  <a:schemeClr val="bg2"/>
                </a:solidFill>
              </a:rPr>
              <a:t>4</a:t>
            </a:r>
            <a:endParaRPr lang="ru-RU" sz="1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915412"/>
      </p:ext>
    </p:extLst>
  </p:cSld>
  <p:clrMapOvr>
    <a:masterClrMapping/>
  </p:clrMapOvr>
  <p:transition spd="slow">
    <p:newsflash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ouTube - Магія виробництва. Сталь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6522" y="260648"/>
            <a:ext cx="8610957" cy="633670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Сталь_лис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5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3453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Прокатне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 </a:t>
            </a:r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виробництво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Comic Sans MS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6473825"/>
            <a:ext cx="2843213" cy="3841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Листовий прокат</a:t>
            </a:r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45069" name="Picture 13" descr="Стальной прок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3" y="1555750"/>
            <a:ext cx="4824412" cy="482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051050" y="5589588"/>
            <a:ext cx="27352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 dirty="0"/>
              <a:t>Тонколистовий прокат</a:t>
            </a:r>
            <a:endParaRPr lang="ru-RU" b="1" i="1" dirty="0"/>
          </a:p>
        </p:txBody>
      </p:sp>
      <p:pic>
        <p:nvPicPr>
          <p:cNvPr id="45071" name="Picture 15" descr="Сталь_толстый прока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557338"/>
            <a:ext cx="4105275" cy="2287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284913" y="3141663"/>
            <a:ext cx="27352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bg1"/>
                </a:solidFill>
              </a:rPr>
              <a:t>Товстолистовий прокат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Листовий</a:t>
            </a:r>
            <a:r>
              <a:rPr lang="ru-RU" sz="3600" i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 прокат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539311984"/>
      </p:ext>
    </p:extLst>
  </p:cSld>
  <p:clrMapOvr>
    <a:masterClrMapping/>
  </p:clrMapOvr>
  <p:transition spd="slow">
    <p:diamond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таль_лис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bg2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6088" name="Picture 8" descr="Стальная армату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85913"/>
            <a:ext cx="4248150" cy="318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019925" y="1573213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bg1"/>
                </a:solidFill>
              </a:rPr>
              <a:t>Стальна арматура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6094" name="Picture 14" descr="Прокат2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4464050" cy="3471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643438" y="6021388"/>
            <a:ext cx="2016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uk-UA" b="1" i="1" dirty="0">
                <a:solidFill>
                  <a:schemeClr val="bg1"/>
                </a:solidFill>
              </a:rPr>
              <a:t>Сортовий прокат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2537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34536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Прокатне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 </a:t>
            </a:r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виробництво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chemeClr val="bg1"/>
                </a:outerShdw>
              </a:effectLst>
              <a:latin typeface="Comic Sans MS"/>
            </a:endParaRPr>
          </a:p>
        </p:txBody>
      </p:sp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1979613" y="908050"/>
            <a:ext cx="41767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Сортовий</a:t>
            </a:r>
            <a:r>
              <a:rPr lang="ru-RU" sz="3600" i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006600"/>
                  </a:outerShdw>
                </a:effectLst>
                <a:latin typeface="Comic Sans MS"/>
              </a:rPr>
              <a:t> прокат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1199718754"/>
      </p:ext>
    </p:extLst>
  </p:cSld>
  <p:clrMapOvr>
    <a:masterClrMapping/>
  </p:clrMapOvr>
  <p:transition spd="slow">
    <p:plus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нтури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68313" y="152400"/>
            <a:ext cx="8294687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Металургійні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райони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України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562600" y="39624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467600" y="4343400"/>
            <a:ext cx="533400" cy="533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848600" y="3429000"/>
            <a:ext cx="304800" cy="3048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848600" y="37338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096000" y="41910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096000" y="35052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6477000" y="33528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7620000" y="38100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8001000" y="39624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8153400" y="31242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6248400" y="44958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6858000" y="5791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5562600" y="3124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5334000" y="4572000"/>
            <a:ext cx="304800" cy="304800"/>
            <a:chOff x="384" y="3360"/>
            <a:chExt cx="192" cy="192"/>
          </a:xfrm>
        </p:grpSpPr>
        <p:sp>
          <p:nvSpPr>
            <p:cNvPr id="24673" name="AutoShape 20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674" name="AutoShape 21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4596" name="Group 22"/>
          <p:cNvGrpSpPr>
            <a:grpSpLocks/>
          </p:cNvGrpSpPr>
          <p:nvPr/>
        </p:nvGrpSpPr>
        <p:grpSpPr bwMode="auto">
          <a:xfrm>
            <a:off x="6629400" y="4495800"/>
            <a:ext cx="304800" cy="304800"/>
            <a:chOff x="384" y="3360"/>
            <a:chExt cx="192" cy="192"/>
          </a:xfrm>
        </p:grpSpPr>
        <p:sp>
          <p:nvSpPr>
            <p:cNvPr id="24671" name="AutoShape 2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672" name="AutoShape 24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4597" name="Group 25"/>
          <p:cNvGrpSpPr>
            <a:grpSpLocks/>
          </p:cNvGrpSpPr>
          <p:nvPr/>
        </p:nvGrpSpPr>
        <p:grpSpPr bwMode="auto">
          <a:xfrm>
            <a:off x="5791200" y="4267200"/>
            <a:ext cx="304800" cy="304800"/>
            <a:chOff x="384" y="3360"/>
            <a:chExt cx="192" cy="192"/>
          </a:xfrm>
        </p:grpSpPr>
        <p:sp>
          <p:nvSpPr>
            <p:cNvPr id="24669" name="AutoShape 26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670" name="AutoShape 27"/>
            <p:cNvSpPr>
              <a:spLocks noChangeArrowheads="1"/>
            </p:cNvSpPr>
            <p:nvPr/>
          </p:nvSpPr>
          <p:spPr bwMode="auto">
            <a:xfrm flipH="1">
              <a:off x="384" y="3360"/>
              <a:ext cx="192" cy="19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4598" name="Group 28"/>
          <p:cNvGrpSpPr>
            <a:grpSpLocks/>
          </p:cNvGrpSpPr>
          <p:nvPr/>
        </p:nvGrpSpPr>
        <p:grpSpPr bwMode="auto">
          <a:xfrm>
            <a:off x="7848600" y="3124200"/>
            <a:ext cx="685800" cy="762000"/>
            <a:chOff x="4944" y="1968"/>
            <a:chExt cx="432" cy="480"/>
          </a:xfrm>
        </p:grpSpPr>
        <p:sp>
          <p:nvSpPr>
            <p:cNvPr id="24667" name="Rectangle 29"/>
            <p:cNvSpPr>
              <a:spLocks noChangeArrowheads="1"/>
            </p:cNvSpPr>
            <p:nvPr/>
          </p:nvSpPr>
          <p:spPr bwMode="auto">
            <a:xfrm>
              <a:off x="4944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668" name="Rectangle 30"/>
            <p:cNvSpPr>
              <a:spLocks noChangeArrowheads="1"/>
            </p:cNvSpPr>
            <p:nvPr/>
          </p:nvSpPr>
          <p:spPr bwMode="auto">
            <a:xfrm>
              <a:off x="5184" y="225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4599" name="Group 31"/>
          <p:cNvGrpSpPr>
            <a:grpSpLocks/>
          </p:cNvGrpSpPr>
          <p:nvPr/>
        </p:nvGrpSpPr>
        <p:grpSpPr bwMode="auto">
          <a:xfrm>
            <a:off x="6019800" y="2667000"/>
            <a:ext cx="2438400" cy="1524000"/>
            <a:chOff x="3792" y="1680"/>
            <a:chExt cx="1536" cy="960"/>
          </a:xfrm>
        </p:grpSpPr>
        <p:grpSp>
          <p:nvGrpSpPr>
            <p:cNvPr id="24661" name="Group 32"/>
            <p:cNvGrpSpPr>
              <a:grpSpLocks/>
            </p:cNvGrpSpPr>
            <p:nvPr/>
          </p:nvGrpSpPr>
          <p:grpSpPr bwMode="auto">
            <a:xfrm flipH="1">
              <a:off x="3792" y="2448"/>
              <a:ext cx="192" cy="192"/>
              <a:chOff x="960" y="3024"/>
              <a:chExt cx="192" cy="192"/>
            </a:xfrm>
          </p:grpSpPr>
          <p:sp>
            <p:nvSpPr>
              <p:cNvPr id="24665" name="Rectangle 33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666" name="Line 34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62" name="Group 35"/>
            <p:cNvGrpSpPr>
              <a:grpSpLocks/>
            </p:cNvGrpSpPr>
            <p:nvPr/>
          </p:nvGrpSpPr>
          <p:grpSpPr bwMode="auto">
            <a:xfrm flipH="1">
              <a:off x="5136" y="1680"/>
              <a:ext cx="192" cy="192"/>
              <a:chOff x="960" y="3024"/>
              <a:chExt cx="192" cy="192"/>
            </a:xfrm>
          </p:grpSpPr>
          <p:sp>
            <p:nvSpPr>
              <p:cNvPr id="24663" name="Rectangle 36"/>
              <p:cNvSpPr>
                <a:spLocks noChangeArrowheads="1"/>
              </p:cNvSpPr>
              <p:nvPr/>
            </p:nvSpPr>
            <p:spPr bwMode="auto">
              <a:xfrm>
                <a:off x="960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664" name="Line 37"/>
              <p:cNvSpPr>
                <a:spLocks noChangeShapeType="1"/>
              </p:cNvSpPr>
              <p:nvPr/>
            </p:nvSpPr>
            <p:spPr bwMode="auto">
              <a:xfrm flipH="1">
                <a:off x="960" y="302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600" name="Group 38"/>
          <p:cNvGrpSpPr>
            <a:grpSpLocks/>
          </p:cNvGrpSpPr>
          <p:nvPr/>
        </p:nvGrpSpPr>
        <p:grpSpPr bwMode="auto">
          <a:xfrm>
            <a:off x="6019800" y="2590800"/>
            <a:ext cx="1981200" cy="3581400"/>
            <a:chOff x="3792" y="1632"/>
            <a:chExt cx="1248" cy="2256"/>
          </a:xfrm>
        </p:grpSpPr>
        <p:grpSp>
          <p:nvGrpSpPr>
            <p:cNvPr id="24651" name="Group 39"/>
            <p:cNvGrpSpPr>
              <a:grpSpLocks/>
            </p:cNvGrpSpPr>
            <p:nvPr/>
          </p:nvGrpSpPr>
          <p:grpSpPr bwMode="auto">
            <a:xfrm>
              <a:off x="4848" y="1632"/>
              <a:ext cx="192" cy="192"/>
              <a:chOff x="528" y="3264"/>
              <a:chExt cx="192" cy="192"/>
            </a:xfrm>
          </p:grpSpPr>
          <p:grpSp>
            <p:nvGrpSpPr>
              <p:cNvPr id="24657" name="Group 40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24659" name="Rectangle 41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466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658" name="Line 43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52" name="Group 44"/>
            <p:cNvGrpSpPr>
              <a:grpSpLocks/>
            </p:cNvGrpSpPr>
            <p:nvPr/>
          </p:nvGrpSpPr>
          <p:grpSpPr bwMode="auto">
            <a:xfrm>
              <a:off x="3792" y="3696"/>
              <a:ext cx="192" cy="192"/>
              <a:chOff x="528" y="3264"/>
              <a:chExt cx="192" cy="192"/>
            </a:xfrm>
          </p:grpSpPr>
          <p:grpSp>
            <p:nvGrpSpPr>
              <p:cNvPr id="24653" name="Group 45"/>
              <p:cNvGrpSpPr>
                <a:grpSpLocks/>
              </p:cNvGrpSpPr>
              <p:nvPr/>
            </p:nvGrpSpPr>
            <p:grpSpPr bwMode="auto">
              <a:xfrm flipH="1">
                <a:off x="528" y="3264"/>
                <a:ext cx="192" cy="192"/>
                <a:chOff x="960" y="3024"/>
                <a:chExt cx="192" cy="192"/>
              </a:xfrm>
            </p:grpSpPr>
            <p:sp>
              <p:nvSpPr>
                <p:cNvPr id="24655" name="Rectangle 46"/>
                <p:cNvSpPr>
                  <a:spLocks noChangeArrowheads="1"/>
                </p:cNvSpPr>
                <p:nvPr/>
              </p:nvSpPr>
              <p:spPr bwMode="auto">
                <a:xfrm>
                  <a:off x="960" y="30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4656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960" y="3024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654" name="Line 48"/>
              <p:cNvSpPr>
                <a:spLocks noChangeShapeType="1"/>
              </p:cNvSpPr>
              <p:nvPr/>
            </p:nvSpPr>
            <p:spPr bwMode="auto">
              <a:xfrm flipH="1">
                <a:off x="528" y="3264"/>
                <a:ext cx="192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781800" y="2438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990600" y="2590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4114800" y="22860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323850" y="4276725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684213" y="4238625"/>
            <a:ext cx="279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 dirty="0"/>
              <a:t>– центри чорної металургії</a:t>
            </a:r>
            <a:endParaRPr lang="ru-RU" b="1" i="1" dirty="0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325438" y="4868863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84213" y="4868863"/>
            <a:ext cx="3081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uk-UA" b="1" i="1"/>
              <a:t>–</a:t>
            </a:r>
            <a:r>
              <a:rPr lang="uk-UA"/>
              <a:t> </a:t>
            </a:r>
            <a:r>
              <a:rPr lang="uk-UA" b="1" i="1"/>
              <a:t>центри переробної металургії</a:t>
            </a:r>
            <a:endParaRPr lang="ru-RU" b="1" i="1"/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4495800" y="3886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Кривий Ріг</a:t>
            </a:r>
            <a:endParaRPr lang="ru-RU" sz="1600" i="1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4343400" y="33528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Дніпродзержинськ</a:t>
            </a:r>
            <a:endParaRPr lang="ru-RU" sz="1600" i="1"/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6269038" y="42227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Запоріжжя</a:t>
            </a:r>
            <a:endParaRPr lang="ru-RU" sz="1600" i="1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 rot="1347827">
            <a:off x="5181600" y="2895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Новомосковськ</a:t>
            </a:r>
            <a:endParaRPr lang="ru-RU" sz="1600" i="1"/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 rot="-3750644">
            <a:off x="5502275" y="455612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Нікополь</a:t>
            </a:r>
            <a:endParaRPr lang="ru-RU" sz="1600" i="1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672388" y="28527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Алчевськ</a:t>
            </a:r>
            <a:endParaRPr lang="ru-RU" sz="1600" i="1"/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6519863" y="300355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Краматорськ</a:t>
            </a:r>
            <a:endParaRPr lang="ru-RU" sz="1600" i="1"/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6781800" y="3733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Донецьк</a:t>
            </a:r>
            <a:endParaRPr lang="ru-RU" sz="1600" i="1"/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7620000" y="4800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Маріуполь</a:t>
            </a:r>
            <a:endParaRPr lang="ru-RU" sz="1600" i="1"/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6977063" y="341788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Єнакієве</a:t>
            </a:r>
            <a:endParaRPr lang="ru-RU" sz="1600" i="1"/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 rot="-3662577">
            <a:off x="8283575" y="26892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Луганськ</a:t>
            </a:r>
            <a:endParaRPr lang="ru-RU" sz="1600" i="1"/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7162800" y="40608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Харцизськ</a:t>
            </a:r>
            <a:endParaRPr lang="ru-RU" sz="1600" i="1"/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6978650" y="355917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Макіївка</a:t>
            </a:r>
            <a:endParaRPr lang="ru-RU" sz="1600" i="1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 flipV="1">
            <a:off x="6934200" y="4038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4" name="Line 72"/>
          <p:cNvSpPr>
            <a:spLocks noChangeShapeType="1"/>
          </p:cNvSpPr>
          <p:nvPr/>
        </p:nvSpPr>
        <p:spPr bwMode="auto">
          <a:xfrm flipV="1">
            <a:off x="7162800" y="4876800"/>
            <a:ext cx="4953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5" name="Line 73"/>
          <p:cNvSpPr>
            <a:spLocks noChangeShapeType="1"/>
          </p:cNvSpPr>
          <p:nvPr/>
        </p:nvSpPr>
        <p:spPr bwMode="auto">
          <a:xfrm flipV="1">
            <a:off x="6096000" y="4876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6" name="Line 74"/>
          <p:cNvSpPr>
            <a:spLocks noChangeShapeType="1"/>
          </p:cNvSpPr>
          <p:nvPr/>
        </p:nvSpPr>
        <p:spPr bwMode="auto">
          <a:xfrm flipH="1">
            <a:off x="8001000" y="3886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7010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 flipH="1">
            <a:off x="6716713" y="3319463"/>
            <a:ext cx="68580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1295400" y="25146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Львів</a:t>
            </a:r>
            <a:endParaRPr lang="ru-RU" sz="1600" i="1"/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3581400" y="22860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Київ</a:t>
            </a:r>
            <a:endParaRPr lang="ru-RU" sz="1600" i="1"/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6096000" y="23622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Харків</a:t>
            </a:r>
            <a:endParaRPr lang="ru-RU" sz="1600" i="1"/>
          </a:p>
        </p:txBody>
      </p:sp>
      <p:sp>
        <p:nvSpPr>
          <p:cNvPr id="18512" name="Freeform 80"/>
          <p:cNvSpPr>
            <a:spLocks/>
          </p:cNvSpPr>
          <p:nvPr/>
        </p:nvSpPr>
        <p:spPr bwMode="auto">
          <a:xfrm>
            <a:off x="7442200" y="2438400"/>
            <a:ext cx="939800" cy="1828800"/>
          </a:xfrm>
          <a:custGeom>
            <a:avLst/>
            <a:gdLst>
              <a:gd name="T0" fmla="*/ 112 w 640"/>
              <a:gd name="T1" fmla="*/ 0 h 1160"/>
              <a:gd name="T2" fmla="*/ 16 w 640"/>
              <a:gd name="T3" fmla="*/ 144 h 1160"/>
              <a:gd name="T4" fmla="*/ 16 w 640"/>
              <a:gd name="T5" fmla="*/ 240 h 1160"/>
              <a:gd name="T6" fmla="*/ 16 w 640"/>
              <a:gd name="T7" fmla="*/ 624 h 1160"/>
              <a:gd name="T8" fmla="*/ 16 w 640"/>
              <a:gd name="T9" fmla="*/ 816 h 1160"/>
              <a:gd name="T10" fmla="*/ 112 w 640"/>
              <a:gd name="T11" fmla="*/ 1104 h 1160"/>
              <a:gd name="T12" fmla="*/ 496 w 640"/>
              <a:gd name="T13" fmla="*/ 1152 h 1160"/>
              <a:gd name="T14" fmla="*/ 592 w 640"/>
              <a:gd name="T15" fmla="*/ 1104 h 1160"/>
              <a:gd name="T16" fmla="*/ 640 w 640"/>
              <a:gd name="T17" fmla="*/ 1104 h 1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0"/>
              <a:gd name="T28" fmla="*/ 0 h 1160"/>
              <a:gd name="T29" fmla="*/ 640 w 640"/>
              <a:gd name="T30" fmla="*/ 1160 h 1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" h="1160">
                <a:moveTo>
                  <a:pt x="112" y="0"/>
                </a:moveTo>
                <a:cubicBezTo>
                  <a:pt x="72" y="52"/>
                  <a:pt x="32" y="104"/>
                  <a:pt x="16" y="144"/>
                </a:cubicBezTo>
                <a:cubicBezTo>
                  <a:pt x="0" y="184"/>
                  <a:pt x="16" y="160"/>
                  <a:pt x="16" y="240"/>
                </a:cubicBezTo>
                <a:cubicBezTo>
                  <a:pt x="16" y="320"/>
                  <a:pt x="16" y="528"/>
                  <a:pt x="16" y="624"/>
                </a:cubicBezTo>
                <a:cubicBezTo>
                  <a:pt x="16" y="720"/>
                  <a:pt x="0" y="736"/>
                  <a:pt x="16" y="816"/>
                </a:cubicBezTo>
                <a:cubicBezTo>
                  <a:pt x="32" y="896"/>
                  <a:pt x="32" y="1048"/>
                  <a:pt x="112" y="1104"/>
                </a:cubicBezTo>
                <a:cubicBezTo>
                  <a:pt x="192" y="1160"/>
                  <a:pt x="416" y="1152"/>
                  <a:pt x="496" y="1152"/>
                </a:cubicBezTo>
                <a:cubicBezTo>
                  <a:pt x="576" y="1152"/>
                  <a:pt x="568" y="1112"/>
                  <a:pt x="592" y="1104"/>
                </a:cubicBezTo>
                <a:cubicBezTo>
                  <a:pt x="616" y="1096"/>
                  <a:pt x="628" y="1100"/>
                  <a:pt x="640" y="11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13" name="Freeform 81"/>
          <p:cNvSpPr>
            <a:spLocks/>
          </p:cNvSpPr>
          <p:nvPr/>
        </p:nvSpPr>
        <p:spPr bwMode="auto">
          <a:xfrm>
            <a:off x="7315200" y="4267200"/>
            <a:ext cx="850900" cy="647700"/>
          </a:xfrm>
          <a:custGeom>
            <a:avLst/>
            <a:gdLst>
              <a:gd name="T0" fmla="*/ 8 w 536"/>
              <a:gd name="T1" fmla="*/ 408 h 408"/>
              <a:gd name="T2" fmla="*/ 8 w 536"/>
              <a:gd name="T3" fmla="*/ 264 h 408"/>
              <a:gd name="T4" fmla="*/ 8 w 536"/>
              <a:gd name="T5" fmla="*/ 216 h 408"/>
              <a:gd name="T6" fmla="*/ 56 w 536"/>
              <a:gd name="T7" fmla="*/ 120 h 408"/>
              <a:gd name="T8" fmla="*/ 200 w 536"/>
              <a:gd name="T9" fmla="*/ 24 h 408"/>
              <a:gd name="T10" fmla="*/ 440 w 536"/>
              <a:gd name="T11" fmla="*/ 24 h 408"/>
              <a:gd name="T12" fmla="*/ 536 w 536"/>
              <a:gd name="T13" fmla="*/ 168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6"/>
              <a:gd name="T22" fmla="*/ 0 h 408"/>
              <a:gd name="T23" fmla="*/ 536 w 536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6" h="408">
                <a:moveTo>
                  <a:pt x="8" y="408"/>
                </a:moveTo>
                <a:cubicBezTo>
                  <a:pt x="8" y="352"/>
                  <a:pt x="8" y="296"/>
                  <a:pt x="8" y="264"/>
                </a:cubicBezTo>
                <a:cubicBezTo>
                  <a:pt x="8" y="232"/>
                  <a:pt x="0" y="240"/>
                  <a:pt x="8" y="216"/>
                </a:cubicBezTo>
                <a:cubicBezTo>
                  <a:pt x="16" y="192"/>
                  <a:pt x="24" y="152"/>
                  <a:pt x="56" y="120"/>
                </a:cubicBezTo>
                <a:cubicBezTo>
                  <a:pt x="88" y="88"/>
                  <a:pt x="136" y="40"/>
                  <a:pt x="200" y="24"/>
                </a:cubicBezTo>
                <a:cubicBezTo>
                  <a:pt x="264" y="8"/>
                  <a:pt x="384" y="0"/>
                  <a:pt x="440" y="24"/>
                </a:cubicBezTo>
                <a:cubicBezTo>
                  <a:pt x="496" y="48"/>
                  <a:pt x="520" y="144"/>
                  <a:pt x="536" y="1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6096000" y="8382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І. Придніпровський (1/2)</a:t>
            </a:r>
            <a:endParaRPr lang="ru-RU" sz="2000" b="1" dirty="0"/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6096000" y="1143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ІІ. Донецький (1/3)</a:t>
            </a:r>
            <a:endParaRPr lang="ru-RU" sz="2000" b="1" dirty="0"/>
          </a:p>
        </p:txBody>
      </p:sp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6096000" y="14478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 b="1" dirty="0"/>
              <a:t>ІІІ. Приазовський (1/6)</a:t>
            </a:r>
            <a:endParaRPr lang="ru-RU" sz="2000" b="1" dirty="0"/>
          </a:p>
        </p:txBody>
      </p: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8001000" y="44196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/>
              <a:t>ІІІ.</a:t>
            </a:r>
            <a:endParaRPr lang="ru-RU" sz="2800" b="1"/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4800600" y="4267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/>
              <a:t>І.</a:t>
            </a:r>
            <a:endParaRPr lang="ru-RU" sz="2800" b="1"/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7010400" y="2743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/>
              <a:t>ІІ.</a:t>
            </a:r>
            <a:endParaRPr lang="ru-RU" sz="2800" b="1"/>
          </a:p>
        </p:txBody>
      </p:sp>
      <p:sp>
        <p:nvSpPr>
          <p:cNvPr id="18520" name="Freeform 88"/>
          <p:cNvSpPr>
            <a:spLocks/>
          </p:cNvSpPr>
          <p:nvPr/>
        </p:nvSpPr>
        <p:spPr bwMode="auto">
          <a:xfrm>
            <a:off x="5199063" y="3251200"/>
            <a:ext cx="1912937" cy="1930400"/>
          </a:xfrm>
          <a:custGeom>
            <a:avLst/>
            <a:gdLst>
              <a:gd name="T0" fmla="*/ 901 w 1205"/>
              <a:gd name="T1" fmla="*/ 64 h 1216"/>
              <a:gd name="T2" fmla="*/ 757 w 1205"/>
              <a:gd name="T3" fmla="*/ 64 h 1216"/>
              <a:gd name="T4" fmla="*/ 229 w 1205"/>
              <a:gd name="T5" fmla="*/ 304 h 1216"/>
              <a:gd name="T6" fmla="*/ 201 w 1205"/>
              <a:gd name="T7" fmla="*/ 352 h 1216"/>
              <a:gd name="T8" fmla="*/ 85 w 1205"/>
              <a:gd name="T9" fmla="*/ 468 h 1216"/>
              <a:gd name="T10" fmla="*/ 14 w 1205"/>
              <a:gd name="T11" fmla="*/ 736 h 1216"/>
              <a:gd name="T12" fmla="*/ 14 w 1205"/>
              <a:gd name="T13" fmla="*/ 976 h 1216"/>
              <a:gd name="T14" fmla="*/ 97 w 1205"/>
              <a:gd name="T15" fmla="*/ 1120 h 1216"/>
              <a:gd name="T16" fmla="*/ 277 w 1205"/>
              <a:gd name="T17" fmla="*/ 1168 h 1216"/>
              <a:gd name="T18" fmla="*/ 517 w 1205"/>
              <a:gd name="T19" fmla="*/ 1216 h 1216"/>
              <a:gd name="T20" fmla="*/ 757 w 1205"/>
              <a:gd name="T21" fmla="*/ 1168 h 1216"/>
              <a:gd name="T22" fmla="*/ 997 w 1205"/>
              <a:gd name="T23" fmla="*/ 1072 h 1216"/>
              <a:gd name="T24" fmla="*/ 1141 w 1205"/>
              <a:gd name="T25" fmla="*/ 976 h 1216"/>
              <a:gd name="T26" fmla="*/ 1189 w 1205"/>
              <a:gd name="T27" fmla="*/ 832 h 1216"/>
              <a:gd name="T28" fmla="*/ 1189 w 1205"/>
              <a:gd name="T29" fmla="*/ 784 h 1216"/>
              <a:gd name="T30" fmla="*/ 1189 w 1205"/>
              <a:gd name="T31" fmla="*/ 592 h 1216"/>
              <a:gd name="T32" fmla="*/ 1093 w 1205"/>
              <a:gd name="T33" fmla="*/ 496 h 1216"/>
              <a:gd name="T34" fmla="*/ 1045 w 1205"/>
              <a:gd name="T35" fmla="*/ 400 h 1216"/>
              <a:gd name="T36" fmla="*/ 1045 w 1205"/>
              <a:gd name="T37" fmla="*/ 352 h 1216"/>
              <a:gd name="T38" fmla="*/ 997 w 1205"/>
              <a:gd name="T39" fmla="*/ 112 h 1216"/>
              <a:gd name="T40" fmla="*/ 997 w 1205"/>
              <a:gd name="T41" fmla="*/ 16 h 1216"/>
              <a:gd name="T42" fmla="*/ 901 w 1205"/>
              <a:gd name="T43" fmla="*/ 16 h 1216"/>
              <a:gd name="T44" fmla="*/ 853 w 1205"/>
              <a:gd name="T45" fmla="*/ 16 h 12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5"/>
              <a:gd name="T70" fmla="*/ 0 h 1216"/>
              <a:gd name="T71" fmla="*/ 1205 w 1205"/>
              <a:gd name="T72" fmla="*/ 1216 h 12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5" h="1216">
                <a:moveTo>
                  <a:pt x="901" y="64"/>
                </a:moveTo>
                <a:cubicBezTo>
                  <a:pt x="885" y="44"/>
                  <a:pt x="869" y="24"/>
                  <a:pt x="757" y="64"/>
                </a:cubicBezTo>
                <a:cubicBezTo>
                  <a:pt x="645" y="104"/>
                  <a:pt x="322" y="256"/>
                  <a:pt x="229" y="304"/>
                </a:cubicBezTo>
                <a:cubicBezTo>
                  <a:pt x="136" y="352"/>
                  <a:pt x="225" y="325"/>
                  <a:pt x="201" y="352"/>
                </a:cubicBezTo>
                <a:cubicBezTo>
                  <a:pt x="177" y="379"/>
                  <a:pt x="116" y="404"/>
                  <a:pt x="85" y="468"/>
                </a:cubicBezTo>
                <a:cubicBezTo>
                  <a:pt x="54" y="532"/>
                  <a:pt x="26" y="651"/>
                  <a:pt x="14" y="736"/>
                </a:cubicBezTo>
                <a:cubicBezTo>
                  <a:pt x="2" y="821"/>
                  <a:pt x="0" y="912"/>
                  <a:pt x="14" y="976"/>
                </a:cubicBezTo>
                <a:cubicBezTo>
                  <a:pt x="28" y="1040"/>
                  <a:pt x="53" y="1088"/>
                  <a:pt x="97" y="1120"/>
                </a:cubicBezTo>
                <a:cubicBezTo>
                  <a:pt x="141" y="1152"/>
                  <a:pt x="207" y="1152"/>
                  <a:pt x="277" y="1168"/>
                </a:cubicBezTo>
                <a:cubicBezTo>
                  <a:pt x="347" y="1184"/>
                  <a:pt x="437" y="1216"/>
                  <a:pt x="517" y="1216"/>
                </a:cubicBezTo>
                <a:cubicBezTo>
                  <a:pt x="597" y="1216"/>
                  <a:pt x="677" y="1192"/>
                  <a:pt x="757" y="1168"/>
                </a:cubicBezTo>
                <a:cubicBezTo>
                  <a:pt x="837" y="1144"/>
                  <a:pt x="933" y="1104"/>
                  <a:pt x="997" y="1072"/>
                </a:cubicBezTo>
                <a:cubicBezTo>
                  <a:pt x="1061" y="1040"/>
                  <a:pt x="1109" y="1016"/>
                  <a:pt x="1141" y="976"/>
                </a:cubicBezTo>
                <a:cubicBezTo>
                  <a:pt x="1173" y="936"/>
                  <a:pt x="1181" y="864"/>
                  <a:pt x="1189" y="832"/>
                </a:cubicBezTo>
                <a:cubicBezTo>
                  <a:pt x="1197" y="800"/>
                  <a:pt x="1189" y="824"/>
                  <a:pt x="1189" y="784"/>
                </a:cubicBezTo>
                <a:cubicBezTo>
                  <a:pt x="1189" y="744"/>
                  <a:pt x="1205" y="640"/>
                  <a:pt x="1189" y="592"/>
                </a:cubicBezTo>
                <a:cubicBezTo>
                  <a:pt x="1173" y="544"/>
                  <a:pt x="1117" y="528"/>
                  <a:pt x="1093" y="496"/>
                </a:cubicBezTo>
                <a:cubicBezTo>
                  <a:pt x="1069" y="464"/>
                  <a:pt x="1053" y="424"/>
                  <a:pt x="1045" y="400"/>
                </a:cubicBezTo>
                <a:cubicBezTo>
                  <a:pt x="1037" y="376"/>
                  <a:pt x="1053" y="400"/>
                  <a:pt x="1045" y="352"/>
                </a:cubicBezTo>
                <a:cubicBezTo>
                  <a:pt x="1037" y="304"/>
                  <a:pt x="1005" y="168"/>
                  <a:pt x="997" y="112"/>
                </a:cubicBezTo>
                <a:cubicBezTo>
                  <a:pt x="989" y="56"/>
                  <a:pt x="1013" y="32"/>
                  <a:pt x="997" y="16"/>
                </a:cubicBezTo>
                <a:cubicBezTo>
                  <a:pt x="981" y="0"/>
                  <a:pt x="925" y="16"/>
                  <a:pt x="901" y="16"/>
                </a:cubicBezTo>
                <a:cubicBezTo>
                  <a:pt x="877" y="16"/>
                  <a:pt x="861" y="16"/>
                  <a:pt x="853" y="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4683125" y="3614738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600" i="1"/>
              <a:t>Дніпропетровськ</a:t>
            </a:r>
            <a:endParaRPr lang="ru-RU" sz="1600" i="1"/>
          </a:p>
        </p:txBody>
      </p:sp>
      <p:sp>
        <p:nvSpPr>
          <p:cNvPr id="18522" name="Arc 90"/>
          <p:cNvSpPr>
            <a:spLocks/>
          </p:cNvSpPr>
          <p:nvPr/>
        </p:nvSpPr>
        <p:spPr bwMode="auto">
          <a:xfrm>
            <a:off x="6654800" y="3962400"/>
            <a:ext cx="177800" cy="3730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373063 h 43200"/>
              <a:gd name="T4" fmla="*/ 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3" name="Arc 91"/>
          <p:cNvSpPr>
            <a:spLocks/>
          </p:cNvSpPr>
          <p:nvPr/>
        </p:nvSpPr>
        <p:spPr bwMode="auto">
          <a:xfrm>
            <a:off x="6477000" y="3962400"/>
            <a:ext cx="177800" cy="373063"/>
          </a:xfrm>
          <a:custGeom>
            <a:avLst/>
            <a:gdLst>
              <a:gd name="T0" fmla="*/ 177800 w 21600"/>
              <a:gd name="T1" fmla="*/ 373063 h 43200"/>
              <a:gd name="T2" fmla="*/ 177800 w 21600"/>
              <a:gd name="T3" fmla="*/ 0 h 43200"/>
              <a:gd name="T4" fmla="*/ 17780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4" name="Arc 92"/>
          <p:cNvSpPr>
            <a:spLocks/>
          </p:cNvSpPr>
          <p:nvPr/>
        </p:nvSpPr>
        <p:spPr bwMode="auto">
          <a:xfrm>
            <a:off x="6502400" y="3581400"/>
            <a:ext cx="177800" cy="3730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373063 h 43200"/>
              <a:gd name="T4" fmla="*/ 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5" name="Arc 93"/>
          <p:cNvSpPr>
            <a:spLocks/>
          </p:cNvSpPr>
          <p:nvPr/>
        </p:nvSpPr>
        <p:spPr bwMode="auto">
          <a:xfrm>
            <a:off x="6324600" y="3581400"/>
            <a:ext cx="177800" cy="373063"/>
          </a:xfrm>
          <a:custGeom>
            <a:avLst/>
            <a:gdLst>
              <a:gd name="T0" fmla="*/ 177800 w 21600"/>
              <a:gd name="T1" fmla="*/ 373063 h 43200"/>
              <a:gd name="T2" fmla="*/ 177800 w 21600"/>
              <a:gd name="T3" fmla="*/ 0 h 43200"/>
              <a:gd name="T4" fmla="*/ 17780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6" name="Arc 94"/>
          <p:cNvSpPr>
            <a:spLocks/>
          </p:cNvSpPr>
          <p:nvPr/>
        </p:nvSpPr>
        <p:spPr bwMode="auto">
          <a:xfrm>
            <a:off x="8636000" y="3276600"/>
            <a:ext cx="177800" cy="3730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373063 h 43200"/>
              <a:gd name="T4" fmla="*/ 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27" name="Arc 95"/>
          <p:cNvSpPr>
            <a:spLocks/>
          </p:cNvSpPr>
          <p:nvPr/>
        </p:nvSpPr>
        <p:spPr bwMode="auto">
          <a:xfrm>
            <a:off x="8458200" y="3276600"/>
            <a:ext cx="177800" cy="373063"/>
          </a:xfrm>
          <a:custGeom>
            <a:avLst/>
            <a:gdLst>
              <a:gd name="T0" fmla="*/ 177800 w 21600"/>
              <a:gd name="T1" fmla="*/ 373063 h 43200"/>
              <a:gd name="T2" fmla="*/ 177800 w 21600"/>
              <a:gd name="T3" fmla="*/ 0 h 43200"/>
              <a:gd name="T4" fmla="*/ 177800 w 21600"/>
              <a:gd name="T5" fmla="*/ 186532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90033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49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27538" y="4005263"/>
            <a:ext cx="144462" cy="155575"/>
          </a:xfrm>
          <a:prstGeom prst="star4">
            <a:avLst>
              <a:gd name="adj" fmla="val 258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</a:t>
            </a:r>
            <a:endParaRPr lang="ru-RU" sz="800" b="1">
              <a:solidFill>
                <a:schemeClr val="bg1"/>
              </a:solidFill>
            </a:endParaRPr>
          </a:p>
        </p:txBody>
      </p:sp>
      <p:sp>
        <p:nvSpPr>
          <p:cNvPr id="24650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53463" y="4902200"/>
            <a:ext cx="144462" cy="155575"/>
          </a:xfrm>
          <a:prstGeom prst="star4">
            <a:avLst>
              <a:gd name="adj" fmla="val 25824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</a:t>
            </a:r>
            <a:endParaRPr lang="ru-RU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59775"/>
      </p:ext>
    </p:extLst>
  </p:cSld>
  <p:clrMapOvr>
    <a:masterClrMapping/>
  </p:clrMapOvr>
  <p:transition spd="slow">
    <p:wheel spokes="1"/>
    <p:sndAc>
      <p:stSnd>
        <p:snd r:embed="rId2" name="Рикошет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88" y="166446"/>
            <a:ext cx="8786812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металургія повного циклу — Макіївка, Донецьк, Єнакієве,    </a:t>
            </a:r>
            <a:b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Дніпропетровськ, Запоріжжя «Запоріжсталь», Кривий Ріг, Нікополь, </a:t>
            </a:r>
            <a:b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Маріуполь «Азовсталь».</a:t>
            </a:r>
            <a:endParaRPr lang="ru-RU" sz="19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переробна металургія — Запоріжжя, Костянтинівка, Стаханов,  </a:t>
            </a: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Дніпропетровськ.</a:t>
            </a:r>
            <a:endParaRPr lang="ru-RU" sz="19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електрометалургія — Бровари, Запоріжжя, «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Дніпроспецсталь</a:t>
            </a: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9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виробництво феросплавів — Нікополь, Запоріжжя, Стаханов.</a:t>
            </a:r>
            <a:endParaRPr lang="ru-RU" sz="19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виробництво труб — Нікополь, Запоріжжя, Стаханов,  Дніпропетровськ,    </a:t>
            </a:r>
            <a:b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 Маріуполь, Стаханов, 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Нов</a:t>
            </a:r>
            <a:r>
              <a:rPr lang="ru-RU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московськ</a:t>
            </a: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Харцизьск</a:t>
            </a: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9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indent="106363" eaLnBrk="0" hangingPunct="0">
              <a:tabLst>
                <a:tab pos="752475" algn="l"/>
              </a:tabLst>
            </a:pP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— виробництво 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метизів</a:t>
            </a: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виробничого призначення — Запоріжжя, </a:t>
            </a:r>
            <a:b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  Дніпропетровськ, </a:t>
            </a:r>
            <a:r>
              <a:rPr lang="uk-UA" sz="19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Харцизськ</a:t>
            </a:r>
            <a:r>
              <a:rPr lang="uk-UA" sz="19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(стале-дротяний завод), Дружківка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3666883"/>
          <a:ext cx="7286625" cy="3191117"/>
        </p:xfrm>
        <a:graphic>
          <a:graphicData uri="http://schemas.openxmlformats.org/drawingml/2006/table">
            <a:tbl>
              <a:tblPr/>
              <a:tblGrid>
                <a:gridCol w="1428750"/>
                <a:gridCol w="4071938"/>
                <a:gridCol w="1785937"/>
              </a:tblGrid>
              <a:tr h="2193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Основні металургійні райони України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 району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Стисла характеристика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Основні вузли та центри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783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Придні­провський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Профільна галузь — чорна мета­лургія, виробляється 50 % чорних металів, розташовано 14 металур­гійних заводів (із 62), виробляють чавун, сталь, прокат, колеса для залізничного транспорту, мостові конструкції, сплави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Дніпропетровський, Запорізький, Криворізький, Кременчуцький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979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Донецький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Включає 13 металургійних заводів, потужних коксохімічних підпри­ємств (50 % коксу України); на район припадає більше 40 % чаву­ну та 33 % продукції металевої промисловості країни; спеціалізу­ється на виробництві трубопрокату, коксохімії, виробництві вогне­тривів, феросплавів тощо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Донецько-Макіївський, </a:t>
                      </a:r>
                      <a:r>
                        <a:rPr kumimoji="0" lang="uk-UA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Єнакієвський</a:t>
                      </a: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Алчевсько-Алмазнянський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  <a:tr h="5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Приазовський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Забезпечує металом місцеве маши­нобудування, тісно пов'язаний з коксохімією, виробництвом добрив і будівельних матеріалів; випускає чавун, сталь і прокат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Маріуполь, Керч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58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313" y="358180"/>
            <a:ext cx="864393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Основні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проблеми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стоять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перед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українськими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металургійними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підприємствами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800" dirty="0">
              <a:latin typeface="Arial Black" pitchFamily="34" charset="0"/>
            </a:endParaRPr>
          </a:p>
          <a:p>
            <a:pPr indent="457200" algn="ctr" eaLnBrk="0" hangingPunct="0"/>
            <a:r>
              <a:rPr lang="uk-UA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По-перше, підприємства чорної металургії оснащені старим, майже зношеним, допотопним обладнанням.</a:t>
            </a:r>
            <a:endParaRPr lang="ru-RU" sz="2800" dirty="0">
              <a:latin typeface="Arial Black" pitchFamily="34" charset="0"/>
            </a:endParaRPr>
          </a:p>
          <a:p>
            <a:pPr indent="457200" algn="ctr" eaLnBrk="0" hangingPunct="0"/>
            <a:r>
              <a:rPr lang="uk-UA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 	По-друге, чорна металургія України надмірно </a:t>
            </a:r>
            <a:r>
              <a:rPr lang="uk-UA" sz="28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енергозатратна</a:t>
            </a:r>
            <a:r>
              <a:rPr lang="uk-UA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800" dirty="0">
              <a:latin typeface="Arial Black" pitchFamily="34" charset="0"/>
            </a:endParaRPr>
          </a:p>
          <a:p>
            <a:pPr indent="457200" algn="ctr" eaLnBrk="0" hangingPunct="0"/>
            <a:r>
              <a:rPr lang="uk-UA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Низький вміст металу у сировині вимагає збагачення руд. Звичайно, необхідні також пошуки найефективніших шляхів  її збагачення.</a:t>
            </a:r>
            <a:endParaRPr lang="ru-RU" sz="2800" dirty="0">
              <a:latin typeface="Arial Black" pitchFamily="34" charset="0"/>
            </a:endParaRPr>
          </a:p>
          <a:p>
            <a:pPr indent="457200" algn="just" eaLnBrk="0" hangingPunct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239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642910" y="4357694"/>
          <a:ext cx="8143932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>
            <a:off x="3644107" y="3356769"/>
            <a:ext cx="2000250" cy="1587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83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3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321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Перевір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 себе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8313" y="836613"/>
            <a:ext cx="7488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 dirty="0">
                <a:solidFill>
                  <a:srgbClr val="663300"/>
                </a:solidFill>
              </a:rPr>
              <a:t>1. Поклади якої сировини є в Україні для розвитку чорної металургії?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971550" y="1484313"/>
            <a:ext cx="28797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а) нафта;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б) коксівне вугілля;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в) залізні руди;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г) боксити;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356100" y="1470025"/>
            <a:ext cx="34559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марганцеві руди;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каолін (біла глина);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є) вогнетривкі глини;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ж) флюсові вапняки.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34975" y="2946400"/>
            <a:ext cx="74882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 dirty="0">
                <a:solidFill>
                  <a:srgbClr val="663300"/>
                </a:solidFill>
              </a:rPr>
              <a:t>2. Яку роль відіграє кокс у доменному виробництві?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04875" y="3306763"/>
            <a:ext cx="80279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а) утворення відновника та окисника;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б) джерело високої температури;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 dirty="0">
                <a:solidFill>
                  <a:schemeClr val="accent2"/>
                </a:solidFill>
              </a:rPr>
              <a:t>в) для добування відновника і тепла для хімічної реакції.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01638" y="4464050"/>
            <a:ext cx="741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3. Виберіть назви басейнів та родовищ залізної руди в Україні.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827088" y="5114925"/>
            <a:ext cx="32400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Донбас;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Криворізький;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Білозерське;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Придніпровський;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211638" y="5100638"/>
            <a:ext cx="43926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Кременчуцьке;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Інгулецьке;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є) Керченське;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ж) Львівсько-Волинський.</a:t>
            </a:r>
            <a:endParaRPr lang="ru-RU" b="1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96442"/>
      </p:ext>
    </p:extLst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54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build="p"/>
      <p:bldP spid="54282" grpId="0" build="p"/>
      <p:bldP spid="54283" grpId="0"/>
      <p:bldP spid="54284" grpId="0" build="p"/>
      <p:bldP spid="54285" grpId="0"/>
      <p:bldP spid="54286" grpId="0" build="p"/>
      <p:bldP spid="542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072187"/>
          </a:xfrm>
        </p:spPr>
        <p:txBody>
          <a:bodyPr/>
          <a:lstStyle/>
          <a:p>
            <a:pPr eaLnBrk="1" hangingPunct="1"/>
            <a:r>
              <a:rPr lang="uk-UA" sz="4800" b="1" dirty="0" smtClean="0">
                <a:solidFill>
                  <a:srgbClr val="3333FF"/>
                </a:solidFill>
                <a:latin typeface="Comic Sans MS" pitchFamily="66" charset="0"/>
              </a:rPr>
              <a:t>Чорна металургія – одна з провідних галузей господарства України</a:t>
            </a:r>
            <a:endParaRPr lang="ru-RU" sz="48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/>
            <a:r>
              <a:rPr lang="uk-UA" sz="4800" b="1" dirty="0" smtClean="0">
                <a:solidFill>
                  <a:srgbClr val="3333FF"/>
                </a:solidFill>
                <a:latin typeface="Comic Sans MS" pitchFamily="66" charset="0"/>
              </a:rPr>
              <a:t>Визначає економічний потенціал України</a:t>
            </a:r>
            <a:endParaRPr lang="ru-RU" sz="48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/>
            <a:r>
              <a:rPr lang="uk-UA" sz="4800" b="1" dirty="0" smtClean="0">
                <a:solidFill>
                  <a:srgbClr val="3333FF"/>
                </a:solidFill>
                <a:latin typeface="Comic Sans MS" pitchFamily="66" charset="0"/>
              </a:rPr>
              <a:t>Основна стаття доходу бюджету України</a:t>
            </a:r>
            <a:endParaRPr lang="ru-RU" sz="48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/>
            <a:endParaRPr lang="ru-RU" sz="36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27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3211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Comic Sans MS"/>
              </a:rPr>
              <a:t>Перевір себе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41288" y="1103313"/>
            <a:ext cx="86756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 dirty="0">
                <a:solidFill>
                  <a:srgbClr val="663300"/>
                </a:solidFill>
              </a:rPr>
              <a:t>4. Які райони розвитку чорної металургії склалися в Україні?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66725" y="1406525"/>
            <a:ext cx="2879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Прикарпаття;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Придніпров'я;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Донбас;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851275" y="1412875"/>
            <a:ext cx="34559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Причорномор'я;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Полісся;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Приазов'я.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95263" y="2484438"/>
            <a:ext cx="7488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5. Які центри чорної металургії склалися у Придніпровському металургійному районі України?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82613" y="3132138"/>
            <a:ext cx="28797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Макіївка;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Кривий Ріг;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Новомосковськ;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г) Єнакієве;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995738" y="3141663"/>
            <a:ext cx="33845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д) Маріуполь;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е) Запоріжжя;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є) Дніпродзержинськ;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ж) Стаханов.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50825" y="4581525"/>
            <a:ext cx="74882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uk-UA" b="1" i="1">
                <a:solidFill>
                  <a:srgbClr val="663300"/>
                </a:solidFill>
              </a:rPr>
              <a:t>6. На який чинник зорієнтоване розміщення металургійних комбінатів у Приазов'ї?</a:t>
            </a:r>
            <a:endParaRPr lang="ru-RU" b="1" i="1">
              <a:solidFill>
                <a:srgbClr val="66330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54013" y="5157788"/>
            <a:ext cx="46148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а) на сировину;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б) на транспортні шляхи;</a:t>
            </a:r>
          </a:p>
          <a:p>
            <a:pPr eaLnBrk="1" hangingPunct="1">
              <a:lnSpc>
                <a:spcPct val="85000"/>
              </a:lnSpc>
            </a:pPr>
            <a:r>
              <a:rPr lang="uk-UA" b="1" i="1">
                <a:solidFill>
                  <a:schemeClr val="accent2"/>
                </a:solidFill>
              </a:rPr>
              <a:t>в) на споживача.</a:t>
            </a:r>
          </a:p>
        </p:txBody>
      </p:sp>
    </p:spTree>
    <p:extLst>
      <p:ext uri="{BB962C8B-B14F-4D97-AF65-F5344CB8AC3E}">
        <p14:creationId xmlns:p14="http://schemas.microsoft.com/office/powerpoint/2010/main" xmlns="" val="3097920953"/>
      </p:ext>
    </p:extLst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7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7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7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57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57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5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d_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6" grpId="0" build="p"/>
      <p:bldP spid="57357" grpId="0" build="p"/>
      <p:bldP spid="57358" grpId="0"/>
      <p:bldP spid="57359" grpId="0" build="p"/>
      <p:bldP spid="57360" grpId="0" build="p"/>
      <p:bldP spid="57361" grpId="0"/>
      <p:bldP spid="57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8625" y="2389376"/>
            <a:ext cx="83581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Історія розвитку чорної металургії в Україні.</a:t>
            </a:r>
            <a:endParaRPr lang="ru-RU" sz="3200" b="1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Паливо та сировина.</a:t>
            </a:r>
            <a:endParaRPr lang="ru-RU" sz="3200" b="1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 виробництва.</a:t>
            </a:r>
            <a:endParaRPr lang="ru-RU" sz="3200" b="1" i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Продукція, центри та райони розміщення галузі.</a:t>
            </a:r>
          </a:p>
          <a:p>
            <a:pPr eaLnBrk="0" hangingPunct="0">
              <a:buFontTx/>
              <a:buChar char="•"/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Сучасні економічні і екологічні проблеми чорної металургії в Україні.</a:t>
            </a:r>
            <a:r>
              <a:rPr lang="ru-RU" sz="32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7544" y="1844824"/>
            <a:ext cx="507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3600" b="1" i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Галузева структура.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536" y="1196752"/>
            <a:ext cx="611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Поняття чорна металургія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75656" y="260648"/>
            <a:ext cx="5072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4800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План уроку</a:t>
            </a:r>
            <a:endParaRPr lang="uk-UA" sz="4800" b="1" i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928688"/>
            <a:ext cx="8286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400" b="1" i="1">
                <a:latin typeface="Bookman Old Style" pitchFamily="18" charset="0"/>
                <a:cs typeface="Arial" charset="0"/>
              </a:rPr>
              <a:t>Чорна  металургія – галузь важкої промисловості, що займається видобутком і збагаченням руд чорних металів та виплавкою чавуну та сталі.</a:t>
            </a:r>
          </a:p>
        </p:txBody>
      </p:sp>
    </p:spTree>
    <p:extLst>
      <p:ext uri="{BB962C8B-B14F-4D97-AF65-F5344CB8AC3E}">
        <p14:creationId xmlns:p14="http://schemas.microsoft.com/office/powerpoint/2010/main" xmlns="" val="7495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41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52400" y="1066800"/>
          <a:ext cx="8724900" cy="6083300"/>
        </p:xfrm>
        <a:graphic>
          <a:graphicData uri="http://schemas.openxmlformats.org/presentationml/2006/ole">
            <p:oleObj spid="_x0000_s2054" name="Диаграмма" r:id="rId5" imgW="8448624" imgH="6086409" progId="MSGraph.Chart.8">
              <p:embed followColorScheme="full"/>
            </p:oleObj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8001000" cy="830997"/>
          </a:xfrm>
          <a:prstGeom prst="rect">
            <a:avLst/>
          </a:prstGeom>
          <a:noFill/>
          <a:ln w="57150" cmpd="thinThick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>
                <a:solidFill>
                  <a:srgbClr val="D60093"/>
                </a:solidFill>
              </a:rPr>
              <a:t>МІСЦЕ  УКРАЇНИ  СЕРЕД  ІНШИХ  КРАЇН  СВІТУ  ЗА  ВИПЛАВКОЮ  СТАЛІ </a:t>
            </a:r>
            <a:r>
              <a:rPr lang="uk-UA" i="1" dirty="0">
                <a:solidFill>
                  <a:srgbClr val="D60093"/>
                </a:solidFill>
              </a:rPr>
              <a:t>(</a:t>
            </a:r>
            <a:r>
              <a:rPr lang="uk-UA" i="1" dirty="0" smtClean="0">
                <a:solidFill>
                  <a:srgbClr val="D60093"/>
                </a:solidFill>
              </a:rPr>
              <a:t>2008 </a:t>
            </a:r>
            <a:r>
              <a:rPr lang="uk-UA" i="1" dirty="0">
                <a:solidFill>
                  <a:srgbClr val="D60093"/>
                </a:solidFill>
              </a:rPr>
              <a:t>р.)</a:t>
            </a:r>
            <a:endParaRPr lang="ru-RU" i="1" dirty="0">
              <a:solidFill>
                <a:srgbClr val="D60093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578225" y="6151563"/>
            <a:ext cx="1295400" cy="2159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30" name="AutoShape 0" descr="Пергамент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1" name="AutoShape 1" descr="Пергамен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folHlink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3003978"/>
      </p:ext>
    </p:extLst>
  </p:cSld>
  <p:clrMapOvr>
    <a:masterClrMapping/>
  </p:clrMapOvr>
  <p:transition spd="slow">
    <p:zoom dir="in"/>
    <p:sndAc>
      <p:stSnd>
        <p:snd r:embed="rId3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Україна на 10 місці в рейтингу виробників сталі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4000" y="644935"/>
            <a:ext cx="8496000" cy="556813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6888299"/>
      </p:ext>
    </p:extLst>
  </p:cSld>
  <p:clrMapOvr>
    <a:masterClrMapping/>
  </p:clrMapOvr>
  <p:transition spd="slow">
    <p:zoom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313" y="357188"/>
            <a:ext cx="87153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XIV</a:t>
            </a:r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XVII 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ст. на Галичині було поширене виробництво металу в горнах і примітивних домницях. Відомо, що поліські руди використовували запорожці для військових потреб. В другій половині 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XVI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! ст. було відкрито родовища залізної руди біля Кривого Рогу, коли В.Ф. Зуєв описав «</a:t>
            </a:r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железный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шифер» на березі річки Інгулець (1781 — 1782 рр.). Перша в Україні промислова доменна піч була задута в 1800 р. на Луганському чавуноливарному завод і залізо почали видобувати скіфи у 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тис. до н. є. виготовлення зброї відноситься до ! тис. до н. є. центрів по виробництву заліза існував в кінці І тис. до н. є. — І тис. н. є. у Закарпатті. В долині р. </a:t>
            </a:r>
            <a:r>
              <a:rPr lang="uk-UA" sz="2000" b="1" dirty="0" err="1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Ботару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(Новий </a:t>
            </a:r>
            <a:r>
              <a:rPr lang="uk-UA" sz="2000" b="1" dirty="0" err="1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Клинов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було знайдено горни, вироби з заліза. Відомо, що наші предки в </a:t>
            </a:r>
            <a:r>
              <a:rPr lang="uk-UA" sz="2000" b="1" dirty="0" err="1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давнинку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VII</a:t>
            </a:r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тис. до н. є.) володіли секретом виплавки заліза. Поблизу колишнього </a:t>
            </a:r>
            <a:r>
              <a:rPr lang="uk-UA" sz="2000" b="1" dirty="0" err="1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с.Хлюпачі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 Київщині знайдено залишки ливарної печі для виплавки заліза, </a:t>
            </a:r>
            <a:r>
              <a:rPr lang="uk-UA" sz="2000" b="1" dirty="0" err="1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лемехи</a:t>
            </a:r>
            <a:r>
              <a:rPr lang="uk-UA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та чересла для плугів, сокири і коси, мечі й вістря для списів і стріл, виготовлені з місцевої болотної руди (лімоніту). За часів Київської Русі був поширений сиро­дутний процес його добування (відновлення залізних руд деревним вугіллям у горна.</a:t>
            </a:r>
            <a:r>
              <a:rPr lang="ru-RU" sz="2000" b="1" dirty="0">
                <a:solidFill>
                  <a:srgbClr val="3333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642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830</Words>
  <Application>Microsoft Office PowerPoint</Application>
  <PresentationFormat>Экран (4:3)</PresentationFormat>
  <Paragraphs>232</Paragraphs>
  <Slides>30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Іра</dc:creator>
  <cp:lastModifiedBy>Loner-XP</cp:lastModifiedBy>
  <cp:revision>26</cp:revision>
  <dcterms:created xsi:type="dcterms:W3CDTF">2013-11-28T19:31:10Z</dcterms:created>
  <dcterms:modified xsi:type="dcterms:W3CDTF">2013-12-03T08:47:36Z</dcterms:modified>
</cp:coreProperties>
</file>