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136A"/>
    <a:srgbClr val="FFFFFF"/>
    <a:srgbClr val="1984CC"/>
    <a:srgbClr val="35759D"/>
    <a:srgbClr val="35B19D"/>
    <a:srgbClr val="000000"/>
    <a:srgbClr val="FFFF00"/>
    <a:srgbClr val="B3D3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23" autoAdjust="0"/>
    <p:restoredTop sz="95596" autoAdjust="0"/>
  </p:normalViewPr>
  <p:slideViewPr>
    <p:cSldViewPr>
      <p:cViewPr>
        <p:scale>
          <a:sx n="75" d="100"/>
          <a:sy n="75" d="100"/>
        </p:scale>
        <p:origin x="-134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C8ABDB5-3822-4864-AE93-BA952D31D0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141CD0-54ED-4D91-8F4E-EAEBCF86AEAB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F4FA7D-B2D6-47D1-BE85-218F1E48BBA8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9CA4A2-3627-41A7-BF56-9B4C7C88AAF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275" y="2771775"/>
            <a:ext cx="7543800" cy="704850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5275" y="3381375"/>
            <a:ext cx="7543800" cy="457200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67500" y="152400"/>
            <a:ext cx="21717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2400" y="152400"/>
            <a:ext cx="63627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95350" y="12192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29150" y="12192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52400"/>
            <a:ext cx="868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5350" y="1219200"/>
            <a:ext cx="7315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23850" y="2349500"/>
            <a:ext cx="7543800" cy="704850"/>
          </a:xfrm>
        </p:spPr>
        <p:txBody>
          <a:bodyPr/>
          <a:lstStyle/>
          <a:p>
            <a:r>
              <a:rPr lang="uk-UA" smtClean="0">
                <a:solidFill>
                  <a:srgbClr val="C00000"/>
                </a:solidFill>
              </a:rPr>
              <a:t>Геологічні небезпечні явища</a:t>
            </a:r>
            <a:endParaRPr lang="en-US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2" descr="http://t1.gstatic.com/images?q=tbn:ANd9GcQpXawu-ZuaJGlH82nFzUHl0feS51SN43bKbJNf_eEVVzcTG0l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686800" cy="684213"/>
          </a:xfrm>
        </p:spPr>
        <p:txBody>
          <a:bodyPr/>
          <a:lstStyle/>
          <a:p>
            <a:pPr algn="ctr"/>
            <a:r>
              <a:rPr lang="ru-RU" i="1" smtClean="0">
                <a:solidFill>
                  <a:srgbClr val="C00000"/>
                </a:solidFill>
              </a:rPr>
              <a:t>Зсуви</a:t>
            </a:r>
            <a:endParaRPr lang="ru-RU" smtClean="0">
              <a:solidFill>
                <a:srgbClr val="C00000"/>
              </a:solidFill>
            </a:endParaRPr>
          </a:p>
        </p:txBody>
      </p: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>
          <a:xfrm>
            <a:off x="895350" y="1219200"/>
            <a:ext cx="7780338" cy="5089525"/>
          </a:xfrm>
        </p:spPr>
        <p:txBody>
          <a:bodyPr/>
          <a:lstStyle/>
          <a:p>
            <a:pPr algn="ctr"/>
            <a:r>
              <a:rPr lang="ru-RU" sz="2000" smtClean="0">
                <a:solidFill>
                  <a:srgbClr val="03136A"/>
                </a:solidFill>
              </a:rPr>
              <a:t>це зміщення вниз по косій під дією сил тяжіння великих ґрунтових мас, що формують схили гірських річок, озерних та морських терас. Зсуви є одним із найнебезпечніших і дуже поширених природних явищ що може бути викликане як природними, так і штучними (антропогенними) причинами</a:t>
            </a:r>
            <a:r>
              <a:rPr lang="ru-RU" sz="2000" smtClean="0"/>
              <a:t>. До природних відносяться: збільшення крутизни схилів, підмив їх основи морською чи річковою водою, сейсмічні поштовхи та інше. Штучними причинами є: руйнування схилів дорожніми канавами, надмірним виносом грунту, вирубкою лісів, неправильним вибором агротехніки для сільськогосподарських угідь на схилах та інше.</a:t>
            </a:r>
          </a:p>
          <a:p>
            <a:pPr algn="ctr"/>
            <a:r>
              <a:rPr lang="ru-RU" sz="2000" smtClean="0"/>
              <a:t>Згідно з міжнародною статистикою, до 80% сучасних зсувів пов’язано з діяльністю людини (антропогенний фактор). Зсуви формуються переважно на ділянках зволожених і виникають при крутизні схилу 10° і більше. На глиняних грунтах при надмірному зволоженні вони можуть виникати і при крутизні 57°.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2" descr="http://t0.gstatic.com/images?q=tbn:ANd9GcTbMC7bhQelPUY_HqH8jPACi-xLjlMxiAe9D43G4qv4nrPmho6W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916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Содержимое 2"/>
          <p:cNvSpPr>
            <a:spLocks noGrp="1"/>
          </p:cNvSpPr>
          <p:nvPr>
            <p:ph idx="1"/>
          </p:nvPr>
        </p:nvSpPr>
        <p:spPr>
          <a:xfrm>
            <a:off x="895350" y="476250"/>
            <a:ext cx="7315200" cy="5976938"/>
          </a:xfrm>
        </p:spPr>
        <p:txBody>
          <a:bodyPr/>
          <a:lstStyle/>
          <a:p>
            <a:pPr>
              <a:buFontTx/>
              <a:buNone/>
            </a:pPr>
            <a:endParaRPr lang="ru-RU" i="1" smtClean="0">
              <a:solidFill>
                <a:srgbClr val="C00000"/>
              </a:solidFill>
            </a:endParaRPr>
          </a:p>
          <a:p>
            <a:pPr>
              <a:buFontTx/>
              <a:buNone/>
            </a:pPr>
            <a:r>
              <a:rPr lang="ru-RU" i="1" smtClean="0">
                <a:solidFill>
                  <a:srgbClr val="002060"/>
                </a:solidFill>
              </a:rPr>
              <a:t>Осип</a:t>
            </a:r>
            <a:r>
              <a:rPr lang="ru-RU" i="1" smtClean="0">
                <a:solidFill>
                  <a:srgbClr val="C00000"/>
                </a:solidFill>
              </a:rPr>
              <a:t> – </a:t>
            </a:r>
            <a:r>
              <a:rPr lang="ru-RU" smtClean="0">
                <a:solidFill>
                  <a:srgbClr val="C00000"/>
                </a:solidFill>
              </a:rPr>
              <a:t>це нагромадження щебеню чи грунту біля підніжжя схилів.</a:t>
            </a:r>
          </a:p>
          <a:p>
            <a:pPr>
              <a:buFontTx/>
              <a:buNone/>
            </a:pPr>
            <a:r>
              <a:rPr lang="ru-RU" i="1" smtClean="0">
                <a:solidFill>
                  <a:srgbClr val="002060"/>
                </a:solidFill>
              </a:rPr>
              <a:t>Абразія </a:t>
            </a:r>
            <a:r>
              <a:rPr lang="ru-RU" i="1" smtClean="0">
                <a:solidFill>
                  <a:srgbClr val="C00000"/>
                </a:solidFill>
              </a:rPr>
              <a:t>– </a:t>
            </a:r>
            <a:r>
              <a:rPr lang="ru-RU" smtClean="0">
                <a:solidFill>
                  <a:srgbClr val="C00000"/>
                </a:solidFill>
              </a:rPr>
              <a:t>це процес руйнування хвилями прибою берегів морів, озер та водосховищ. Абразійний процес найбільш поширений на Чорноморському узбережжі.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9672" y="2348880"/>
            <a:ext cx="6072230" cy="175432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uk-UA" sz="54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ДЯКУЮ ЗА УВАГУ!</a:t>
            </a:r>
            <a:endParaRPr lang="ru-RU" sz="54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9" descr="http://t3.gstatic.com/images?q=tbn:ANd9GcQQnI3peOBk-yn2_6VVqA07dHxzIMvkToTY-0BEcbvfYkbhQfI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0200" y="3527425"/>
            <a:ext cx="5003800" cy="333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50825" y="908050"/>
            <a:ext cx="7315200" cy="332422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  <a:defRPr/>
            </a:pPr>
            <a:r>
              <a:rPr lang="en-US" sz="2400" i="1" dirty="0" smtClean="0">
                <a:solidFill>
                  <a:schemeClr val="tx1">
                    <a:lumMod val="50000"/>
                  </a:schemeClr>
                </a:solidFill>
              </a:rPr>
              <a:t>		</a:t>
            </a:r>
            <a:r>
              <a:rPr lang="ru-RU" sz="2400" i="1" dirty="0" err="1" smtClean="0">
                <a:solidFill>
                  <a:schemeClr val="tx1">
                    <a:lumMod val="50000"/>
                  </a:schemeClr>
                </a:solidFill>
              </a:rPr>
              <a:t>Землетруси</a:t>
            </a:r>
            <a:r>
              <a:rPr lang="ru-RU" sz="2400" i="1" dirty="0" smtClean="0">
                <a:solidFill>
                  <a:schemeClr val="tx1">
                    <a:lumMod val="50000"/>
                  </a:schemeClr>
                </a:solidFill>
              </a:rPr>
              <a:t> –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коливання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земної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кори,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що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виникають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у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результаті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вибухів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у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глибині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землі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розламів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шарів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земної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кори,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активної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вулканічної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діяльності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. 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</a:rPr>
              <a:t>				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Підземний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удар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викликає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пружні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коливання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(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сейсмічні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хвилі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),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що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поширюються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по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землі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у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всіх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напрямках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. Область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землі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із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якої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виходять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хвилі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землетрусу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називають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i="1" dirty="0" smtClean="0">
                <a:solidFill>
                  <a:schemeClr val="tx1">
                    <a:lumMod val="50000"/>
                  </a:schemeClr>
                </a:solidFill>
              </a:rPr>
              <a:t>центром, 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а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розташовану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на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поверхні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землі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ділянку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— </a:t>
            </a:r>
            <a:r>
              <a:rPr lang="ru-RU" sz="2400" i="1" dirty="0" err="1" smtClean="0">
                <a:solidFill>
                  <a:schemeClr val="tx1">
                    <a:lumMod val="50000"/>
                  </a:schemeClr>
                </a:solidFill>
              </a:rPr>
              <a:t>епіцентром</a:t>
            </a:r>
            <a:r>
              <a:rPr lang="ru-RU" sz="2400" i="1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i="1" dirty="0" err="1" smtClean="0">
                <a:solidFill>
                  <a:schemeClr val="tx1">
                    <a:lumMod val="50000"/>
                  </a:schemeClr>
                </a:solidFill>
              </a:rPr>
              <a:t>землетрусу</a:t>
            </a:r>
            <a:r>
              <a:rPr lang="ru-RU" sz="2400" i="1" dirty="0" smtClean="0">
                <a:solidFill>
                  <a:schemeClr val="tx1">
                    <a:lumMod val="50000"/>
                  </a:schemeClr>
                </a:solidFill>
              </a:rPr>
              <a:t>.</a:t>
            </a:r>
            <a:endParaRPr lang="ru-RU" sz="2400" dirty="0">
              <a:solidFill>
                <a:schemeClr val="tx1">
                  <a:lumMod val="50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ru-RU" sz="1800" dirty="0"/>
          </a:p>
        </p:txBody>
      </p:sp>
      <p:sp>
        <p:nvSpPr>
          <p:cNvPr id="16387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smtClean="0">
                <a:solidFill>
                  <a:srgbClr val="C00000"/>
                </a:solidFill>
              </a:rPr>
              <a:t>Землетруси</a:t>
            </a:r>
            <a:endParaRPr lang="ru-RU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1" descr="http://t0.gstatic.com/images?q=tbn:ANd9GcTKcZ_8U_41VhJ6QiCDsiJSgwWTW4zq6E1RVKRvqGSJ2uNy3osVt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827088" y="476250"/>
            <a:ext cx="7848600" cy="5905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http://t0.gstatic.com/images?q=tbn:ANd9GcSEHMqJqhStMrRgjn8Iq9Kg_1qjRnIvbj8vtRaR2rcP-1jInus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275" y="3213100"/>
            <a:ext cx="5003800" cy="349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Содержимое 2"/>
          <p:cNvSpPr>
            <a:spLocks noGrp="1"/>
          </p:cNvSpPr>
          <p:nvPr>
            <p:ph idx="1"/>
          </p:nvPr>
        </p:nvSpPr>
        <p:spPr>
          <a:xfrm>
            <a:off x="0" y="260350"/>
            <a:ext cx="9144000" cy="41910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600" b="1" smtClean="0">
                <a:solidFill>
                  <a:srgbClr val="03136A"/>
                </a:solidFill>
              </a:rPr>
              <a:t>Звичайно коливання земної кори спостерігаються у вигляді поштовхів, їхня кількість і проміжки часу між ними можуть бути різноманітними і малопередбаченими. Інтенсивність землетрусу вимірюється в балах за шкалою Ріхтера, а в останні роки наша країна та ряд європейських держав використовують 12-бальну міжнародну шкалу МБК-64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 descr="http://t2.gstatic.com/images?q=tbn:ANd9GcR-Ki8MC5yxcvuZUunnJlQUcgLNtXZIvy2g-G6bDDuo3cyd_0R0f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21238" y="1773238"/>
            <a:ext cx="4322762" cy="5084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Характеристика </a:t>
            </a:r>
            <a:r>
              <a:rPr lang="ru-RU" sz="2800" dirty="0" err="1" smtClean="0">
                <a:solidFill>
                  <a:schemeClr val="tx1">
                    <a:lumMod val="50000"/>
                  </a:schemeClr>
                </a:solidFill>
              </a:rPr>
              <a:t>землетрусу</a:t>
            </a: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 за </a:t>
            </a:r>
            <a:r>
              <a:rPr lang="ru-RU" sz="2800" dirty="0" err="1" smtClean="0">
                <a:solidFill>
                  <a:schemeClr val="tx1">
                    <a:lumMod val="50000"/>
                  </a:schemeClr>
                </a:solidFill>
              </a:rPr>
              <a:t>дванадцятибальною</a:t>
            </a:r>
            <a:r>
              <a:rPr lang="ru-RU" sz="2800" dirty="0" smtClean="0">
                <a:solidFill>
                  <a:schemeClr val="tx1">
                    <a:lumMod val="50000"/>
                  </a:schemeClr>
                </a:solidFill>
              </a:rPr>
              <a:t> системою</a:t>
            </a:r>
            <a:endParaRPr lang="ru-RU" sz="28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981075"/>
            <a:ext cx="8031162" cy="5616575"/>
          </a:xfrm>
        </p:spPr>
        <p:txBody>
          <a:bodyPr/>
          <a:lstStyle/>
          <a:p>
            <a:pPr>
              <a:defRPr/>
            </a:pPr>
            <a:r>
              <a:rPr lang="ru-RU" sz="2250" dirty="0" smtClean="0">
                <a:solidFill>
                  <a:srgbClr val="03136A"/>
                </a:solidFill>
              </a:rPr>
              <a:t>1 </a:t>
            </a:r>
            <a:r>
              <a:rPr lang="ru-RU" sz="2250" dirty="0" err="1" smtClean="0">
                <a:solidFill>
                  <a:srgbClr val="03136A"/>
                </a:solidFill>
              </a:rPr>
              <a:t>Непомітний</a:t>
            </a:r>
            <a:r>
              <a:rPr lang="ru-RU" sz="2250" dirty="0" smtClean="0">
                <a:solidFill>
                  <a:srgbClr val="03136A"/>
                </a:solidFill>
              </a:rPr>
              <a:t> </a:t>
            </a:r>
            <a:r>
              <a:rPr lang="ru-RU" sz="2250" dirty="0" err="1" smtClean="0">
                <a:solidFill>
                  <a:srgbClr val="03136A"/>
                </a:solidFill>
              </a:rPr>
              <a:t>струс</a:t>
            </a:r>
            <a:r>
              <a:rPr lang="ru-RU" sz="2250" dirty="0" smtClean="0">
                <a:solidFill>
                  <a:srgbClr val="03136A"/>
                </a:solidFill>
              </a:rPr>
              <a:t> грунту</a:t>
            </a:r>
            <a:endParaRPr lang="en-US" sz="2250" dirty="0" smtClean="0">
              <a:solidFill>
                <a:srgbClr val="03136A"/>
              </a:solidFill>
            </a:endParaRPr>
          </a:p>
          <a:p>
            <a:pPr>
              <a:defRPr/>
            </a:pPr>
            <a:r>
              <a:rPr lang="en-US" sz="2250" dirty="0" smtClean="0">
                <a:solidFill>
                  <a:srgbClr val="03136A"/>
                </a:solidFill>
              </a:rPr>
              <a:t>2</a:t>
            </a:r>
            <a:r>
              <a:rPr lang="ru-RU" sz="2250" dirty="0" smtClean="0">
                <a:solidFill>
                  <a:srgbClr val="03136A"/>
                </a:solidFill>
              </a:rPr>
              <a:t> </a:t>
            </a:r>
            <a:r>
              <a:rPr lang="ru-RU" sz="2250" dirty="0" err="1" smtClean="0">
                <a:solidFill>
                  <a:srgbClr val="03136A"/>
                </a:solidFill>
              </a:rPr>
              <a:t>Дуже</a:t>
            </a:r>
            <a:r>
              <a:rPr lang="ru-RU" sz="2250" dirty="0" smtClean="0">
                <a:solidFill>
                  <a:srgbClr val="03136A"/>
                </a:solidFill>
              </a:rPr>
              <a:t> </a:t>
            </a:r>
            <a:r>
              <a:rPr lang="ru-RU" sz="2250" dirty="0" err="1" smtClean="0">
                <a:solidFill>
                  <a:srgbClr val="03136A"/>
                </a:solidFill>
              </a:rPr>
              <a:t>слабкі</a:t>
            </a:r>
            <a:r>
              <a:rPr lang="ru-RU" sz="2250" dirty="0" smtClean="0">
                <a:solidFill>
                  <a:srgbClr val="03136A"/>
                </a:solidFill>
              </a:rPr>
              <a:t> </a:t>
            </a:r>
            <a:r>
              <a:rPr lang="ru-RU" sz="2250" dirty="0" err="1" smtClean="0">
                <a:solidFill>
                  <a:srgbClr val="03136A"/>
                </a:solidFill>
              </a:rPr>
              <a:t>поштовх</a:t>
            </a:r>
            <a:endParaRPr lang="en-US" sz="2250" dirty="0" smtClean="0">
              <a:solidFill>
                <a:srgbClr val="03136A"/>
              </a:solidFill>
            </a:endParaRPr>
          </a:p>
          <a:p>
            <a:pPr>
              <a:defRPr/>
            </a:pPr>
            <a:r>
              <a:rPr lang="ru-RU" sz="2250" dirty="0" smtClean="0">
                <a:solidFill>
                  <a:srgbClr val="03136A"/>
                </a:solidFill>
              </a:rPr>
              <a:t>3 </a:t>
            </a:r>
            <a:r>
              <a:rPr lang="ru-RU" sz="2250" dirty="0" err="1" smtClean="0">
                <a:solidFill>
                  <a:srgbClr val="03136A"/>
                </a:solidFill>
              </a:rPr>
              <a:t>Слабки</a:t>
            </a:r>
            <a:r>
              <a:rPr lang="uk-UA" sz="2250" dirty="0" smtClean="0">
                <a:solidFill>
                  <a:srgbClr val="03136A"/>
                </a:solidFill>
              </a:rPr>
              <a:t>й-</a:t>
            </a:r>
            <a:r>
              <a:rPr lang="ru-RU" sz="2250" dirty="0" smtClean="0">
                <a:solidFill>
                  <a:srgbClr val="03136A"/>
                </a:solidFill>
              </a:rPr>
              <a:t> </a:t>
            </a:r>
            <a:r>
              <a:rPr lang="ru-RU" sz="2250" dirty="0" err="1" smtClean="0">
                <a:solidFill>
                  <a:srgbClr val="03136A"/>
                </a:solidFill>
              </a:rPr>
              <a:t>Відчуває</a:t>
            </a:r>
            <a:r>
              <a:rPr lang="ru-RU" sz="2250" dirty="0" smtClean="0">
                <a:solidFill>
                  <a:srgbClr val="03136A"/>
                </a:solidFill>
              </a:rPr>
              <a:t> </a:t>
            </a:r>
            <a:r>
              <a:rPr lang="ru-RU" sz="2250" dirty="0" err="1" smtClean="0">
                <a:solidFill>
                  <a:srgbClr val="03136A"/>
                </a:solidFill>
              </a:rPr>
              <a:t>лише</a:t>
            </a:r>
            <a:r>
              <a:rPr lang="ru-RU" sz="2250" dirty="0" smtClean="0">
                <a:solidFill>
                  <a:srgbClr val="03136A"/>
                </a:solidFill>
              </a:rPr>
              <a:t> невелика </a:t>
            </a:r>
            <a:r>
              <a:rPr lang="ru-RU" sz="2250" dirty="0" err="1" smtClean="0">
                <a:solidFill>
                  <a:srgbClr val="03136A"/>
                </a:solidFill>
              </a:rPr>
              <a:t>частина</a:t>
            </a:r>
            <a:r>
              <a:rPr lang="ru-RU" sz="2250" dirty="0" smtClean="0">
                <a:solidFill>
                  <a:srgbClr val="03136A"/>
                </a:solidFill>
              </a:rPr>
              <a:t> </a:t>
            </a:r>
            <a:r>
              <a:rPr lang="ru-RU" sz="2250" dirty="0" err="1" smtClean="0">
                <a:solidFill>
                  <a:srgbClr val="03136A"/>
                </a:solidFill>
              </a:rPr>
              <a:t>населення</a:t>
            </a:r>
            <a:endParaRPr lang="en-US" sz="2250" dirty="0" smtClean="0">
              <a:solidFill>
                <a:srgbClr val="03136A"/>
              </a:solidFill>
            </a:endParaRPr>
          </a:p>
          <a:p>
            <a:pPr>
              <a:defRPr/>
            </a:pPr>
            <a:r>
              <a:rPr lang="ru-RU" sz="2250" dirty="0" smtClean="0">
                <a:solidFill>
                  <a:srgbClr val="03136A"/>
                </a:solidFill>
              </a:rPr>
              <a:t>4 </a:t>
            </a:r>
            <a:r>
              <a:rPr lang="ru-RU" sz="2250" dirty="0" err="1" smtClean="0">
                <a:solidFill>
                  <a:srgbClr val="03136A"/>
                </a:solidFill>
              </a:rPr>
              <a:t>Помірний</a:t>
            </a:r>
            <a:r>
              <a:rPr lang="ru-RU" sz="2250" dirty="0" smtClean="0">
                <a:solidFill>
                  <a:srgbClr val="03136A"/>
                </a:solidFill>
              </a:rPr>
              <a:t>- </a:t>
            </a:r>
            <a:r>
              <a:rPr lang="ru-RU" sz="2250" dirty="0" err="1" smtClean="0">
                <a:solidFill>
                  <a:srgbClr val="03136A"/>
                </a:solidFill>
              </a:rPr>
              <a:t>Розпізнається</a:t>
            </a:r>
            <a:r>
              <a:rPr lang="ru-RU" sz="2250" dirty="0" smtClean="0">
                <a:solidFill>
                  <a:srgbClr val="03136A"/>
                </a:solidFill>
              </a:rPr>
              <a:t> за легким </a:t>
            </a:r>
            <a:r>
              <a:rPr lang="ru-RU" sz="2250" dirty="0" err="1" smtClean="0">
                <a:solidFill>
                  <a:srgbClr val="03136A"/>
                </a:solidFill>
              </a:rPr>
              <a:t>дрижанням</a:t>
            </a:r>
            <a:r>
              <a:rPr lang="ru-RU" sz="2250" dirty="0" smtClean="0">
                <a:solidFill>
                  <a:srgbClr val="03136A"/>
                </a:solidFill>
              </a:rPr>
              <a:t> </a:t>
            </a:r>
            <a:r>
              <a:rPr lang="ru-RU" sz="2250" dirty="0" err="1" smtClean="0">
                <a:solidFill>
                  <a:srgbClr val="03136A"/>
                </a:solidFill>
              </a:rPr>
              <a:t>віконних</a:t>
            </a:r>
            <a:r>
              <a:rPr lang="ru-RU" sz="2250" dirty="0" smtClean="0">
                <a:solidFill>
                  <a:srgbClr val="03136A"/>
                </a:solidFill>
              </a:rPr>
              <a:t> шибок скрипом дверей </a:t>
            </a:r>
            <a:r>
              <a:rPr lang="ru-RU" sz="2250" dirty="0" err="1" smtClean="0">
                <a:solidFill>
                  <a:srgbClr val="03136A"/>
                </a:solidFill>
              </a:rPr>
              <a:t>і</a:t>
            </a:r>
            <a:r>
              <a:rPr lang="ru-RU" sz="2250" dirty="0" smtClean="0">
                <a:solidFill>
                  <a:srgbClr val="03136A"/>
                </a:solidFill>
              </a:rPr>
              <a:t> </a:t>
            </a:r>
            <a:r>
              <a:rPr lang="ru-RU" sz="2250" dirty="0" err="1" smtClean="0">
                <a:solidFill>
                  <a:srgbClr val="03136A"/>
                </a:solidFill>
              </a:rPr>
              <a:t>стін</a:t>
            </a:r>
            <a:endParaRPr lang="en-US" sz="2250" dirty="0" smtClean="0">
              <a:solidFill>
                <a:srgbClr val="03136A"/>
              </a:solidFill>
            </a:endParaRPr>
          </a:p>
          <a:p>
            <a:pPr>
              <a:defRPr/>
            </a:pPr>
            <a:r>
              <a:rPr lang="ru-RU" sz="2250" dirty="0" smtClean="0">
                <a:solidFill>
                  <a:srgbClr val="03136A"/>
                </a:solidFill>
              </a:rPr>
              <a:t>5 </a:t>
            </a:r>
            <a:r>
              <a:rPr lang="ru-RU" sz="2250" dirty="0" err="1" smtClean="0">
                <a:solidFill>
                  <a:srgbClr val="03136A"/>
                </a:solidFill>
              </a:rPr>
              <a:t>Досить</a:t>
            </a:r>
            <a:r>
              <a:rPr lang="ru-RU" sz="2250" dirty="0" smtClean="0">
                <a:solidFill>
                  <a:srgbClr val="03136A"/>
                </a:solidFill>
              </a:rPr>
              <a:t> </a:t>
            </a:r>
            <a:r>
              <a:rPr lang="ru-RU" sz="2250" dirty="0" err="1" smtClean="0">
                <a:solidFill>
                  <a:srgbClr val="03136A"/>
                </a:solidFill>
              </a:rPr>
              <a:t>сильний</a:t>
            </a:r>
            <a:endParaRPr lang="en-US" sz="2250" dirty="0" smtClean="0">
              <a:solidFill>
                <a:srgbClr val="03136A"/>
              </a:solidFill>
            </a:endParaRPr>
          </a:p>
          <a:p>
            <a:pPr>
              <a:defRPr/>
            </a:pPr>
            <a:r>
              <a:rPr lang="ru-RU" sz="225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6 </a:t>
            </a:r>
            <a:r>
              <a:rPr lang="ru-RU" sz="225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Сильний</a:t>
            </a:r>
            <a:endParaRPr lang="en-US" sz="2250" dirty="0" smtClean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ru-RU" sz="225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7 </a:t>
            </a:r>
            <a:r>
              <a:rPr lang="ru-RU" sz="225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Дуже</a:t>
            </a:r>
            <a:r>
              <a:rPr lang="ru-RU" sz="225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250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сильний</a:t>
            </a:r>
            <a:endParaRPr lang="ru-RU" sz="2250" dirty="0" smtClean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ru-RU" sz="2250" dirty="0" smtClean="0"/>
              <a:t>8 </a:t>
            </a:r>
            <a:r>
              <a:rPr lang="ru-RU" sz="2250" dirty="0" err="1" smtClean="0"/>
              <a:t>Руйнівний</a:t>
            </a:r>
            <a:endParaRPr lang="ru-RU" sz="2250" dirty="0" smtClean="0"/>
          </a:p>
          <a:p>
            <a:pPr>
              <a:defRPr/>
            </a:pPr>
            <a:r>
              <a:rPr lang="ru-RU" sz="2250" dirty="0" smtClean="0"/>
              <a:t>9 </a:t>
            </a:r>
            <a:r>
              <a:rPr lang="ru-RU" sz="2250" dirty="0" err="1" smtClean="0"/>
              <a:t>Спустошливий</a:t>
            </a:r>
            <a:endParaRPr lang="ru-RU" sz="2250" dirty="0" smtClean="0"/>
          </a:p>
          <a:p>
            <a:pPr>
              <a:defRPr/>
            </a:pPr>
            <a:r>
              <a:rPr lang="ru-RU" sz="2250" dirty="0" smtClean="0"/>
              <a:t>10 </a:t>
            </a:r>
            <a:r>
              <a:rPr lang="ru-RU" sz="2250" dirty="0" err="1" smtClean="0"/>
              <a:t>Нищівний</a:t>
            </a:r>
            <a:endParaRPr lang="ru-RU" sz="2250" dirty="0" smtClean="0"/>
          </a:p>
          <a:p>
            <a:pPr>
              <a:defRPr/>
            </a:pPr>
            <a:r>
              <a:rPr lang="ru-RU" sz="2250" dirty="0" smtClean="0"/>
              <a:t>11 </a:t>
            </a:r>
            <a:r>
              <a:rPr lang="ru-RU" sz="2250" dirty="0" err="1" smtClean="0"/>
              <a:t>Катастрофічний</a:t>
            </a:r>
            <a:endParaRPr lang="ru-RU" sz="2250" dirty="0" smtClean="0"/>
          </a:p>
          <a:p>
            <a:pPr>
              <a:defRPr/>
            </a:pPr>
            <a:r>
              <a:rPr lang="ru-RU" sz="2250" dirty="0" smtClean="0"/>
              <a:t>12 Сильно </a:t>
            </a:r>
            <a:r>
              <a:rPr lang="ru-RU" sz="2250" dirty="0" err="1" smtClean="0"/>
              <a:t>катастрофічний</a:t>
            </a:r>
            <a:endParaRPr lang="ru-RU" sz="2250" dirty="0" smtClean="0"/>
          </a:p>
          <a:p>
            <a:pPr>
              <a:defRPr/>
            </a:pPr>
            <a:endParaRPr lang="en-US" sz="2400" dirty="0" smtClean="0">
              <a:solidFill>
                <a:srgbClr val="03136A"/>
              </a:solidFill>
            </a:endParaRPr>
          </a:p>
          <a:p>
            <a:pPr>
              <a:defRPr/>
            </a:pPr>
            <a:endParaRPr lang="ru-RU" sz="2400" dirty="0">
              <a:solidFill>
                <a:srgbClr val="03136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 descr="http://vkurse.ua/i/2009-04/predskazyvat-zemletryaseniy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125538"/>
            <a:ext cx="4572000" cy="561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25" y="188913"/>
            <a:ext cx="8588375" cy="792162"/>
          </a:xfrm>
        </p:spPr>
        <p:txBody>
          <a:bodyPr/>
          <a:lstStyle/>
          <a:p>
            <a:pPr>
              <a:defRPr/>
            </a:pPr>
            <a:r>
              <a:rPr lang="ru-RU" sz="2400" i="1" dirty="0" err="1" smtClean="0">
                <a:solidFill>
                  <a:schemeClr val="accent2">
                    <a:lumMod val="50000"/>
                  </a:schemeClr>
                </a:solidFill>
              </a:rPr>
              <a:t>Магнітуда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dirty="0" smtClean="0"/>
              <a:t>—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міра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загальної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кількості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енергії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що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випромінюється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при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сейсмічному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поштовху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і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формі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пружних</a:t>
            </a: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50000"/>
                  </a:schemeClr>
                </a:solidFill>
              </a:rPr>
              <a:t>хвиль</a:t>
            </a:r>
            <a:r>
              <a:rPr lang="ru-RU" sz="2400" dirty="0" smtClean="0"/>
              <a:t>..</a:t>
            </a: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Характеристика </a:t>
            </a:r>
            <a:r>
              <a:rPr lang="ru-RU" sz="2400" b="1" dirty="0" err="1" smtClean="0">
                <a:solidFill>
                  <a:srgbClr val="C00000"/>
                </a:solidFill>
              </a:rPr>
              <a:t>інтенсивності</a:t>
            </a:r>
            <a:r>
              <a:rPr lang="ru-RU" sz="2400" b="1" dirty="0" smtClean="0">
                <a:solidFill>
                  <a:srgbClr val="C00000"/>
                </a:solidFill>
              </a:rPr>
              <a:t> </a:t>
            </a:r>
            <a:r>
              <a:rPr lang="ru-RU" sz="2400" b="1" dirty="0" err="1" smtClean="0">
                <a:solidFill>
                  <a:srgbClr val="C00000"/>
                </a:solidFill>
              </a:rPr>
              <a:t>магнітуди</a:t>
            </a:r>
            <a:r>
              <a:rPr lang="ru-RU" sz="2400" b="1" dirty="0" smtClean="0">
                <a:solidFill>
                  <a:srgbClr val="C00000"/>
                </a:solidFill>
              </a:rPr>
              <a:t>: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>
          <a:xfrm>
            <a:off x="179388" y="1196975"/>
            <a:ext cx="8031162" cy="4213225"/>
          </a:xfrm>
        </p:spPr>
        <p:txBody>
          <a:bodyPr/>
          <a:lstStyle/>
          <a:p>
            <a:r>
              <a:rPr lang="ru-RU" sz="2400" smtClean="0"/>
              <a:t>2,0 і нижче І-ІІ Як правило, не відчувається населенням</a:t>
            </a:r>
          </a:p>
          <a:p>
            <a:r>
              <a:rPr lang="ru-RU" sz="2400" smtClean="0"/>
              <a:t>3,0 III Відчувається деякими людьми у будівлях, пошкодження відсутні</a:t>
            </a:r>
          </a:p>
          <a:p>
            <a:r>
              <a:rPr lang="ru-RU" sz="2400" smtClean="0"/>
              <a:t>4,0 ІУ-У Відчуває більшість людей, пошкодження будівель відсутні</a:t>
            </a:r>
          </a:p>
          <a:p>
            <a:r>
              <a:rPr lang="ru-RU" sz="2400" smtClean="0"/>
              <a:t>5,0 УІ-УП Незначні пошкодження будівель, тріщини у стінах</a:t>
            </a:r>
          </a:p>
          <a:p>
            <a:r>
              <a:rPr lang="ru-RU" sz="2400" smtClean="0"/>
              <a:t>6,0 УІІ-УІІІ Помірні пошкодження значні тріщини в слабких стінах, падіння незакріплених пічних труб</a:t>
            </a:r>
          </a:p>
          <a:p>
            <a:r>
              <a:rPr lang="ru-RU" sz="2400" smtClean="0"/>
              <a:t>7,0 ІХ-Х Значні пошкодження, руйнування будинків поганої будови, тріщини у міцних будівлях</a:t>
            </a:r>
          </a:p>
          <a:p>
            <a:r>
              <a:rPr lang="ru-RU" sz="2400" smtClean="0"/>
              <a:t>8,0 і вище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http://t0.gstatic.com/images?q=tbn:ANd9GcSOT2q65_FRJgRIy5cUV_7UJwN9SEM7LsqMA4zpnVHIT207NxW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smtClean="0">
                <a:solidFill>
                  <a:srgbClr val="C00000"/>
                </a:solidFill>
              </a:rPr>
              <a:t>Вулканізм </a:t>
            </a:r>
            <a:endParaRPr lang="ru-RU" smtClean="0">
              <a:solidFill>
                <a:srgbClr val="C00000"/>
              </a:solidFill>
            </a:endParaRPr>
          </a:p>
        </p:txBody>
      </p:sp>
      <p:sp>
        <p:nvSpPr>
          <p:cNvPr id="23555" name="Содержимое 2"/>
          <p:cNvSpPr>
            <a:spLocks noGrp="1"/>
          </p:cNvSpPr>
          <p:nvPr>
            <p:ph idx="1"/>
          </p:nvPr>
        </p:nvSpPr>
        <p:spPr>
          <a:xfrm>
            <a:off x="895350" y="981075"/>
            <a:ext cx="7315200" cy="4429125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400" smtClean="0"/>
              <a:t>сукупність явищ, зумовлених проникненням магми з глибини землі на її поверхню. Матеріальні втрати від вивержень вулканів досить значні знищення будівель, селищ тощо. Активні вулкани виділяють пари ртуті, вміст якої в атмосферному повітрі під час виверження зростає на 1-2 порядки. Це призводить до виникнення геохімічних аномалій, шкідливих для здоров’я людини, отруєння газами при вулканічних виверженнях; ураження людей і руйнування будівель уламками вулканічних гірських порід; ураження людей і виникнення осередків пожеж у населених пунктах від вулканічної лави.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http://t3.gstatic.com/images?q=tbn:ANd9GcS0dl4x3cG5nZNgqortAnDYWQac-k6biBpeeaP9-i961mOlzlKBW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825" y="0"/>
            <a:ext cx="40671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smtClean="0">
                <a:solidFill>
                  <a:srgbClr val="C00000"/>
                </a:solidFill>
              </a:rPr>
              <a:t>Основними характеристиками вулканів є: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850" y="765175"/>
            <a:ext cx="7886700" cy="5832475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solidFill>
                  <a:srgbClr val="7030A0"/>
                </a:solidFill>
              </a:rPr>
              <a:t> </a:t>
            </a:r>
            <a:r>
              <a:rPr lang="ru-RU" sz="2000" i="1" dirty="0" err="1" smtClean="0">
                <a:solidFill>
                  <a:srgbClr val="7030A0"/>
                </a:solidFill>
              </a:rPr>
              <a:t>лавові</a:t>
            </a:r>
            <a:r>
              <a:rPr lang="ru-RU" sz="2000" i="1" dirty="0" smtClean="0">
                <a:solidFill>
                  <a:srgbClr val="7030A0"/>
                </a:solidFill>
              </a:rPr>
              <a:t> потоки </a:t>
            </a:r>
            <a:r>
              <a:rPr lang="ru-RU" sz="2000" i="1" dirty="0" smtClean="0">
                <a:solidFill>
                  <a:srgbClr val="C00000"/>
                </a:solidFill>
              </a:rPr>
              <a:t>–</a:t>
            </a:r>
            <a:r>
              <a:rPr lang="ru-RU" sz="2000" i="1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складаються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з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розплаву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гірських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порід</a:t>
            </a:r>
            <a:r>
              <a:rPr lang="ru-RU" sz="2000" dirty="0" smtClean="0">
                <a:solidFill>
                  <a:srgbClr val="002060"/>
                </a:solidFill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</a:rPr>
              <a:t>які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розігріті</a:t>
            </a:r>
            <a:r>
              <a:rPr lang="ru-RU" sz="2000" dirty="0" smtClean="0">
                <a:solidFill>
                  <a:srgbClr val="002060"/>
                </a:solidFill>
              </a:rPr>
              <a:t> до </a:t>
            </a:r>
            <a:r>
              <a:rPr lang="ru-RU" sz="2000" dirty="0" err="1" smtClean="0">
                <a:solidFill>
                  <a:srgbClr val="002060"/>
                </a:solidFill>
              </a:rPr>
              <a:t>температури</a:t>
            </a:r>
            <a:r>
              <a:rPr lang="ru-RU" sz="2000" dirty="0" smtClean="0">
                <a:solidFill>
                  <a:srgbClr val="002060"/>
                </a:solidFill>
              </a:rPr>
              <a:t> 900-1000 °С. </a:t>
            </a:r>
            <a:r>
              <a:rPr lang="ru-RU" sz="2000" dirty="0" err="1" smtClean="0">
                <a:solidFill>
                  <a:srgbClr val="002060"/>
                </a:solidFill>
              </a:rPr>
              <a:t>Залежно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від</a:t>
            </a:r>
            <a:r>
              <a:rPr lang="ru-RU" sz="2000" dirty="0" smtClean="0">
                <a:solidFill>
                  <a:srgbClr val="002060"/>
                </a:solidFill>
              </a:rPr>
              <a:t> складу </a:t>
            </a:r>
            <a:r>
              <a:rPr lang="ru-RU" sz="2000" dirty="0" err="1" smtClean="0">
                <a:solidFill>
                  <a:srgbClr val="002060"/>
                </a:solidFill>
              </a:rPr>
              <a:t>гірських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порід</a:t>
            </a:r>
            <a:r>
              <a:rPr lang="ru-RU" sz="2000" dirty="0" smtClean="0">
                <a:solidFill>
                  <a:srgbClr val="002060"/>
                </a:solidFill>
              </a:rPr>
              <a:t> лава </a:t>
            </a:r>
            <a:r>
              <a:rPr lang="ru-RU" sz="2000" dirty="0" err="1" smtClean="0">
                <a:solidFill>
                  <a:srgbClr val="002060"/>
                </a:solidFill>
              </a:rPr>
              <a:t>може</a:t>
            </a:r>
            <a:r>
              <a:rPr lang="ru-RU" sz="2000" dirty="0" smtClean="0">
                <a:solidFill>
                  <a:srgbClr val="002060"/>
                </a:solidFill>
              </a:rPr>
              <a:t> бути </a:t>
            </a:r>
            <a:r>
              <a:rPr lang="ru-RU" sz="2000" dirty="0" err="1" smtClean="0">
                <a:solidFill>
                  <a:srgbClr val="002060"/>
                </a:solidFill>
              </a:rPr>
              <a:t>рідкою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або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в’язкою</a:t>
            </a:r>
            <a:r>
              <a:rPr lang="ru-RU" sz="2000" dirty="0" smtClean="0">
                <a:solidFill>
                  <a:srgbClr val="002060"/>
                </a:solidFill>
              </a:rPr>
              <a:t>. </a:t>
            </a:r>
            <a:r>
              <a:rPr lang="ru-RU" sz="2000" dirty="0" err="1" smtClean="0">
                <a:solidFill>
                  <a:srgbClr val="002060"/>
                </a:solidFill>
              </a:rPr>
              <a:t>Швидкість</a:t>
            </a:r>
            <a:r>
              <a:rPr lang="ru-RU" sz="2000" dirty="0" smtClean="0">
                <a:solidFill>
                  <a:srgbClr val="002060"/>
                </a:solidFill>
              </a:rPr>
              <a:t> потоку </a:t>
            </a:r>
            <a:r>
              <a:rPr lang="ru-RU" sz="2000" dirty="0" err="1" smtClean="0">
                <a:solidFill>
                  <a:srgbClr val="002060"/>
                </a:solidFill>
              </a:rPr>
              <a:t>лави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може</a:t>
            </a:r>
            <a:r>
              <a:rPr lang="ru-RU" sz="2000" dirty="0" smtClean="0">
                <a:solidFill>
                  <a:srgbClr val="002060"/>
                </a:solidFill>
              </a:rPr>
              <a:t> бути </a:t>
            </a:r>
            <a:r>
              <a:rPr lang="ru-RU" sz="2000" dirty="0" err="1" smtClean="0">
                <a:solidFill>
                  <a:srgbClr val="002060"/>
                </a:solidFill>
              </a:rPr>
              <a:t>від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декількох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сантиметрів</a:t>
            </a:r>
            <a:r>
              <a:rPr lang="ru-RU" sz="2000" dirty="0" smtClean="0">
                <a:solidFill>
                  <a:srgbClr val="002060"/>
                </a:solidFill>
              </a:rPr>
              <a:t> до </a:t>
            </a:r>
            <a:r>
              <a:rPr lang="ru-RU" sz="2000" dirty="0" err="1" smtClean="0">
                <a:solidFill>
                  <a:srgbClr val="002060"/>
                </a:solidFill>
              </a:rPr>
              <a:t>декількох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кілометрів</a:t>
            </a:r>
            <a:r>
              <a:rPr lang="ru-RU" sz="2000" dirty="0" smtClean="0">
                <a:solidFill>
                  <a:srgbClr val="002060"/>
                </a:solidFill>
              </a:rPr>
              <a:t> на годину;</a:t>
            </a:r>
          </a:p>
          <a:p>
            <a:pPr>
              <a:defRPr/>
            </a:pPr>
            <a:r>
              <a:rPr lang="ru-RU" sz="2000" dirty="0" smtClean="0">
                <a:solidFill>
                  <a:srgbClr val="002060"/>
                </a:solidFill>
              </a:rPr>
              <a:t>- </a:t>
            </a:r>
            <a:r>
              <a:rPr lang="ru-RU" sz="2000" i="1" dirty="0" err="1" smtClean="0">
                <a:solidFill>
                  <a:srgbClr val="7030A0"/>
                </a:solidFill>
              </a:rPr>
              <a:t>тефра</a:t>
            </a:r>
            <a:r>
              <a:rPr lang="ru-RU" sz="2000" i="1" dirty="0" smtClean="0">
                <a:solidFill>
                  <a:srgbClr val="7030A0"/>
                </a:solidFill>
              </a:rPr>
              <a:t> – </a:t>
            </a:r>
            <a:r>
              <a:rPr lang="ru-RU" sz="2000" dirty="0" err="1" smtClean="0">
                <a:solidFill>
                  <a:srgbClr val="002060"/>
                </a:solidFill>
              </a:rPr>
              <a:t>це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уламки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застиглої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лави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більш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давніх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від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поверхневих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гірських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порід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і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роздробленого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вулканічного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матеріалу</a:t>
            </a:r>
            <a:r>
              <a:rPr lang="ru-RU" sz="2000" dirty="0" smtClean="0">
                <a:solidFill>
                  <a:srgbClr val="002060"/>
                </a:solidFill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</a:rPr>
              <a:t>що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утворює</a:t>
            </a:r>
            <a:r>
              <a:rPr lang="ru-RU" sz="2000" dirty="0" smtClean="0">
                <a:solidFill>
                  <a:srgbClr val="002060"/>
                </a:solidFill>
              </a:rPr>
              <a:t> конус вулкану</a:t>
            </a:r>
          </a:p>
          <a:p>
            <a:pPr>
              <a:defRPr/>
            </a:pPr>
            <a:r>
              <a:rPr lang="ru-RU" sz="2000" dirty="0" smtClean="0">
                <a:solidFill>
                  <a:srgbClr val="7030A0"/>
                </a:solidFill>
              </a:rPr>
              <a:t>- </a:t>
            </a:r>
            <a:r>
              <a:rPr lang="ru-RU" sz="2000" i="1" dirty="0" err="1" smtClean="0">
                <a:solidFill>
                  <a:srgbClr val="7030A0"/>
                </a:solidFill>
              </a:rPr>
              <a:t>вулканічні</a:t>
            </a:r>
            <a:r>
              <a:rPr lang="ru-RU" sz="2000" i="1" dirty="0" smtClean="0">
                <a:solidFill>
                  <a:srgbClr val="7030A0"/>
                </a:solidFill>
              </a:rPr>
              <a:t> </a:t>
            </a:r>
            <a:r>
              <a:rPr lang="ru-RU" sz="2000" i="1" dirty="0" err="1" smtClean="0">
                <a:solidFill>
                  <a:srgbClr val="7030A0"/>
                </a:solidFill>
              </a:rPr>
              <a:t>грязьові</a:t>
            </a:r>
            <a:r>
              <a:rPr lang="ru-RU" sz="2000" i="1" dirty="0" smtClean="0">
                <a:solidFill>
                  <a:srgbClr val="7030A0"/>
                </a:solidFill>
              </a:rPr>
              <a:t> потоки </a:t>
            </a:r>
            <a:r>
              <a:rPr lang="ru-RU" sz="2000" dirty="0" err="1" smtClean="0">
                <a:solidFill>
                  <a:srgbClr val="002060"/>
                </a:solidFill>
              </a:rPr>
              <a:t>складаються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з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вулканічного</a:t>
            </a:r>
            <a:r>
              <a:rPr lang="ru-RU" sz="2000" dirty="0" smtClean="0">
                <a:solidFill>
                  <a:srgbClr val="002060"/>
                </a:solidFill>
              </a:rPr>
              <a:t> потоку, </a:t>
            </a:r>
            <a:r>
              <a:rPr lang="ru-RU" sz="2000" dirty="0" err="1" smtClean="0">
                <a:solidFill>
                  <a:srgbClr val="002060"/>
                </a:solidFill>
              </a:rPr>
              <a:t>змішаного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з</a:t>
            </a:r>
            <a:r>
              <a:rPr lang="ru-RU" sz="2000" dirty="0" smtClean="0">
                <a:solidFill>
                  <a:srgbClr val="002060"/>
                </a:solidFill>
              </a:rPr>
              <a:t> водою;</a:t>
            </a:r>
          </a:p>
          <a:p>
            <a:pPr>
              <a:defRPr/>
            </a:pPr>
            <a:r>
              <a:rPr lang="ru-RU" sz="2000" dirty="0" smtClean="0">
                <a:solidFill>
                  <a:srgbClr val="7030A0"/>
                </a:solidFill>
              </a:rPr>
              <a:t>- </a:t>
            </a:r>
            <a:r>
              <a:rPr lang="ru-RU" sz="2000" i="1" dirty="0" err="1" smtClean="0">
                <a:solidFill>
                  <a:srgbClr val="7030A0"/>
                </a:solidFill>
              </a:rPr>
              <a:t>вулканічні</a:t>
            </a:r>
            <a:r>
              <a:rPr lang="ru-RU" sz="2000" i="1" dirty="0" smtClean="0">
                <a:solidFill>
                  <a:srgbClr val="7030A0"/>
                </a:solidFill>
              </a:rPr>
              <a:t> </a:t>
            </a:r>
            <a:r>
              <a:rPr lang="ru-RU" sz="2000" i="1" dirty="0" err="1" smtClean="0">
                <a:solidFill>
                  <a:srgbClr val="7030A0"/>
                </a:solidFill>
              </a:rPr>
              <a:t>повені</a:t>
            </a:r>
            <a:r>
              <a:rPr lang="ru-RU" sz="2000" i="1" dirty="0" smtClean="0">
                <a:solidFill>
                  <a:srgbClr val="7030A0"/>
                </a:solidFill>
              </a:rPr>
              <a:t> — </a:t>
            </a:r>
            <a:r>
              <a:rPr lang="ru-RU" sz="2000" dirty="0" err="1" smtClean="0">
                <a:solidFill>
                  <a:srgbClr val="002060"/>
                </a:solidFill>
              </a:rPr>
              <a:t>це</a:t>
            </a:r>
            <a:r>
              <a:rPr lang="ru-RU" sz="2000" dirty="0" smtClean="0">
                <a:solidFill>
                  <a:srgbClr val="002060"/>
                </a:solidFill>
              </a:rPr>
              <a:t> потоки води, </a:t>
            </a:r>
            <a:r>
              <a:rPr lang="ru-RU" sz="2000" dirty="0" err="1" smtClean="0">
                <a:solidFill>
                  <a:srgbClr val="002060"/>
                </a:solidFill>
              </a:rPr>
              <a:t>які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утворюються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внаслідок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бурхливого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танення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снігу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і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льодовиків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від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викидів</a:t>
            </a:r>
            <a:r>
              <a:rPr lang="ru-RU" sz="2000" dirty="0" smtClean="0">
                <a:solidFill>
                  <a:srgbClr val="002060"/>
                </a:solidFill>
              </a:rPr>
              <a:t> вулкану.</a:t>
            </a:r>
          </a:p>
          <a:p>
            <a:pPr>
              <a:defRPr/>
            </a:pPr>
            <a:r>
              <a:rPr lang="ru-RU" sz="2000" dirty="0" smtClean="0">
                <a:solidFill>
                  <a:srgbClr val="7030A0"/>
                </a:solidFill>
              </a:rPr>
              <a:t>- </a:t>
            </a:r>
            <a:r>
              <a:rPr lang="ru-RU" sz="2000" i="1" dirty="0" err="1" smtClean="0">
                <a:solidFill>
                  <a:srgbClr val="7030A0"/>
                </a:solidFill>
              </a:rPr>
              <a:t>пекуча</a:t>
            </a:r>
            <a:r>
              <a:rPr lang="ru-RU" sz="2000" i="1" dirty="0" smtClean="0">
                <a:solidFill>
                  <a:srgbClr val="7030A0"/>
                </a:solidFill>
              </a:rPr>
              <a:t> </a:t>
            </a:r>
            <a:r>
              <a:rPr lang="ru-RU" sz="2000" i="1" dirty="0" err="1" smtClean="0">
                <a:solidFill>
                  <a:srgbClr val="7030A0"/>
                </a:solidFill>
              </a:rPr>
              <a:t>вулканічна</a:t>
            </a:r>
            <a:r>
              <a:rPr lang="ru-RU" sz="2000" i="1" dirty="0" smtClean="0">
                <a:solidFill>
                  <a:srgbClr val="7030A0"/>
                </a:solidFill>
              </a:rPr>
              <a:t> </a:t>
            </a:r>
            <a:r>
              <a:rPr lang="ru-RU" sz="2000" i="1" dirty="0" err="1" smtClean="0">
                <a:solidFill>
                  <a:srgbClr val="7030A0"/>
                </a:solidFill>
              </a:rPr>
              <a:t>хмара</a:t>
            </a:r>
            <a:r>
              <a:rPr lang="ru-RU" sz="2000" i="1" dirty="0" smtClean="0">
                <a:solidFill>
                  <a:srgbClr val="7030A0"/>
                </a:solidFill>
              </a:rPr>
              <a:t> 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— 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це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суміш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розпечених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газів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і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тефри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. </a:t>
            </a:r>
            <a:r>
              <a:rPr lang="ru-RU" sz="2000" i="1" dirty="0" err="1" smtClean="0">
                <a:solidFill>
                  <a:schemeClr val="bg1">
                    <a:lumMod val="95000"/>
                  </a:schemeClr>
                </a:solidFill>
              </a:rPr>
              <a:t>Лавини</a:t>
            </a:r>
            <a:r>
              <a:rPr lang="ru-RU" sz="2000" i="1" dirty="0" smtClean="0">
                <a:solidFill>
                  <a:schemeClr val="bg1">
                    <a:lumMod val="95000"/>
                  </a:schemeClr>
                </a:solidFill>
              </a:rPr>
              <a:t> – 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швидкий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раптовий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зсув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 вниз 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снігу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 та (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або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) 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льоду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стрімкими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схилами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гір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, 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який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загрожує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життю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і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здоров’ю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 людей, 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завдає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шкоди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bg1">
                    <a:lumMod val="95000"/>
                  </a:schemeClr>
                </a:solidFill>
              </a:rPr>
              <a:t>об’єктам</a:t>
            </a:r>
            <a:endParaRPr lang="ru-RU" sz="20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 descr="http://franuk.com/images/stories/news/2011/12/Kalush_quarry_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686800" cy="1116013"/>
          </a:xfrm>
        </p:spPr>
        <p:txBody>
          <a:bodyPr/>
          <a:lstStyle/>
          <a:p>
            <a:r>
              <a:rPr lang="ru-RU" sz="3200" i="1" smtClean="0">
                <a:solidFill>
                  <a:srgbClr val="FFFFFF"/>
                </a:solidFill>
              </a:rPr>
              <a:t>Провалювання земної поверхні</a:t>
            </a:r>
            <a:r>
              <a:rPr lang="ru-RU" sz="3200" i="1" smtClean="0">
                <a:solidFill>
                  <a:srgbClr val="C00000"/>
                </a:solidFill>
              </a:rPr>
              <a:t> </a:t>
            </a:r>
            <a:endParaRPr lang="ru-RU" sz="3200" smtClean="0">
              <a:solidFill>
                <a:srgbClr val="C00000"/>
              </a:solidFill>
            </a:endParaRPr>
          </a:p>
        </p:txBody>
      </p:sp>
      <p:sp>
        <p:nvSpPr>
          <p:cNvPr id="25603" name="Содержимое 2"/>
          <p:cNvSpPr>
            <a:spLocks noGrp="1"/>
          </p:cNvSpPr>
          <p:nvPr>
            <p:ph idx="1"/>
          </p:nvPr>
        </p:nvSpPr>
        <p:spPr>
          <a:xfrm>
            <a:off x="827088" y="1125538"/>
            <a:ext cx="7383462" cy="5732462"/>
          </a:xfrm>
          <a:solidFill>
            <a:srgbClr val="FFFFFF">
              <a:alpha val="54901"/>
            </a:srgbClr>
          </a:solidFill>
        </p:spPr>
        <p:txBody>
          <a:bodyPr/>
          <a:lstStyle/>
          <a:p>
            <a:endParaRPr lang="ru-RU" sz="2000" smtClean="0">
              <a:solidFill>
                <a:srgbClr val="03136A"/>
              </a:solidFill>
            </a:endParaRPr>
          </a:p>
          <a:p>
            <a:pPr algn="ctr"/>
            <a:r>
              <a:rPr lang="ru-RU" sz="2400" smtClean="0">
                <a:solidFill>
                  <a:srgbClr val="03136A"/>
                </a:solidFill>
              </a:rPr>
              <a:t>це просідання ґрунту внаслідок різного роду геологічних процесів. Найбільш розповсюджене в місцях розміщення карстових порід. Посиленню виникнення карстових воринок може сприяти осушення території. В деяких областях України ступінь ураженості карстовими процесами сягає 60-100% території. При цьому, характерними є явища карбонатного, сульфатного, соляного карсту. Особливу небезпеку викликають ділянки розвитку відкритого карсту (вирви, колодязі, провалля), при цьому в землі виникають тріщини, в які провалюються будівлі, споруди, транспортні засоби.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powerpoint-template-24 8">
      <a:dk1>
        <a:srgbClr val="4D4D4D"/>
      </a:dk1>
      <a:lt1>
        <a:srgbClr val="FFFFFF"/>
      </a:lt1>
      <a:dk2>
        <a:srgbClr val="4D4D4D"/>
      </a:dk2>
      <a:lt2>
        <a:srgbClr val="036CB7"/>
      </a:lt2>
      <a:accent1>
        <a:srgbClr val="1878BD"/>
      </a:accent1>
      <a:accent2>
        <a:srgbClr val="3E8EC8"/>
      </a:accent2>
      <a:accent3>
        <a:srgbClr val="FFFFFF"/>
      </a:accent3>
      <a:accent4>
        <a:srgbClr val="404040"/>
      </a:accent4>
      <a:accent5>
        <a:srgbClr val="ABBEDB"/>
      </a:accent5>
      <a:accent6>
        <a:srgbClr val="3780B5"/>
      </a:accent6>
      <a:hlink>
        <a:srgbClr val="559CCE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116DE4"/>
        </a:lt2>
        <a:accent1>
          <a:srgbClr val="235CAF"/>
        </a:accent1>
        <a:accent2>
          <a:srgbClr val="54A1EE"/>
        </a:accent2>
        <a:accent3>
          <a:srgbClr val="FFFFFF"/>
        </a:accent3>
        <a:accent4>
          <a:srgbClr val="404040"/>
        </a:accent4>
        <a:accent5>
          <a:srgbClr val="ACB5D4"/>
        </a:accent5>
        <a:accent6>
          <a:srgbClr val="4B91D8"/>
        </a:accent6>
        <a:hlink>
          <a:srgbClr val="1391E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246DD8"/>
        </a:lt2>
        <a:accent1>
          <a:srgbClr val="2FC5F1"/>
        </a:accent1>
        <a:accent2>
          <a:srgbClr val="218DEB"/>
        </a:accent2>
        <a:accent3>
          <a:srgbClr val="FFFFFF"/>
        </a:accent3>
        <a:accent4>
          <a:srgbClr val="404040"/>
        </a:accent4>
        <a:accent5>
          <a:srgbClr val="ADDFF7"/>
        </a:accent5>
        <a:accent6>
          <a:srgbClr val="1D7FD5"/>
        </a:accent6>
        <a:hlink>
          <a:srgbClr val="39A1EB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4377BA"/>
        </a:lt2>
        <a:accent1>
          <a:srgbClr val="5793D1"/>
        </a:accent1>
        <a:accent2>
          <a:srgbClr val="5FA2DB"/>
        </a:accent2>
        <a:accent3>
          <a:srgbClr val="FFFFFF"/>
        </a:accent3>
        <a:accent4>
          <a:srgbClr val="404040"/>
        </a:accent4>
        <a:accent5>
          <a:srgbClr val="B4C8E5"/>
        </a:accent5>
        <a:accent6>
          <a:srgbClr val="5592C6"/>
        </a:accent6>
        <a:hlink>
          <a:srgbClr val="68AEE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0067B5"/>
        </a:lt2>
        <a:accent1>
          <a:srgbClr val="1881BF"/>
        </a:accent1>
        <a:accent2>
          <a:srgbClr val="39B0DA"/>
        </a:accent2>
        <a:accent3>
          <a:srgbClr val="FFFFFF"/>
        </a:accent3>
        <a:accent4>
          <a:srgbClr val="404040"/>
        </a:accent4>
        <a:accent5>
          <a:srgbClr val="ABC1DC"/>
        </a:accent5>
        <a:accent6>
          <a:srgbClr val="339FC5"/>
        </a:accent6>
        <a:hlink>
          <a:srgbClr val="40B0DB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026788"/>
        </a:lt2>
        <a:accent1>
          <a:srgbClr val="0089B3"/>
        </a:accent1>
        <a:accent2>
          <a:srgbClr val="01A2CE"/>
        </a:accent2>
        <a:accent3>
          <a:srgbClr val="FFFFFF"/>
        </a:accent3>
        <a:accent4>
          <a:srgbClr val="404040"/>
        </a:accent4>
        <a:accent5>
          <a:srgbClr val="AAC4D6"/>
        </a:accent5>
        <a:accent6>
          <a:srgbClr val="0192BA"/>
        </a:accent6>
        <a:hlink>
          <a:srgbClr val="01B3D8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036CB7"/>
        </a:lt2>
        <a:accent1>
          <a:srgbClr val="1878BD"/>
        </a:accent1>
        <a:accent2>
          <a:srgbClr val="3E8EC8"/>
        </a:accent2>
        <a:accent3>
          <a:srgbClr val="FFFFFF"/>
        </a:accent3>
        <a:accent4>
          <a:srgbClr val="404040"/>
        </a:accent4>
        <a:accent5>
          <a:srgbClr val="ABBEDB"/>
        </a:accent5>
        <a:accent6>
          <a:srgbClr val="3780B5"/>
        </a:accent6>
        <a:hlink>
          <a:srgbClr val="559CCE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036CB7"/>
        </a:lt2>
        <a:accent1>
          <a:srgbClr val="1878BD"/>
        </a:accent1>
        <a:accent2>
          <a:srgbClr val="3E8EC8"/>
        </a:accent2>
        <a:accent3>
          <a:srgbClr val="FFFFFF"/>
        </a:accent3>
        <a:accent4>
          <a:srgbClr val="404040"/>
        </a:accent4>
        <a:accent5>
          <a:srgbClr val="ABBEDB"/>
        </a:accent5>
        <a:accent6>
          <a:srgbClr val="3780B5"/>
        </a:accent6>
        <a:hlink>
          <a:srgbClr val="006AB6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0045A3"/>
        </a:lt2>
        <a:accent1>
          <a:srgbClr val="005AB6"/>
        </a:accent1>
        <a:accent2>
          <a:srgbClr val="0073CF"/>
        </a:accent2>
        <a:accent3>
          <a:srgbClr val="FFFFFF"/>
        </a:accent3>
        <a:accent4>
          <a:srgbClr val="404040"/>
        </a:accent4>
        <a:accent5>
          <a:srgbClr val="AAB5D7"/>
        </a:accent5>
        <a:accent6>
          <a:srgbClr val="0068BB"/>
        </a:accent6>
        <a:hlink>
          <a:srgbClr val="0084D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205EDC"/>
        </a:lt2>
        <a:accent1>
          <a:srgbClr val="3488E9"/>
        </a:accent1>
        <a:accent2>
          <a:srgbClr val="50B3F5"/>
        </a:accent2>
        <a:accent3>
          <a:srgbClr val="FFFFFF"/>
        </a:accent3>
        <a:accent4>
          <a:srgbClr val="404040"/>
        </a:accent4>
        <a:accent5>
          <a:srgbClr val="AEC3F2"/>
        </a:accent5>
        <a:accent6>
          <a:srgbClr val="48A2DE"/>
        </a:accent6>
        <a:hlink>
          <a:srgbClr val="65D4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0045A3"/>
        </a:lt2>
        <a:accent1>
          <a:srgbClr val="005AB6"/>
        </a:accent1>
        <a:accent2>
          <a:srgbClr val="0073CF"/>
        </a:accent2>
        <a:accent3>
          <a:srgbClr val="FFFFFF"/>
        </a:accent3>
        <a:accent4>
          <a:srgbClr val="404040"/>
        </a:accent4>
        <a:accent5>
          <a:srgbClr val="AAB5D7"/>
        </a:accent5>
        <a:accent6>
          <a:srgbClr val="0068BB"/>
        </a:accent6>
        <a:hlink>
          <a:srgbClr val="EE0808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0045A3"/>
        </a:lt2>
        <a:accent1>
          <a:srgbClr val="005AB6"/>
        </a:accent1>
        <a:accent2>
          <a:srgbClr val="0073CF"/>
        </a:accent2>
        <a:accent3>
          <a:srgbClr val="FFFFFF"/>
        </a:accent3>
        <a:accent4>
          <a:srgbClr val="404040"/>
        </a:accent4>
        <a:accent5>
          <a:srgbClr val="AAB5D7"/>
        </a:accent5>
        <a:accent6>
          <a:srgbClr val="0068BB"/>
        </a:accent6>
        <a:hlink>
          <a:srgbClr val="F3B21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4D4D4D"/>
        </a:dk1>
        <a:lt1>
          <a:srgbClr val="FFFFFF"/>
        </a:lt1>
        <a:dk2>
          <a:srgbClr val="4D4D4D"/>
        </a:dk2>
        <a:lt2>
          <a:srgbClr val="0045A3"/>
        </a:lt2>
        <a:accent1>
          <a:srgbClr val="005AB6"/>
        </a:accent1>
        <a:accent2>
          <a:srgbClr val="0073CF"/>
        </a:accent2>
        <a:accent3>
          <a:srgbClr val="FFFFFF"/>
        </a:accent3>
        <a:accent4>
          <a:srgbClr val="404040"/>
        </a:accent4>
        <a:accent5>
          <a:srgbClr val="AAB5D7"/>
        </a:accent5>
        <a:accent6>
          <a:srgbClr val="0068BB"/>
        </a:accent6>
        <a:hlink>
          <a:srgbClr val="109B0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173</TotalTime>
  <Words>556</Words>
  <Application>Microsoft Office PowerPoint</Application>
  <PresentationFormat>Экран (4:3)</PresentationFormat>
  <Paragraphs>46</Paragraphs>
  <Slides>12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powerpoint-template</vt:lpstr>
      <vt:lpstr>Геологічні небезпечні явища</vt:lpstr>
      <vt:lpstr>Землетруси</vt:lpstr>
      <vt:lpstr>Слайд 3</vt:lpstr>
      <vt:lpstr>Слайд 4</vt:lpstr>
      <vt:lpstr>Характеристика землетрусу за дванадцятибальною системою</vt:lpstr>
      <vt:lpstr>Магнітуда — міра загальної кількості енергії, що випромінюється при сейсмічному поштовху і формі пружних хвиль.. Характеристика інтенсивності магнітуди:</vt:lpstr>
      <vt:lpstr>Вулканізм </vt:lpstr>
      <vt:lpstr>Основними характеристиками вулканів є:</vt:lpstr>
      <vt:lpstr>Провалювання земної поверхні </vt:lpstr>
      <vt:lpstr>Зсуви</vt:lpstr>
      <vt:lpstr>Слайд 11</vt:lpstr>
      <vt:lpstr>Слайд 12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Геологічні небезпечні явища</dc:title>
  <dc:creator>DNA7 X86</dc:creator>
  <cp:lastModifiedBy>bukhanova_a</cp:lastModifiedBy>
  <cp:revision>19</cp:revision>
  <dcterms:created xsi:type="dcterms:W3CDTF">2012-10-15T21:40:25Z</dcterms:created>
  <dcterms:modified xsi:type="dcterms:W3CDTF">2015-02-04T12:58:28Z</dcterms:modified>
</cp:coreProperties>
</file>