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B7897936-D227-471A-9C1A-C6A4BC2E71D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C0F49-9AC0-4EAE-890C-03E0220D30E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0148-F2A4-4CA0-9D1F-8CE912C94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NULL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microsoft.com/office/2007/relationships/media" Target="../media/media9.wav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NULL" TargetMode="Externa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microsoft.com/office/2007/relationships/media" Target="../media/media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NULL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microsoft.com/office/2007/relationships/media" Target="../media/media11.wav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NULL" TargetMode="Externa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microsoft.com/office/2007/relationships/media" Target="../media/media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NULL" TargetMode="Externa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microsoft.com/office/2007/relationships/media" Target="../media/media16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microsoft.com/office/2007/relationships/media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microsoft.com/office/2007/relationships/media" Target="../media/media4.wav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NULL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microsoft.com/office/2007/relationships/media" Target="../media/media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microsoft.com/office/2007/relationships/media" Target="../media/media6.wav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microsoft.com/office/2007/relationships/media" Target="../media/media8.wav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>
              <a:lumMod val="60000"/>
              <a:lumOff val="40000"/>
            </a:schemeClr>
          </a:fgClr>
          <a:bgClr>
            <a:schemeClr val="bg1">
              <a:lumMod val="75000"/>
              <a:lumOff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5"/>
                </a:solidFill>
                <a:latin typeface="+mn-lt"/>
              </a:rPr>
              <a:t>Підтоплення</a:t>
            </a:r>
            <a:r>
              <a:rPr lang="ru-RU" b="1" dirty="0" smtClean="0">
                <a:solidFill>
                  <a:schemeClr val="accent5"/>
                </a:solidFill>
                <a:latin typeface="+mn-lt"/>
              </a:rPr>
              <a:t> на Україні причини і </a:t>
            </a:r>
            <a:r>
              <a:rPr lang="ru-RU" b="1" dirty="0" err="1" smtClean="0">
                <a:solidFill>
                  <a:schemeClr val="accent5"/>
                </a:solidFill>
                <a:latin typeface="+mn-lt"/>
              </a:rPr>
              <a:t>масштаби</a:t>
            </a:r>
            <a:endParaRPr lang="ru-RU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6923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6277">
        <p14:vortex dir="r"/>
      </p:transition>
    </mc:Choice>
    <mc:Fallback>
      <p:transition spd="slow" advTm="6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016" y="41791"/>
            <a:ext cx="892899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ru-RU" sz="3200" b="1" cap="all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 </a:t>
            </a:r>
            <a:r>
              <a:rPr lang="ru-RU" sz="3200" b="1" cap="all" dirty="0" err="1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південному</a:t>
            </a:r>
            <a:r>
              <a:rPr lang="ru-RU" sz="3200" b="1" cap="all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і </a:t>
            </a:r>
            <a:r>
              <a:rPr lang="ru-RU" sz="3200" b="1" cap="all" dirty="0" err="1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південна-західному</a:t>
            </a:r>
            <a:r>
              <a:rPr lang="ru-RU" sz="3200" b="1" cap="all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регіонах</a:t>
            </a:r>
            <a:r>
              <a:rPr lang="ru-RU" sz="3200" b="1" cap="all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- басейни приток </a:t>
            </a:r>
            <a:r>
              <a:rPr lang="ru-RU" sz="3200" b="1" cap="all" dirty="0" err="1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нижнього</a:t>
            </a:r>
            <a:r>
              <a:rPr lang="ru-RU" sz="3200" b="1" cap="all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Дунаю, р. </a:t>
            </a:r>
            <a:r>
              <a:rPr lang="ru-RU" sz="3200" b="1" cap="all" dirty="0" err="1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Південний</a:t>
            </a:r>
            <a:r>
              <a:rPr lang="ru-RU" sz="3200" b="1" cap="all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Буг та </a:t>
            </a:r>
            <a:r>
              <a:rPr lang="ru-RU" sz="3200" b="1" cap="all" dirty="0" err="1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її</a:t>
            </a:r>
            <a:r>
              <a:rPr lang="ru-RU" sz="3200" b="1" cap="all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приток.</a:t>
            </a:r>
          </a:p>
        </p:txBody>
      </p:sp>
      <p:pic>
        <p:nvPicPr>
          <p:cNvPr id="5122" name="Picture 2" descr="C:\Documents and Settings\Саня\Рабочий стол\кккккк\1274770047_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16" y="1939677"/>
            <a:ext cx="7560840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06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771"/>
    </mc:Choice>
    <mc:Fallback>
      <p:transition spd="slow" advTm="7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2754"/>
            <a:ext cx="8928992" cy="40318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значній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території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України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(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Карпати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Крим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річки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мають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виражений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паводковий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режим стоку. В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середньому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рік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тут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буває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6-7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повеней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Вони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формуються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будь-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який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сезон року і часто мають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катастрофічні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наслідки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ведуть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масових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руйнувань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загибелі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людей.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261" y="4221088"/>
            <a:ext cx="8928992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Повені на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гірських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річках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(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Дністер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Тиса, Прут,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річки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Криму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формуються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дуже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швидко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кількох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годин до 2-3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діб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що ставить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високі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вимоги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щодо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оперативності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прогнозування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оповіщення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2984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399"/>
    </mc:Choice>
    <mc:Fallback>
      <p:transition spd="slow" advTm="24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останні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сорок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років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катастрофічні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повені Карпат та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Криму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спостерігались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12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разів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Яскравим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прикладом таких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повеней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можуть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бути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снігові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дощові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повені на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річках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Закарпаття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листопаді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1992 р. та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грудні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1993 p., коли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постраждало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населених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пунктів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промислових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об'єктів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споруд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були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людські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жертви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Такі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повені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трапляються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середньому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один раз на 5-Ю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років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Тривалість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повеней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затоплень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може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досягти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7 до 20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діб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більше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При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цьому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можливе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затоплення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не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тільки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10 - 70 %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сільгоспугідь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але й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кількості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техногенно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небезпечних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об'єктів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2000" dirty="0"/>
          </a:p>
        </p:txBody>
      </p:sp>
      <p:pic>
        <p:nvPicPr>
          <p:cNvPr id="6146" name="Picture 2" descr="C:\Documents and Settings\Саня\Рабочий стол\кккккк\12508689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27794"/>
            <a:ext cx="6072914" cy="4030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1441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419"/>
    </mc:Choice>
    <mc:Fallback>
      <p:transition spd="slow" advTm="15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Високі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повені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більш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властиві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річкам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Дніпро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Дністер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, Дунай та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Сіверський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Донець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. Вони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супроводжуються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затопленням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значних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територій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і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викликають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необхідність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часткової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евакуації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людей і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тварин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завдають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відчутних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матеріальних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збитків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Рівні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води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під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час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весняних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повеней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рівнинних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річках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зростають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повільніше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, але й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небезпека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негативних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наслідків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зберігається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довше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Слід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пам'ятати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, що у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зоні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затоплення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можуть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опинитись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і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хімічно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небезпечні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об'єкти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, що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надає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додаткову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небезпеку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92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94"/>
    </mc:Choice>
    <mc:Fallback>
      <p:transition spd="slow" advTm="20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2395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1998 р. у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результаті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сильних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дощів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і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підвищення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рівня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ґрунтових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вод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сталися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сильні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паводкові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підтоплення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Микола­ївській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Запорізькій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Херсонській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Дніпропетровській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Рівненській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Львівській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областях. У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зоні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катастрофічного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затоплення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опинилося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понад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200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населених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пунктів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у 35 районах.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Окремі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підтоплення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мали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місце і в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інших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областях.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15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737"/>
    </mc:Choice>
    <mc:Fallback>
      <p:transition spd="slow" advTm="15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114" y="90010"/>
            <a:ext cx="5040560" cy="3780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534394" y="4797152"/>
            <a:ext cx="650210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Все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дозволяє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зробити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висновок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що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небезпека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стихійного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лиха не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обмежується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тільки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дією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природних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сил, але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таїть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собі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також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значний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вторинний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техногенний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ризик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27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442"/>
    </mc:Choice>
    <mc:Fallback>
      <p:transition spd="slow" advTm="5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збитків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прямої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дії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належать: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пошкодження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руйнування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жилих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виробничих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будинків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залізних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автомобільних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доріг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ліній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електромереж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зв'язку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меліоративних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систем та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інші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загибель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худоби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врожаю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сільськогосподарських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культур,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знищення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порча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сировини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палива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продуктів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харчування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кормів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добрив та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інші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витрати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тимчасову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евакуацію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матеріальних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цінностей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позатоплені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змив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родючого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шару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ґрунтів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або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занесення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їх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піском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мулом.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6729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537"/>
    </mc:Choice>
    <mc:Fallback>
      <p:transition spd="slow" advTm="26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 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збитків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непрямої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дії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належать: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затрати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придбання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доставку в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потерпілі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райони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продуктів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харчування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будівельних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матеріалів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кормів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худоби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скорочення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вироблення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продукції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уповільнення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темпів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народного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погіршення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умов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життя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неможливість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раціонального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використання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території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збільшення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амортизаційних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витрат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утримання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будинків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нормальному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стані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9494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961"/>
    </mc:Choice>
    <mc:Fallback>
      <p:transition spd="slow" advTm="16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4624"/>
            <a:ext cx="5652120" cy="261610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Роботу </a:t>
            </a:r>
            <a:r>
              <a:rPr lang="ru-RU" sz="32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виконав</a:t>
            </a:r>
            <a:endParaRPr lang="ru-RU" sz="3200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uk-UA" sz="3200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uk-UA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Студент групи ФБС-</a:t>
            </a:r>
            <a:r>
              <a:rPr lang="ru-RU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211</a:t>
            </a:r>
          </a:p>
          <a:p>
            <a:endParaRPr lang="uk-UA" sz="3200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uk-UA" sz="32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Трубенко</a:t>
            </a:r>
            <a:r>
              <a:rPr lang="uk-UA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Олександр</a:t>
            </a:r>
            <a:endParaRPr lang="ru-RU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2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73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Гідрологічно небезпечними явищами, що мають місце в Україні, є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* повені (басейни річок</a:t>
            </a:r>
            <a:r>
              <a:rPr lang="ru-RU" sz="2000" dirty="0" smtClean="0">
                <a:solidFill>
                  <a:srgbClr val="002060"/>
                </a:solidFill>
              </a:rPr>
              <a:t>);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* </a:t>
            </a:r>
            <a:r>
              <a:rPr lang="ru-RU" sz="2000" dirty="0" err="1">
                <a:solidFill>
                  <a:srgbClr val="002060"/>
                </a:solidFill>
              </a:rPr>
              <a:t>селі</a:t>
            </a:r>
            <a:r>
              <a:rPr lang="ru-RU" sz="2000" dirty="0">
                <a:solidFill>
                  <a:srgbClr val="002060"/>
                </a:solidFill>
              </a:rPr>
              <a:t> (</a:t>
            </a:r>
            <a:r>
              <a:rPr lang="ru-RU" sz="2000" dirty="0" err="1">
                <a:solidFill>
                  <a:srgbClr val="002060"/>
                </a:solidFill>
              </a:rPr>
              <a:t>Карпатські</a:t>
            </a:r>
            <a:r>
              <a:rPr lang="ru-RU" sz="2000" dirty="0">
                <a:solidFill>
                  <a:srgbClr val="002060"/>
                </a:solidFill>
              </a:rPr>
              <a:t> та </a:t>
            </a:r>
            <a:r>
              <a:rPr lang="ru-RU" sz="2000" dirty="0" err="1">
                <a:solidFill>
                  <a:srgbClr val="002060"/>
                </a:solidFill>
              </a:rPr>
              <a:t>Кримські</a:t>
            </a:r>
            <a:r>
              <a:rPr lang="ru-RU" sz="2000" dirty="0">
                <a:solidFill>
                  <a:srgbClr val="002060"/>
                </a:solidFill>
              </a:rPr>
              <a:t> гори);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* </a:t>
            </a:r>
            <a:r>
              <a:rPr lang="ru-RU" sz="2000" dirty="0" err="1">
                <a:solidFill>
                  <a:srgbClr val="002060"/>
                </a:solidFill>
              </a:rPr>
              <a:t>маловоддя</a:t>
            </a:r>
            <a:r>
              <a:rPr lang="ru-RU" sz="2000" dirty="0">
                <a:solidFill>
                  <a:srgbClr val="002060"/>
                </a:solidFill>
              </a:rPr>
              <a:t> (</a:t>
            </a:r>
            <a:r>
              <a:rPr lang="ru-RU" sz="2000" dirty="0" err="1">
                <a:solidFill>
                  <a:srgbClr val="002060"/>
                </a:solidFill>
              </a:rPr>
              <a:t>річки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України</a:t>
            </a:r>
            <a:r>
              <a:rPr lang="ru-RU" sz="2000" dirty="0">
                <a:solidFill>
                  <a:srgbClr val="002060"/>
                </a:solidFill>
              </a:rPr>
              <a:t>);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* </a:t>
            </a:r>
            <a:r>
              <a:rPr lang="ru-RU" sz="2000" dirty="0" err="1">
                <a:solidFill>
                  <a:srgbClr val="002060"/>
                </a:solidFill>
              </a:rPr>
              <a:t>підйоми</a:t>
            </a:r>
            <a:r>
              <a:rPr lang="ru-RU" sz="2000" dirty="0">
                <a:solidFill>
                  <a:srgbClr val="002060"/>
                </a:solidFill>
              </a:rPr>
              <a:t> та спади </a:t>
            </a:r>
            <a:r>
              <a:rPr lang="ru-RU" sz="2000" dirty="0" err="1">
                <a:solidFill>
                  <a:srgbClr val="002060"/>
                </a:solidFill>
              </a:rPr>
              <a:t>рівня</a:t>
            </a:r>
            <a:r>
              <a:rPr lang="ru-RU" sz="2000" dirty="0">
                <a:solidFill>
                  <a:srgbClr val="002060"/>
                </a:solidFill>
              </a:rPr>
              <a:t> моря.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720840"/>
            <a:ext cx="9073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FF00"/>
                </a:solidFill>
              </a:rPr>
              <a:t>Протягом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майже</a:t>
            </a:r>
            <a:r>
              <a:rPr lang="ru-RU" sz="2000" dirty="0">
                <a:solidFill>
                  <a:srgbClr val="FFFF00"/>
                </a:solidFill>
              </a:rPr>
              <a:t> 20 </a:t>
            </a:r>
            <a:r>
              <a:rPr lang="ru-RU" sz="2000" dirty="0" err="1">
                <a:solidFill>
                  <a:srgbClr val="FFFF00"/>
                </a:solidFill>
              </a:rPr>
              <a:t>років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стабільні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акумулятивні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форми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Саксько</a:t>
            </a:r>
            <a:r>
              <a:rPr lang="ru-RU" sz="2000" dirty="0" err="1">
                <a:solidFill>
                  <a:srgbClr val="FFFF00"/>
                </a:solidFill>
              </a:rPr>
              <a:t>-</a:t>
            </a:r>
            <a:r>
              <a:rPr lang="ru-RU" sz="2000" dirty="0" err="1" smtClean="0">
                <a:solidFill>
                  <a:srgbClr val="FFFF00"/>
                </a:solidFill>
              </a:rPr>
              <a:t>Євпаторійської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системи</a:t>
            </a:r>
            <a:r>
              <a:rPr lang="ru-RU" sz="2000" dirty="0">
                <a:solidFill>
                  <a:srgbClr val="FFFF00"/>
                </a:solidFill>
              </a:rPr>
              <a:t> в </a:t>
            </a:r>
            <a:r>
              <a:rPr lang="ru-RU" sz="2000" dirty="0" err="1">
                <a:solidFill>
                  <a:srgbClr val="FFFF00"/>
                </a:solidFill>
              </a:rPr>
              <a:t>результаті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дії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техногенних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факторів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руйнуються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зі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швидкістю</a:t>
            </a:r>
            <a:r>
              <a:rPr lang="ru-RU" sz="2000" dirty="0">
                <a:solidFill>
                  <a:srgbClr val="FFFF00"/>
                </a:solidFill>
              </a:rPr>
              <a:t> 3,5 км </a:t>
            </a:r>
            <a:r>
              <a:rPr lang="ru-RU" sz="2000" dirty="0" err="1">
                <a:solidFill>
                  <a:srgbClr val="FFFF00"/>
                </a:solidFill>
              </a:rPr>
              <a:t>щороку</a:t>
            </a:r>
            <a:r>
              <a:rPr lang="ru-RU" sz="2000" dirty="0">
                <a:solidFill>
                  <a:srgbClr val="FFFF00"/>
                </a:solidFill>
              </a:rPr>
              <a:t>. </a:t>
            </a:r>
            <a:r>
              <a:rPr lang="ru-RU" sz="2000" dirty="0" err="1">
                <a:solidFill>
                  <a:srgbClr val="FFFF00"/>
                </a:solidFill>
              </a:rPr>
              <a:t>Щорічно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безповоротно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втрачається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більше</a:t>
            </a:r>
            <a:r>
              <a:rPr lang="ru-RU" sz="2000" dirty="0">
                <a:solidFill>
                  <a:srgbClr val="FFFF00"/>
                </a:solidFill>
              </a:rPr>
              <a:t> 100 га </a:t>
            </a:r>
            <a:r>
              <a:rPr lang="ru-RU" sz="2000" dirty="0" err="1">
                <a:solidFill>
                  <a:srgbClr val="FFFF00"/>
                </a:solidFill>
              </a:rPr>
              <a:t>прибережних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територій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зменшується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пляжна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смуга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знижується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біологічна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продуктивність</a:t>
            </a:r>
            <a:r>
              <a:rPr lang="ru-RU" sz="2000" dirty="0">
                <a:solidFill>
                  <a:srgbClr val="FFFF00"/>
                </a:solidFill>
              </a:rPr>
              <a:t> моря і, як </a:t>
            </a:r>
            <a:r>
              <a:rPr lang="ru-RU" sz="2000" dirty="0" err="1">
                <a:solidFill>
                  <a:srgbClr val="FFFF00"/>
                </a:solidFill>
              </a:rPr>
              <a:t>наслідок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створюється</a:t>
            </a:r>
            <a:r>
              <a:rPr lang="ru-RU" sz="2000" dirty="0">
                <a:solidFill>
                  <a:srgbClr val="FFFF00"/>
                </a:solidFill>
              </a:rPr>
              <a:t> складна </a:t>
            </a:r>
            <a:r>
              <a:rPr lang="ru-RU" sz="2000" dirty="0" err="1">
                <a:solidFill>
                  <a:srgbClr val="FFFF00"/>
                </a:solidFill>
              </a:rPr>
              <a:t>екологічна</a:t>
            </a:r>
            <a:r>
              <a:rPr lang="ru-RU" sz="2000" dirty="0">
                <a:solidFill>
                  <a:srgbClr val="FFFF00"/>
                </a:solidFill>
              </a:rPr>
              <a:t> та </a:t>
            </a:r>
            <a:r>
              <a:rPr lang="ru-RU" sz="2000" dirty="0" err="1">
                <a:solidFill>
                  <a:srgbClr val="FFFF00"/>
                </a:solidFill>
              </a:rPr>
              <a:t>містобудівна</a:t>
            </a:r>
            <a:r>
              <a:rPr lang="ru-RU" sz="2000" dirty="0">
                <a:solidFill>
                  <a:srgbClr val="FFFF00"/>
                </a:solidFill>
              </a:rPr>
              <a:t> обстановка на </a:t>
            </a:r>
            <a:r>
              <a:rPr lang="ru-RU" sz="2000" dirty="0" err="1">
                <a:solidFill>
                  <a:srgbClr val="FFFF00"/>
                </a:solidFill>
              </a:rPr>
              <a:t>морських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узбережжях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933055"/>
            <a:ext cx="9073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постійною</a:t>
            </a:r>
            <a:r>
              <a:rPr lang="ru-RU" sz="2000" dirty="0"/>
              <a:t> </a:t>
            </a:r>
            <a:r>
              <a:rPr lang="ru-RU" sz="2000" dirty="0" err="1"/>
              <a:t>загрозою</a:t>
            </a:r>
            <a:r>
              <a:rPr lang="ru-RU" sz="2000" dirty="0"/>
              <a:t> </a:t>
            </a:r>
            <a:r>
              <a:rPr lang="ru-RU" sz="2000" dirty="0" err="1"/>
              <a:t>руйнування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</a:t>
            </a:r>
            <a:r>
              <a:rPr lang="ru-RU" sz="2000" dirty="0" err="1"/>
              <a:t>розміщені</a:t>
            </a:r>
            <a:r>
              <a:rPr lang="ru-RU" sz="2000" dirty="0"/>
              <a:t> в </a:t>
            </a:r>
            <a:r>
              <a:rPr lang="ru-RU" sz="2000" dirty="0" err="1"/>
              <a:t>береговій</a:t>
            </a:r>
            <a:r>
              <a:rPr lang="ru-RU" sz="2000" dirty="0"/>
              <a:t> </a:t>
            </a:r>
            <a:r>
              <a:rPr lang="ru-RU" sz="2000" dirty="0" err="1"/>
              <a:t>зоні</a:t>
            </a:r>
            <a:r>
              <a:rPr lang="ru-RU" sz="2000" dirty="0"/>
              <a:t> </a:t>
            </a:r>
            <a:r>
              <a:rPr lang="ru-RU" sz="2000" dirty="0" err="1"/>
              <a:t>матеріальні</a:t>
            </a:r>
            <a:r>
              <a:rPr lang="ru-RU" sz="2000" dirty="0"/>
              <a:t> </a:t>
            </a:r>
            <a:r>
              <a:rPr lang="ru-RU" sz="2000" dirty="0" err="1"/>
              <a:t>цінності</a:t>
            </a:r>
            <a:r>
              <a:rPr lang="ru-RU" sz="2000" dirty="0"/>
              <a:t> (</a:t>
            </a:r>
            <a:r>
              <a:rPr lang="ru-RU" sz="2000" dirty="0" err="1"/>
              <a:t>житлові</a:t>
            </a:r>
            <a:r>
              <a:rPr lang="ru-RU" sz="2000" dirty="0"/>
              <a:t> </a:t>
            </a:r>
            <a:r>
              <a:rPr lang="ru-RU" sz="2000" dirty="0" err="1"/>
              <a:t>будинки</a:t>
            </a:r>
            <a:r>
              <a:rPr lang="ru-RU" sz="2000" dirty="0"/>
              <a:t>, </a:t>
            </a:r>
            <a:r>
              <a:rPr lang="ru-RU" sz="2000" dirty="0" err="1"/>
              <a:t>курортні</a:t>
            </a:r>
            <a:r>
              <a:rPr lang="ru-RU" sz="2000" dirty="0"/>
              <a:t> </a:t>
            </a:r>
            <a:r>
              <a:rPr lang="ru-RU" sz="2000" dirty="0" err="1"/>
              <a:t>комплекси</a:t>
            </a:r>
            <a:r>
              <a:rPr lang="ru-RU" sz="2000" dirty="0"/>
              <a:t>, </a:t>
            </a:r>
            <a:r>
              <a:rPr lang="ru-RU" sz="2000" dirty="0" err="1"/>
              <a:t>інженерні</a:t>
            </a:r>
            <a:r>
              <a:rPr lang="ru-RU" sz="2000" dirty="0"/>
              <a:t> </a:t>
            </a:r>
            <a:r>
              <a:rPr lang="ru-RU" sz="2000" dirty="0" err="1"/>
              <a:t>комунікації</a:t>
            </a:r>
            <a:r>
              <a:rPr lang="ru-RU" sz="2000" dirty="0"/>
              <a:t>, </a:t>
            </a:r>
            <a:r>
              <a:rPr lang="ru-RU" sz="2000" dirty="0" err="1"/>
              <a:t>сільгоспугіддя</a:t>
            </a:r>
            <a:r>
              <a:rPr lang="ru-RU" sz="2000" dirty="0"/>
              <a:t>). </a:t>
            </a:r>
            <a:r>
              <a:rPr lang="ru-RU" sz="2000" dirty="0" err="1"/>
              <a:t>Одноразові</a:t>
            </a:r>
            <a:r>
              <a:rPr lang="ru-RU" sz="2000" dirty="0"/>
              <a:t> </a:t>
            </a:r>
            <a:r>
              <a:rPr lang="ru-RU" sz="2000" dirty="0" err="1"/>
              <a:t>матеріальні</a:t>
            </a:r>
            <a:r>
              <a:rPr lang="ru-RU" sz="2000" dirty="0"/>
              <a:t> </a:t>
            </a:r>
            <a:r>
              <a:rPr lang="ru-RU" sz="2000" dirty="0" err="1"/>
              <a:t>збитки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на </a:t>
            </a:r>
            <a:r>
              <a:rPr lang="ru-RU" sz="2000" dirty="0" err="1"/>
              <a:t>узбережжя</a:t>
            </a:r>
            <a:r>
              <a:rPr lang="ru-RU" sz="2000" dirty="0"/>
              <a:t> </a:t>
            </a:r>
            <a:r>
              <a:rPr lang="ru-RU" sz="2000" dirty="0" err="1"/>
              <a:t>Чорного</a:t>
            </a:r>
            <a:r>
              <a:rPr lang="ru-RU" sz="2000" dirty="0"/>
              <a:t> та </a:t>
            </a:r>
            <a:r>
              <a:rPr lang="ru-RU" sz="2000" dirty="0" err="1"/>
              <a:t>Азовського</a:t>
            </a:r>
            <a:r>
              <a:rPr lang="ru-RU" sz="2000" dirty="0"/>
              <a:t> </a:t>
            </a:r>
            <a:r>
              <a:rPr lang="ru-RU" sz="2000" dirty="0" err="1"/>
              <a:t>морів</a:t>
            </a:r>
            <a:r>
              <a:rPr lang="ru-RU" sz="2000" dirty="0"/>
              <a:t> </a:t>
            </a:r>
            <a:r>
              <a:rPr lang="ru-RU" sz="2000" dirty="0" err="1"/>
              <a:t>сильних</a:t>
            </a:r>
            <a:r>
              <a:rPr lang="ru-RU" sz="2000" dirty="0"/>
              <a:t> </a:t>
            </a:r>
            <a:r>
              <a:rPr lang="ru-RU" sz="2000" dirty="0" err="1"/>
              <a:t>штормів</a:t>
            </a:r>
            <a:r>
              <a:rPr lang="ru-RU" sz="2000" dirty="0"/>
              <a:t> (1969, 1971, 1983, 1992, 2001 </a:t>
            </a:r>
            <a:r>
              <a:rPr lang="ru-RU" sz="2000" dirty="0" err="1"/>
              <a:t>pp</a:t>
            </a:r>
            <a:r>
              <a:rPr lang="ru-RU" sz="2000" dirty="0"/>
              <a:t>.) </a:t>
            </a:r>
            <a:r>
              <a:rPr lang="ru-RU" sz="2000" dirty="0" err="1"/>
              <a:t>досягли</a:t>
            </a:r>
            <a:r>
              <a:rPr lang="ru-RU" sz="2000" dirty="0"/>
              <a:t> порядку 520-600 </a:t>
            </a:r>
            <a:r>
              <a:rPr lang="ru-RU" sz="2000" dirty="0" err="1"/>
              <a:t>мли</a:t>
            </a:r>
            <a:r>
              <a:rPr lang="ru-RU" sz="2000" dirty="0"/>
              <a:t> </a:t>
            </a:r>
            <a:r>
              <a:rPr lang="ru-RU" sz="2000" dirty="0" err="1"/>
              <a:t>гривень</a:t>
            </a:r>
            <a:r>
              <a:rPr lang="ru-RU" sz="2000" dirty="0"/>
              <a:t>.</a:t>
            </a: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7572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56821">
        <p14:reveal/>
      </p:transition>
    </mc:Choice>
    <mc:Fallback>
      <p:transition spd="slow" advTm="56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6" y="116632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</a:rPr>
              <a:t>Основними</a:t>
            </a:r>
            <a:r>
              <a:rPr lang="ru-RU" sz="2000" dirty="0">
                <a:solidFill>
                  <a:srgbClr val="002060"/>
                </a:solidFill>
              </a:rPr>
              <a:t> причинами </a:t>
            </a:r>
            <a:r>
              <a:rPr lang="ru-RU" sz="2000" dirty="0" err="1">
                <a:solidFill>
                  <a:srgbClr val="002060"/>
                </a:solidFill>
              </a:rPr>
              <a:t>посилення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темпів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руйнування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морських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берегів</a:t>
            </a:r>
            <a:r>
              <a:rPr lang="ru-RU" sz="2000" dirty="0">
                <a:solidFill>
                  <a:srgbClr val="002060"/>
                </a:solidFill>
              </a:rPr>
              <a:t> є як </a:t>
            </a:r>
            <a:r>
              <a:rPr lang="ru-RU" sz="2000" dirty="0" err="1">
                <a:solidFill>
                  <a:srgbClr val="002060"/>
                </a:solidFill>
              </a:rPr>
              <a:t>природні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фактори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пов'язані</a:t>
            </a:r>
            <a:r>
              <a:rPr lang="ru-RU" sz="2000" dirty="0">
                <a:solidFill>
                  <a:srgbClr val="002060"/>
                </a:solidFill>
              </a:rPr>
              <a:t> з </a:t>
            </a:r>
            <a:r>
              <a:rPr lang="ru-RU" sz="2000" dirty="0" err="1">
                <a:solidFill>
                  <a:srgbClr val="002060"/>
                </a:solidFill>
              </a:rPr>
              <a:t>тектонічними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зану­реннями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північного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Приазов'я</a:t>
            </a:r>
            <a:r>
              <a:rPr lang="ru-RU" sz="2000" dirty="0">
                <a:solidFill>
                  <a:srgbClr val="002060"/>
                </a:solidFill>
              </a:rPr>
              <a:t>, так і </a:t>
            </a:r>
            <a:r>
              <a:rPr lang="ru-RU" sz="2000" dirty="0" err="1">
                <a:solidFill>
                  <a:srgbClr val="002060"/>
                </a:solidFill>
              </a:rPr>
              <a:t>антропогенні</a:t>
            </a:r>
            <a:r>
              <a:rPr lang="ru-RU" sz="2000" dirty="0">
                <a:solidFill>
                  <a:srgbClr val="002060"/>
                </a:solidFill>
              </a:rPr>
              <a:t>, до </a:t>
            </a:r>
            <a:r>
              <a:rPr lang="ru-RU" sz="2000" dirty="0" err="1">
                <a:solidFill>
                  <a:srgbClr val="002060"/>
                </a:solidFill>
              </a:rPr>
              <a:t>яких</a:t>
            </a:r>
            <a:r>
              <a:rPr lang="ru-RU" sz="2000" dirty="0">
                <a:solidFill>
                  <a:srgbClr val="002060"/>
                </a:solidFill>
              </a:rPr>
              <a:t> належать </a:t>
            </a:r>
            <a:r>
              <a:rPr lang="ru-RU" sz="2000" dirty="0" err="1">
                <a:solidFill>
                  <a:srgbClr val="002060"/>
                </a:solidFill>
              </a:rPr>
              <a:t>зарегульованість</a:t>
            </a:r>
            <a:r>
              <a:rPr lang="ru-RU" sz="2000" dirty="0">
                <a:solidFill>
                  <a:srgbClr val="002060"/>
                </a:solidFill>
              </a:rPr>
              <a:t> твердого стоку </a:t>
            </a:r>
            <a:r>
              <a:rPr lang="ru-RU" sz="2000" dirty="0" err="1">
                <a:solidFill>
                  <a:srgbClr val="002060"/>
                </a:solidFill>
              </a:rPr>
              <a:t>рік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забруднення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водних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басейнів</a:t>
            </a:r>
            <a:r>
              <a:rPr lang="ru-RU" sz="2000" dirty="0">
                <a:solidFill>
                  <a:srgbClr val="002060"/>
                </a:solidFill>
              </a:rPr>
              <a:t> і </a:t>
            </a:r>
            <a:r>
              <a:rPr lang="ru-RU" sz="2000" dirty="0" err="1">
                <a:solidFill>
                  <a:srgbClr val="002060"/>
                </a:solidFill>
              </a:rPr>
              <a:t>пов'язане</a:t>
            </a:r>
            <a:r>
              <a:rPr lang="ru-RU" sz="2000" dirty="0">
                <a:solidFill>
                  <a:srgbClr val="002060"/>
                </a:solidFill>
              </a:rPr>
              <a:t> з </a:t>
            </a:r>
            <a:r>
              <a:rPr lang="ru-RU" sz="2000" dirty="0" err="1">
                <a:solidFill>
                  <a:srgbClr val="002060"/>
                </a:solidFill>
              </a:rPr>
              <a:t>цим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зниження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їх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продуктивності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безсистемна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забудова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берегової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смуги</a:t>
            </a:r>
            <a:r>
              <a:rPr lang="ru-RU" sz="2000" dirty="0">
                <a:solidFill>
                  <a:srgbClr val="002060"/>
                </a:solidFill>
              </a:rPr>
              <a:t> та </a:t>
            </a:r>
            <a:r>
              <a:rPr lang="ru-RU" sz="2000" dirty="0" err="1">
                <a:solidFill>
                  <a:srgbClr val="002060"/>
                </a:solidFill>
              </a:rPr>
              <a:t>кіс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будівництво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берегозахисних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споруд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які</a:t>
            </a:r>
            <a:r>
              <a:rPr lang="ru-RU" sz="2000" dirty="0">
                <a:solidFill>
                  <a:srgbClr val="002060"/>
                </a:solidFill>
              </a:rPr>
              <a:t> не </a:t>
            </a:r>
            <a:r>
              <a:rPr lang="ru-RU" sz="2000" dirty="0" err="1">
                <a:solidFill>
                  <a:srgbClr val="002060"/>
                </a:solidFill>
              </a:rPr>
              <a:t>відповідають</a:t>
            </a:r>
            <a:r>
              <a:rPr lang="ru-RU" sz="2000" dirty="0">
                <a:solidFill>
                  <a:srgbClr val="002060"/>
                </a:solidFill>
              </a:rPr>
              <a:t> характеру </a:t>
            </a:r>
            <a:r>
              <a:rPr lang="ru-RU" sz="2000" dirty="0" err="1">
                <a:solidFill>
                  <a:srgbClr val="002060"/>
                </a:solidFill>
              </a:rPr>
              <a:t>наявних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гідродинамічних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процесів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використання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малоефективних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або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навіть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шкідливих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берегозакріплювальних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заходів</a:t>
            </a:r>
            <a:r>
              <a:rPr lang="ru-RU" sz="2000" dirty="0">
                <a:solidFill>
                  <a:srgbClr val="002060"/>
                </a:solidFill>
              </a:rPr>
              <a:t> і </a:t>
            </a:r>
            <a:r>
              <a:rPr lang="ru-RU" sz="2000" dirty="0" err="1">
                <a:solidFill>
                  <a:srgbClr val="002060"/>
                </a:solidFill>
              </a:rPr>
              <a:t>конструкцій</a:t>
            </a:r>
            <a:r>
              <a:rPr lang="ru-RU" sz="2000" dirty="0">
                <a:solidFill>
                  <a:srgbClr val="002060"/>
                </a:solidFill>
              </a:rPr>
              <a:t> при "</a:t>
            </a:r>
            <a:r>
              <a:rPr lang="ru-RU" sz="2000" dirty="0" err="1">
                <a:solidFill>
                  <a:srgbClr val="002060"/>
                </a:solidFill>
              </a:rPr>
              <a:t>самобудах</a:t>
            </a:r>
            <a:r>
              <a:rPr lang="ru-RU" sz="2000" dirty="0">
                <a:solidFill>
                  <a:srgbClr val="002060"/>
                </a:solidFill>
              </a:rPr>
              <a:t>", </a:t>
            </a:r>
            <a:r>
              <a:rPr lang="ru-RU" sz="2000" dirty="0" err="1">
                <a:solidFill>
                  <a:srgbClr val="002060"/>
                </a:solidFill>
              </a:rPr>
              <a:t>відступи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від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проектних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рішень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безконтрольний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вивіз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піску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із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кіс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порушення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протизсувного</a:t>
            </a:r>
            <a:r>
              <a:rPr lang="ru-RU" sz="2000" dirty="0">
                <a:solidFill>
                  <a:srgbClr val="002060"/>
                </a:solidFill>
              </a:rPr>
              <a:t> режиму при </a:t>
            </a:r>
            <a:r>
              <a:rPr lang="ru-RU" sz="2000" dirty="0" err="1">
                <a:solidFill>
                  <a:srgbClr val="002060"/>
                </a:solidFill>
              </a:rPr>
              <a:t>забудові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терас</a:t>
            </a:r>
            <a:r>
              <a:rPr lang="ru-RU" sz="2000" dirty="0">
                <a:solidFill>
                  <a:srgbClr val="002060"/>
                </a:solidFill>
              </a:rPr>
              <a:t> та </a:t>
            </a:r>
            <a:r>
              <a:rPr lang="ru-RU" sz="2000" dirty="0" err="1">
                <a:solidFill>
                  <a:srgbClr val="002060"/>
                </a:solidFill>
              </a:rPr>
              <a:t>інші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шкідливі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наслідки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господарської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діяльності</a:t>
            </a:r>
            <a:r>
              <a:rPr lang="ru-RU" sz="2000" dirty="0">
                <a:solidFill>
                  <a:srgbClr val="002060"/>
                </a:solidFill>
              </a:rPr>
              <a:t> па </a:t>
            </a:r>
            <a:r>
              <a:rPr lang="ru-RU" sz="2000" dirty="0" err="1">
                <a:solidFill>
                  <a:srgbClr val="002060"/>
                </a:solidFill>
              </a:rPr>
              <a:t>узбережжі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7644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123"/>
    </mc:Choice>
    <mc:Fallback>
      <p:transition spd="slow" advTm="21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9342" y="1844824"/>
            <a:ext cx="434766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Повені</a:t>
            </a:r>
            <a:endParaRPr lang="ru-RU" sz="96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8095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1182">
        <p14:gallery dir="l"/>
      </p:transition>
    </mc:Choice>
    <mc:Fallback>
      <p:transition spd="slow" advTm="111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ня\Рабочий стол\кккккк\0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295900" cy="3333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2471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515"/>
    </mc:Choice>
    <mc:Fallback>
      <p:transition spd="slow" advTm="8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</a:rPr>
              <a:t>Значна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кількість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грошових</a:t>
            </a:r>
            <a:r>
              <a:rPr lang="ru-RU" sz="3200" dirty="0">
                <a:solidFill>
                  <a:srgbClr val="002060"/>
                </a:solidFill>
              </a:rPr>
              <a:t> та </a:t>
            </a:r>
            <a:r>
              <a:rPr lang="ru-RU" sz="3200" dirty="0" err="1">
                <a:solidFill>
                  <a:srgbClr val="002060"/>
                </a:solidFill>
              </a:rPr>
              <a:t>матеріальних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витрат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що­року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йде</a:t>
            </a:r>
            <a:r>
              <a:rPr lang="ru-RU" sz="3200" dirty="0">
                <a:solidFill>
                  <a:srgbClr val="002060"/>
                </a:solidFill>
              </a:rPr>
              <a:t> на </a:t>
            </a:r>
            <a:r>
              <a:rPr lang="ru-RU" sz="3200" dirty="0" err="1">
                <a:solidFill>
                  <a:srgbClr val="002060"/>
                </a:solidFill>
              </a:rPr>
              <a:t>ліквідацію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наслідків</a:t>
            </a:r>
            <a:r>
              <a:rPr lang="ru-RU" sz="3200" dirty="0">
                <a:solidFill>
                  <a:srgbClr val="002060"/>
                </a:solidFill>
              </a:rPr>
              <a:t> повені на </a:t>
            </a:r>
            <a:r>
              <a:rPr lang="ru-RU" sz="3200" dirty="0" err="1">
                <a:solidFill>
                  <a:srgbClr val="002060"/>
                </a:solidFill>
              </a:rPr>
              <a:t>річках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України</a:t>
            </a:r>
            <a:r>
              <a:rPr lang="ru-RU" sz="3200" dirty="0">
                <a:solidFill>
                  <a:srgbClr val="002060"/>
                </a:solidFill>
              </a:rPr>
              <a:t>. Повені </a:t>
            </a:r>
            <a:r>
              <a:rPr lang="ru-RU" sz="3200" dirty="0" err="1">
                <a:solidFill>
                  <a:srgbClr val="002060"/>
                </a:solidFill>
              </a:rPr>
              <a:t>виникають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під</a:t>
            </a:r>
            <a:r>
              <a:rPr lang="ru-RU" sz="3200" dirty="0">
                <a:solidFill>
                  <a:srgbClr val="002060"/>
                </a:solidFill>
              </a:rPr>
              <a:t> час </a:t>
            </a:r>
            <a:r>
              <a:rPr lang="ru-RU" sz="3200" dirty="0" err="1">
                <a:solidFill>
                  <a:srgbClr val="002060"/>
                </a:solidFill>
              </a:rPr>
              <a:t>тривалих</a:t>
            </a:r>
            <a:r>
              <a:rPr lang="ru-RU" sz="3200" dirty="0">
                <a:solidFill>
                  <a:srgbClr val="002060"/>
                </a:solidFill>
              </a:rPr>
              <a:t> злив та в </a:t>
            </a:r>
            <a:r>
              <a:rPr lang="ru-RU" sz="3200" dirty="0" err="1">
                <a:solidFill>
                  <a:srgbClr val="002060"/>
                </a:solidFill>
              </a:rPr>
              <a:t>результаті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танення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снігу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вітрових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нагонів</a:t>
            </a:r>
            <a:r>
              <a:rPr lang="ru-RU" sz="3200" dirty="0">
                <a:solidFill>
                  <a:srgbClr val="002060"/>
                </a:solidFill>
              </a:rPr>
              <a:t> води, при заторах та </a:t>
            </a:r>
            <a:r>
              <a:rPr lang="ru-RU" sz="3200" dirty="0" err="1">
                <a:solidFill>
                  <a:srgbClr val="002060"/>
                </a:solidFill>
              </a:rPr>
              <a:t>зажерах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r>
              <a:rPr lang="ru-RU" sz="3200" dirty="0" err="1">
                <a:solidFill>
                  <a:srgbClr val="002060"/>
                </a:solidFill>
              </a:rPr>
              <a:t>Найвірогіднішими</a:t>
            </a:r>
            <a:r>
              <a:rPr lang="ru-RU" sz="3200" dirty="0">
                <a:solidFill>
                  <a:srgbClr val="002060"/>
                </a:solidFill>
              </a:rPr>
              <a:t> зонами </a:t>
            </a:r>
            <a:r>
              <a:rPr lang="ru-RU" sz="3200" dirty="0" err="1">
                <a:solidFill>
                  <a:srgbClr val="002060"/>
                </a:solidFill>
              </a:rPr>
              <a:t>можливих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повеней</a:t>
            </a:r>
            <a:r>
              <a:rPr lang="ru-RU" sz="3200" dirty="0">
                <a:solidFill>
                  <a:srgbClr val="002060"/>
                </a:solidFill>
              </a:rPr>
              <a:t> на </a:t>
            </a:r>
            <a:r>
              <a:rPr lang="ru-RU" sz="3200" dirty="0" err="1">
                <a:solidFill>
                  <a:srgbClr val="002060"/>
                </a:solidFill>
              </a:rPr>
              <a:t>території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України</a:t>
            </a:r>
            <a:r>
              <a:rPr lang="ru-RU" sz="3200" dirty="0">
                <a:solidFill>
                  <a:srgbClr val="002060"/>
                </a:solidFill>
              </a:rPr>
              <a:t> є: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2794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059"/>
    </mc:Choice>
    <mc:Fallback>
      <p:transition spd="slow" advTm="19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*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північних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регіонах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- басейни річок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Прип'ять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Десна, та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їх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приток.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Площа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повені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лише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у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басейні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р.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Прип'ять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може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досягти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600-800 тис. га;</a:t>
            </a:r>
          </a:p>
        </p:txBody>
      </p:sp>
      <p:pic>
        <p:nvPicPr>
          <p:cNvPr id="2050" name="Picture 2" descr="C:\Documents and Settings\Саня\Рабочий стол\кккккк\geo_pavodok_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7874"/>
            <a:ext cx="8280920" cy="46934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9683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206"/>
    </mc:Choice>
    <mc:Fallback>
      <p:transition spd="slow" advTm="8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9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західних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регіонах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- басейни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верхнього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Дністра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(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площа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може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досягти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100-130 тис. га), річок Тиса, Прут,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Західний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Буг (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площа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можливих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затоплень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20-25 тис. га) та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їх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приток;</a:t>
            </a:r>
          </a:p>
        </p:txBody>
      </p:sp>
      <p:pic>
        <p:nvPicPr>
          <p:cNvPr id="3074" name="Picture 2" descr="C:\Documents and Settings\Саня\Рабочий стол\кккккк\images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5760640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50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52"/>
    </mc:Choice>
    <mc:Fallback>
      <p:transition spd="slow" advTm="5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*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східних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регіонах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- басейни р.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Сіверський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Донець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з притоками, річок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Псел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Ворскла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Сула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та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інших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приток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Дніпра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</a:p>
        </p:txBody>
      </p:sp>
      <p:pic>
        <p:nvPicPr>
          <p:cNvPr id="4098" name="Picture 2" descr="C:\Documents and Settings\Саня\Рабочий стол\кккккк\images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696744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1613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66"/>
    </mc:Choice>
    <mc:Fallback>
      <p:transition spd="slow" advTm="6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3.8|2.4|14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1.2|1|0.8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5.6|1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753</Words>
  <Application>Microsoft Office PowerPoint</Application>
  <PresentationFormat>Экран (4:3)</PresentationFormat>
  <Paragraphs>37</Paragraphs>
  <Slides>18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Поток</vt:lpstr>
      <vt:lpstr>Tradeshow</vt:lpstr>
      <vt:lpstr>Підтоплення на Україні причини і масштаби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Підтоплення на Україні причини і масштаби</dc:title>
  <dc:creator>саня</dc:creator>
  <cp:lastModifiedBy>bukhanova_a</cp:lastModifiedBy>
  <cp:revision>12</cp:revision>
  <dcterms:created xsi:type="dcterms:W3CDTF">2011-11-01T15:38:45Z</dcterms:created>
  <dcterms:modified xsi:type="dcterms:W3CDTF">2015-02-04T13:03:56Z</dcterms:modified>
</cp:coreProperties>
</file>