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2"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1" r:id="rId17"/>
    <p:sldId id="270"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9AF45-42B8-4524-80BF-6143DFF7B445}" type="datetimeFigureOut">
              <a:rPr lang="ru-RU" smtClean="0"/>
              <a:pPr/>
              <a:t>06.02.2015</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436AA-77C7-4A4A-A256-EB2B3243E27A}" type="slidenum">
              <a:rPr lang="ru-RU" smtClean="0"/>
              <a:pPr/>
              <a:t>‹#›</a:t>
            </a:fld>
            <a:endParaRPr lang="ru-RU"/>
          </a:p>
        </p:txBody>
      </p:sp>
    </p:spTree>
    <p:extLst>
      <p:ext uri="{BB962C8B-B14F-4D97-AF65-F5344CB8AC3E}">
        <p14:creationId xmlns="" xmlns:p14="http://schemas.microsoft.com/office/powerpoint/2010/main" val="403382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F228BE3-085B-40CC-BACA-765AF694A78B}" type="datetimeFigureOut">
              <a:rPr lang="ru-RU" smtClean="0"/>
              <a:pPr/>
              <a:t>06.02.2015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43C2B14-D67E-4EF5-9362-E71F8934744B}"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3C2B14-D67E-4EF5-9362-E71F8934744B}"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3C2B14-D67E-4EF5-9362-E71F8934744B}"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3C2B14-D67E-4EF5-9362-E71F8934744B}" type="slidenum">
              <a:rPr lang="ru-RU" smtClean="0"/>
              <a:pPr/>
              <a:t>‹#›</a:t>
            </a:fld>
            <a:endParaRPr lang="ru-RU"/>
          </a:p>
        </p:txBody>
      </p:sp>
      <p:sp>
        <p:nvSpPr>
          <p:cNvPr id="11" name="Title 10"/>
          <p:cNvSpPr>
            <a:spLocks noGrp="1"/>
          </p:cNvSpPr>
          <p:nvPr>
            <p:ph type="title"/>
          </p:nvPr>
        </p:nvSpPr>
        <p:spPr/>
        <p:txBody>
          <a:bodyPr/>
          <a:lstStyle/>
          <a:p>
            <a:r>
              <a:rPr lang="uk-UA" smtClean="0"/>
              <a:t>Зразок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uk-UA" smtClean="0"/>
              <a:t>Зразок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3C2B14-D67E-4EF5-9362-E71F8934744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3C2B14-D67E-4EF5-9362-E71F8934744B}"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uk-UA" smtClean="0"/>
              <a:t>Зразок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3C2B14-D67E-4EF5-9362-E71F8934744B}"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3C2B14-D67E-4EF5-9362-E71F8934744B}"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3C2B14-D67E-4EF5-9362-E71F893474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uk-UA" smtClean="0"/>
              <a:t>Зразок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3C2B14-D67E-4EF5-9362-E71F893474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uk-UA" smtClean="0"/>
              <a:t>Зразок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3F228BE3-085B-40CC-BACA-765AF694A78B}" type="datetimeFigureOut">
              <a:rPr lang="ru-RU" smtClean="0"/>
              <a:pPr/>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3C2B14-D67E-4EF5-9362-E71F893474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F228BE3-085B-40CC-BACA-765AF694A78B}" type="datetimeFigureOut">
              <a:rPr lang="ru-RU" smtClean="0"/>
              <a:pPr/>
              <a:t>06.02.2015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43C2B14-D67E-4EF5-9362-E71F893474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488832" cy="3168352"/>
          </a:xfrm>
        </p:spPr>
        <p:txBody>
          <a:bodyPr/>
          <a:lstStyle/>
          <a:p>
            <a:r>
              <a:rPr lang="uk-UA" sz="6000" b="1" dirty="0"/>
              <a:t>З</a:t>
            </a:r>
            <a:r>
              <a:rPr lang="ru-RU" sz="6000" b="1" dirty="0" err="1" smtClean="0"/>
              <a:t>бір</a:t>
            </a:r>
            <a:r>
              <a:rPr lang="ru-RU" sz="6000" b="1" dirty="0" smtClean="0"/>
              <a:t> </a:t>
            </a:r>
            <a:r>
              <a:rPr lang="ru-RU" sz="6000" b="1" dirty="0"/>
              <a:t>за </a:t>
            </a:r>
            <a:r>
              <a:rPr lang="ru-RU" sz="6000" b="1" dirty="0" err="1"/>
              <a:t>спеціальне</a:t>
            </a:r>
            <a:r>
              <a:rPr lang="ru-RU" sz="6000" b="1" dirty="0"/>
              <a:t> </a:t>
            </a:r>
            <a:r>
              <a:rPr lang="ru-RU" sz="6000" b="1" dirty="0" err="1"/>
              <a:t>використання</a:t>
            </a:r>
            <a:r>
              <a:rPr lang="ru-RU" sz="6000" b="1" dirty="0"/>
              <a:t> </a:t>
            </a:r>
            <a:r>
              <a:rPr lang="ru-RU" sz="6000" b="1" dirty="0" err="1"/>
              <a:t>лісових</a:t>
            </a:r>
            <a:r>
              <a:rPr lang="ru-RU" sz="6000" b="1" dirty="0"/>
              <a:t> </a:t>
            </a:r>
            <a:r>
              <a:rPr lang="ru-RU" sz="6000" b="1" dirty="0" err="1"/>
              <a:t>ресурсів</a:t>
            </a:r>
            <a:endParaRPr lang="ru-RU" sz="6000" b="1" dirty="0"/>
          </a:p>
        </p:txBody>
      </p:sp>
    </p:spTree>
    <p:extLst>
      <p:ext uri="{BB962C8B-B14F-4D97-AF65-F5344CB8AC3E}">
        <p14:creationId xmlns="" xmlns:p14="http://schemas.microsoft.com/office/powerpoint/2010/main" val="422921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 xmlns:p14="http://schemas.microsoft.com/office/powerpoint/2010/main" val="1100428304"/>
              </p:ext>
            </p:extLst>
          </p:nvPr>
        </p:nvGraphicFramePr>
        <p:xfrm>
          <a:off x="30342" y="4671"/>
          <a:ext cx="5837802" cy="6853329"/>
        </p:xfrm>
        <a:graphic>
          <a:graphicData uri="http://schemas.openxmlformats.org/drawingml/2006/table">
            <a:tbl>
              <a:tblPr>
                <a:tableStyleId>{5C22544A-7EE6-4342-B048-85BDC9FD1C3A}</a:tableStyleId>
              </a:tblPr>
              <a:tblGrid>
                <a:gridCol w="1809719"/>
                <a:gridCol w="817292"/>
                <a:gridCol w="934048"/>
                <a:gridCol w="875670"/>
                <a:gridCol w="934048"/>
                <a:gridCol w="467025"/>
              </a:tblGrid>
              <a:tr h="228497">
                <a:tc rowSpan="3">
                  <a:txBody>
                    <a:bodyPr/>
                    <a:lstStyle/>
                    <a:p>
                      <a:pPr algn="ctr">
                        <a:spcBef>
                          <a:spcPts val="300"/>
                        </a:spcBef>
                        <a:spcAft>
                          <a:spcPts val="0"/>
                        </a:spcAft>
                      </a:pPr>
                      <a:r>
                        <a:rPr lang="uk-UA" sz="1200" dirty="0">
                          <a:effectLst/>
                        </a:rPr>
                        <a:t>Найменування лісової породи</a:t>
                      </a:r>
                      <a:endParaRPr lang="ru-RU" sz="1100" dirty="0">
                        <a:effectLst/>
                        <a:latin typeface="Times New Roman"/>
                        <a:ea typeface="Times New Roman"/>
                      </a:endParaRPr>
                    </a:p>
                  </a:txBody>
                  <a:tcPr marL="10906" marR="10906" marT="10906" marB="10906" anchor="ctr"/>
                </a:tc>
                <a:tc rowSpan="3">
                  <a:txBody>
                    <a:bodyPr/>
                    <a:lstStyle/>
                    <a:p>
                      <a:pPr algn="ctr">
                        <a:spcBef>
                          <a:spcPts val="300"/>
                        </a:spcBef>
                        <a:spcAft>
                          <a:spcPts val="0"/>
                        </a:spcAft>
                      </a:pPr>
                      <a:r>
                        <a:rPr lang="uk-UA" sz="1200" dirty="0">
                          <a:effectLst/>
                        </a:rPr>
                        <a:t>Розряд</a:t>
                      </a:r>
                      <a:endParaRPr lang="ru-RU" sz="1100" dirty="0">
                        <a:effectLst/>
                        <a:latin typeface="Times New Roman"/>
                        <a:ea typeface="Times New Roman"/>
                      </a:endParaRPr>
                    </a:p>
                  </a:txBody>
                  <a:tcPr marL="10906" marR="10906" marT="10906" marB="10906" anchor="ctr"/>
                </a:tc>
                <a:tc gridSpan="4">
                  <a:txBody>
                    <a:bodyPr/>
                    <a:lstStyle/>
                    <a:p>
                      <a:pPr algn="ctr">
                        <a:spcBef>
                          <a:spcPts val="300"/>
                        </a:spcBef>
                        <a:spcAft>
                          <a:spcPts val="0"/>
                        </a:spcAft>
                      </a:pPr>
                      <a:r>
                        <a:rPr lang="uk-UA" sz="1200" dirty="0">
                          <a:effectLst/>
                        </a:rPr>
                        <a:t>Ставка за один щільний куб. метр деревини, гривень</a:t>
                      </a:r>
                      <a:endParaRPr lang="ru-RU" sz="1100" dirty="0">
                        <a:effectLst/>
                        <a:latin typeface="Times New Roman"/>
                        <a:ea typeface="Times New Roman"/>
                      </a:endParaRPr>
                    </a:p>
                  </a:txBody>
                  <a:tcPr marL="10906" marR="10906" marT="10906" marB="10906" anchor="ctr"/>
                </a:tc>
                <a:tc hMerge="1">
                  <a:txBody>
                    <a:bodyPr/>
                    <a:lstStyle/>
                    <a:p>
                      <a:endParaRPr lang="ru-RU"/>
                    </a:p>
                  </a:txBody>
                  <a:tcPr/>
                </a:tc>
                <a:tc hMerge="1">
                  <a:txBody>
                    <a:bodyPr/>
                    <a:lstStyle/>
                    <a:p>
                      <a:endParaRPr lang="ru-RU"/>
                    </a:p>
                  </a:txBody>
                  <a:tcPr/>
                </a:tc>
                <a:tc hMerge="1">
                  <a:txBody>
                    <a:bodyPr/>
                    <a:lstStyle/>
                    <a:p>
                      <a:endParaRPr lang="ru-RU"/>
                    </a:p>
                  </a:txBody>
                  <a:tcPr/>
                </a:tc>
              </a:tr>
              <a:tr h="228497">
                <a:tc vMerge="1">
                  <a:txBody>
                    <a:bodyPr/>
                    <a:lstStyle/>
                    <a:p>
                      <a:endParaRPr lang="ru-RU"/>
                    </a:p>
                  </a:txBody>
                  <a:tcPr/>
                </a:tc>
                <a:tc vMerge="1">
                  <a:txBody>
                    <a:bodyPr/>
                    <a:lstStyle/>
                    <a:p>
                      <a:endParaRPr lang="ru-RU"/>
                    </a:p>
                  </a:txBody>
                  <a:tcPr/>
                </a:tc>
                <a:tc gridSpan="3">
                  <a:txBody>
                    <a:bodyPr/>
                    <a:lstStyle/>
                    <a:p>
                      <a:pPr algn="ctr">
                        <a:spcBef>
                          <a:spcPts val="300"/>
                        </a:spcBef>
                        <a:spcAft>
                          <a:spcPts val="0"/>
                        </a:spcAft>
                      </a:pPr>
                      <a:r>
                        <a:rPr lang="uk-UA" sz="1200" dirty="0">
                          <a:effectLst/>
                        </a:rPr>
                        <a:t>ділової (без кори)</a:t>
                      </a:r>
                      <a:endParaRPr lang="ru-RU" sz="1100" dirty="0">
                        <a:effectLst/>
                        <a:latin typeface="Times New Roman"/>
                        <a:ea typeface="Times New Roman"/>
                      </a:endParaRPr>
                    </a:p>
                  </a:txBody>
                  <a:tcPr marL="10906" marR="10906" marT="10906" marB="10906" anchor="ctr"/>
                </a:tc>
                <a:tc hMerge="1">
                  <a:txBody>
                    <a:bodyPr/>
                    <a:lstStyle/>
                    <a:p>
                      <a:endParaRPr lang="ru-RU"/>
                    </a:p>
                  </a:txBody>
                  <a:tcPr/>
                </a:tc>
                <a:tc hMerge="1">
                  <a:txBody>
                    <a:bodyPr/>
                    <a:lstStyle/>
                    <a:p>
                      <a:endParaRPr lang="ru-RU"/>
                    </a:p>
                  </a:txBody>
                  <a:tcPr/>
                </a:tc>
                <a:tc rowSpan="2">
                  <a:txBody>
                    <a:bodyPr/>
                    <a:lstStyle/>
                    <a:p>
                      <a:pPr algn="ctr">
                        <a:spcBef>
                          <a:spcPts val="300"/>
                        </a:spcBef>
                        <a:spcAft>
                          <a:spcPts val="0"/>
                        </a:spcAft>
                      </a:pPr>
                      <a:r>
                        <a:rPr lang="uk-UA" sz="1200">
                          <a:effectLst/>
                        </a:rPr>
                        <a:t>дров'яної (з корою)</a:t>
                      </a:r>
                      <a:endParaRPr lang="ru-RU" sz="1100">
                        <a:effectLst/>
                        <a:latin typeface="Times New Roman"/>
                        <a:ea typeface="Times New Roman"/>
                      </a:endParaRPr>
                    </a:p>
                  </a:txBody>
                  <a:tcPr marL="10906" marR="10906" marT="10906" marB="10906" anchor="ctr"/>
                </a:tc>
              </a:tr>
              <a:tr h="383287">
                <a:tc vMerge="1">
                  <a:txBody>
                    <a:bodyPr/>
                    <a:lstStyle/>
                    <a:p>
                      <a:endParaRPr lang="ru-RU"/>
                    </a:p>
                  </a:txBody>
                  <a:tcPr/>
                </a:tc>
                <a:tc vMerge="1">
                  <a:txBody>
                    <a:bodyPr/>
                    <a:lstStyle/>
                    <a:p>
                      <a:endParaRPr lang="ru-RU"/>
                    </a:p>
                  </a:txBody>
                  <a:tcPr/>
                </a:tc>
                <a:tc>
                  <a:txBody>
                    <a:bodyPr/>
                    <a:lstStyle/>
                    <a:p>
                      <a:pPr algn="ctr">
                        <a:spcBef>
                          <a:spcPts val="300"/>
                        </a:spcBef>
                        <a:spcAft>
                          <a:spcPts val="0"/>
                        </a:spcAft>
                      </a:pPr>
                      <a:r>
                        <a:rPr lang="uk-UA" sz="1200" dirty="0">
                          <a:effectLst/>
                        </a:rPr>
                        <a:t>великої</a:t>
                      </a:r>
                      <a:endParaRPr lang="ru-RU" sz="1100" dirty="0">
                        <a:effectLst/>
                        <a:latin typeface="Times New Roman"/>
                        <a:ea typeface="Times New Roman"/>
                      </a:endParaRPr>
                    </a:p>
                  </a:txBody>
                  <a:tcPr marL="10906" marR="10906" marT="10906" marB="10906" anchor="ctr"/>
                </a:tc>
                <a:tc>
                  <a:txBody>
                    <a:bodyPr/>
                    <a:lstStyle/>
                    <a:p>
                      <a:pPr algn="ctr">
                        <a:spcBef>
                          <a:spcPts val="300"/>
                        </a:spcBef>
                        <a:spcAft>
                          <a:spcPts val="0"/>
                        </a:spcAft>
                      </a:pPr>
                      <a:r>
                        <a:rPr lang="uk-UA" sz="1200" dirty="0">
                          <a:effectLst/>
                        </a:rPr>
                        <a:t>середньої</a:t>
                      </a:r>
                      <a:endParaRPr lang="ru-RU" sz="1100" dirty="0">
                        <a:effectLst/>
                        <a:latin typeface="Times New Roman"/>
                        <a:ea typeface="Times New Roman"/>
                      </a:endParaRPr>
                    </a:p>
                  </a:txBody>
                  <a:tcPr marL="10906" marR="10906" marT="10906" marB="10906" anchor="ctr"/>
                </a:tc>
                <a:tc>
                  <a:txBody>
                    <a:bodyPr/>
                    <a:lstStyle/>
                    <a:p>
                      <a:pPr algn="ctr">
                        <a:spcBef>
                          <a:spcPts val="300"/>
                        </a:spcBef>
                        <a:spcAft>
                          <a:spcPts val="0"/>
                        </a:spcAft>
                      </a:pPr>
                      <a:r>
                        <a:rPr lang="uk-UA" sz="1200" dirty="0">
                          <a:effectLst/>
                        </a:rPr>
                        <a:t>дрібної</a:t>
                      </a:r>
                      <a:endParaRPr lang="ru-RU" sz="1100" dirty="0">
                        <a:effectLst/>
                        <a:latin typeface="Times New Roman"/>
                        <a:ea typeface="Times New Roman"/>
                      </a:endParaRPr>
                    </a:p>
                  </a:txBody>
                  <a:tcPr marL="10906" marR="10906" marT="10906" marB="10906" anchor="ctr"/>
                </a:tc>
                <a:tc vMerge="1">
                  <a:txBody>
                    <a:bodyPr/>
                    <a:lstStyle/>
                    <a:p>
                      <a:endParaRPr lang="ru-RU"/>
                    </a:p>
                  </a:txBody>
                  <a:tcPr/>
                </a:tc>
              </a:tr>
              <a:tr h="228497">
                <a:tc gridSpan="6">
                  <a:txBody>
                    <a:bodyPr/>
                    <a:lstStyle/>
                    <a:p>
                      <a:pPr algn="ctr">
                        <a:spcBef>
                          <a:spcPts val="300"/>
                        </a:spcBef>
                        <a:spcAft>
                          <a:spcPts val="0"/>
                        </a:spcAft>
                      </a:pPr>
                      <a:r>
                        <a:rPr lang="uk-UA" sz="1200" dirty="0">
                          <a:effectLst/>
                        </a:rPr>
                        <a:t>Перший пояс</a:t>
                      </a:r>
                      <a:endParaRPr lang="ru-RU" sz="1100" dirty="0">
                        <a:effectLst/>
                        <a:latin typeface="Times New Roman"/>
                        <a:ea typeface="Times New Roman"/>
                      </a:endParaRPr>
                    </a:p>
                  </a:txBody>
                  <a:tcPr marL="10906" marR="10906" marT="10906" marB="10906"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497">
                <a:tc gridSpan="6">
                  <a:txBody>
                    <a:bodyPr/>
                    <a:lstStyle/>
                    <a:p>
                      <a:pPr>
                        <a:spcBef>
                          <a:spcPts val="300"/>
                        </a:spcBef>
                        <a:spcAft>
                          <a:spcPts val="0"/>
                        </a:spcAft>
                      </a:pPr>
                      <a:r>
                        <a:rPr lang="uk-UA" sz="1200" dirty="0">
                          <a:effectLst/>
                        </a:rPr>
                        <a:t>Самшит</a:t>
                      </a:r>
                      <a:endParaRPr lang="ru-RU" sz="1100" dirty="0">
                        <a:effectLst/>
                        <a:latin typeface="Times New Roman"/>
                        <a:ea typeface="Times New Roman"/>
                      </a:endParaRPr>
                    </a:p>
                  </a:txBody>
                  <a:tcPr marL="10906" marR="10906" marT="10906" marB="1090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497">
                <a:tc rowSpan="5">
                  <a:txBody>
                    <a:bodyPr/>
                    <a:lstStyle/>
                    <a:p>
                      <a:pPr algn="ctr">
                        <a:spcBef>
                          <a:spcPts val="300"/>
                        </a:spcBef>
                        <a:spcAft>
                          <a:spcPts val="0"/>
                        </a:spcAft>
                      </a:pPr>
                      <a:r>
                        <a:rPr lang="uk-UA" sz="1200">
                          <a:effectLst/>
                        </a:rPr>
                        <a:t> </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324,58</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277,41</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138,67</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3,02</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2</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231,90</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198,12</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99,13</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2,20</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185,56</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158,58</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79,22</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1,78</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139,22</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118,83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59,45</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1,24</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5</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92,68</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79,29</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39,68</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0,96</a:t>
                      </a:r>
                      <a:endParaRPr lang="ru-RU" sz="1100">
                        <a:effectLst/>
                        <a:latin typeface="Times New Roman"/>
                        <a:ea typeface="Times New Roman"/>
                      </a:endParaRPr>
                    </a:p>
                  </a:txBody>
                  <a:tcPr marL="10906" marR="10906" marT="10906" marB="10906"/>
                </a:tc>
              </a:tr>
              <a:tr h="228497">
                <a:tc gridSpan="6">
                  <a:txBody>
                    <a:bodyPr/>
                    <a:lstStyle/>
                    <a:p>
                      <a:pPr>
                        <a:spcBef>
                          <a:spcPts val="300"/>
                        </a:spcBef>
                        <a:spcAft>
                          <a:spcPts val="0"/>
                        </a:spcAft>
                      </a:pPr>
                      <a:r>
                        <a:rPr lang="uk-UA" sz="1200" dirty="0">
                          <a:effectLst/>
                        </a:rPr>
                        <a:t>Бархат, горіх</a:t>
                      </a:r>
                      <a:endParaRPr lang="ru-RU" sz="1100" dirty="0">
                        <a:effectLst/>
                        <a:latin typeface="Times New Roman"/>
                        <a:ea typeface="Times New Roman"/>
                      </a:endParaRPr>
                    </a:p>
                  </a:txBody>
                  <a:tcPr marL="10906" marR="10906" marT="10906" marB="1090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497">
                <a:tc rowSpan="5">
                  <a:txBody>
                    <a:bodyPr/>
                    <a:lstStyle/>
                    <a:p>
                      <a:pPr algn="ctr">
                        <a:spcBef>
                          <a:spcPts val="300"/>
                        </a:spcBef>
                        <a:spcAft>
                          <a:spcPts val="0"/>
                        </a:spcAft>
                      </a:pPr>
                      <a:r>
                        <a:rPr lang="uk-UA" sz="1200">
                          <a:effectLst/>
                        </a:rPr>
                        <a:t> </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202,24</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173,00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86,50</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3,02</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2</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144,58</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123,57</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61,79</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2,20</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115,54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98,86</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49,43</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1,78</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86,70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74,14</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37,21</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1,24</a:t>
                      </a:r>
                      <a:endParaRPr lang="ru-RU" sz="110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5</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57,87</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49,43</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24,71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0,96</a:t>
                      </a:r>
                      <a:endParaRPr lang="ru-RU" sz="1100" dirty="0">
                        <a:effectLst/>
                        <a:latin typeface="Times New Roman"/>
                        <a:ea typeface="Times New Roman"/>
                      </a:endParaRPr>
                    </a:p>
                  </a:txBody>
                  <a:tcPr marL="10906" marR="10906" marT="10906" marB="10906"/>
                </a:tc>
              </a:tr>
              <a:tr h="228497">
                <a:tc gridSpan="6">
                  <a:txBody>
                    <a:bodyPr/>
                    <a:lstStyle/>
                    <a:p>
                      <a:pPr>
                        <a:spcBef>
                          <a:spcPts val="300"/>
                        </a:spcBef>
                        <a:spcAft>
                          <a:spcPts val="0"/>
                        </a:spcAft>
                      </a:pPr>
                      <a:r>
                        <a:rPr lang="uk-UA" sz="1200" dirty="0">
                          <a:effectLst/>
                        </a:rPr>
                        <a:t>Груша, кизил, явір</a:t>
                      </a:r>
                      <a:endParaRPr lang="ru-RU" sz="1100" dirty="0">
                        <a:effectLst/>
                        <a:latin typeface="Times New Roman"/>
                        <a:ea typeface="Times New Roman"/>
                      </a:endParaRPr>
                    </a:p>
                  </a:txBody>
                  <a:tcPr marL="10906" marR="10906" marT="10906" marB="1090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497">
                <a:tc rowSpan="5">
                  <a:txBody>
                    <a:bodyPr/>
                    <a:lstStyle/>
                    <a:p>
                      <a:pPr algn="ctr">
                        <a:spcBef>
                          <a:spcPts val="300"/>
                        </a:spcBef>
                        <a:spcAft>
                          <a:spcPts val="0"/>
                        </a:spcAft>
                      </a:pPr>
                      <a:r>
                        <a:rPr lang="uk-UA" sz="1200">
                          <a:effectLst/>
                        </a:rPr>
                        <a:t> </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162,29</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138,81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69,34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3,02</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2</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115,95</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99,06</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49,57</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2,20</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dirty="0">
                          <a:effectLst/>
                        </a:rPr>
                        <a:t>3</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92,68</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79,29</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39,68</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1,78</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69,61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59,52</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29,79</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1,24</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5</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46,34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39,75</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19,91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0,96</a:t>
                      </a:r>
                      <a:endParaRPr lang="ru-RU" sz="1100">
                        <a:effectLst/>
                        <a:latin typeface="Times New Roman"/>
                        <a:ea typeface="Times New Roman"/>
                      </a:endParaRPr>
                    </a:p>
                  </a:txBody>
                  <a:tcPr marL="10906" marR="10906" marT="10906" marB="10906"/>
                </a:tc>
              </a:tr>
              <a:tr h="228497">
                <a:tc gridSpan="6">
                  <a:txBody>
                    <a:bodyPr/>
                    <a:lstStyle/>
                    <a:p>
                      <a:pPr>
                        <a:spcBef>
                          <a:spcPts val="300"/>
                        </a:spcBef>
                        <a:spcAft>
                          <a:spcPts val="0"/>
                        </a:spcAft>
                      </a:pPr>
                      <a:r>
                        <a:rPr lang="uk-UA" sz="1200" dirty="0">
                          <a:effectLst/>
                        </a:rPr>
                        <a:t>Абрикос, вишня, ялівець, обліпиха, слива (крім терену), черешня, шовковиця, яблуня</a:t>
                      </a:r>
                      <a:endParaRPr lang="ru-RU" sz="1100" dirty="0">
                        <a:effectLst/>
                        <a:latin typeface="Times New Roman"/>
                        <a:ea typeface="Times New Roman"/>
                      </a:endParaRPr>
                    </a:p>
                  </a:txBody>
                  <a:tcPr marL="10906" marR="10906" marT="10906" marB="10906"/>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497">
                <a:tc rowSpan="5">
                  <a:txBody>
                    <a:bodyPr/>
                    <a:lstStyle/>
                    <a:p>
                      <a:pPr algn="ctr">
                        <a:spcBef>
                          <a:spcPts val="300"/>
                        </a:spcBef>
                        <a:spcAft>
                          <a:spcPts val="0"/>
                        </a:spcAft>
                      </a:pPr>
                      <a:r>
                        <a:rPr lang="uk-UA" sz="1200">
                          <a:effectLst/>
                        </a:rPr>
                        <a:t> </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121,30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103,59</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51,76</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3,02</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2</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86,70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73,94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36,93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2,20</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69,20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59,11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29,52</a:t>
                      </a:r>
                      <a:endParaRPr lang="ru-RU" sz="1100" dirty="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1,78</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4</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52,11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44,28</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22,11</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1,24</a:t>
                      </a:r>
                      <a:endParaRPr lang="ru-RU" sz="1100" dirty="0">
                        <a:effectLst/>
                        <a:latin typeface="Times New Roman"/>
                        <a:ea typeface="Times New Roman"/>
                      </a:endParaRPr>
                    </a:p>
                  </a:txBody>
                  <a:tcPr marL="10906" marR="10906" marT="10906" marB="10906"/>
                </a:tc>
              </a:tr>
              <a:tr h="228497">
                <a:tc vMerge="1">
                  <a:txBody>
                    <a:bodyPr/>
                    <a:lstStyle/>
                    <a:p>
                      <a:endParaRPr lang="ru-RU"/>
                    </a:p>
                  </a:txBody>
                  <a:tcPr/>
                </a:tc>
                <a:tc>
                  <a:txBody>
                    <a:bodyPr/>
                    <a:lstStyle/>
                    <a:p>
                      <a:pPr algn="ctr">
                        <a:spcBef>
                          <a:spcPts val="300"/>
                        </a:spcBef>
                        <a:spcAft>
                          <a:spcPts val="0"/>
                        </a:spcAft>
                      </a:pPr>
                      <a:r>
                        <a:rPr lang="uk-UA" sz="1200">
                          <a:effectLst/>
                        </a:rPr>
                        <a:t>5</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34,60</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29,66</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a:effectLst/>
                        </a:rPr>
                        <a:t>14,83</a:t>
                      </a:r>
                      <a:endParaRPr lang="ru-RU" sz="1100">
                        <a:effectLst/>
                        <a:latin typeface="Times New Roman"/>
                        <a:ea typeface="Times New Roman"/>
                      </a:endParaRPr>
                    </a:p>
                  </a:txBody>
                  <a:tcPr marL="10906" marR="10906" marT="10906" marB="10906"/>
                </a:tc>
                <a:tc>
                  <a:txBody>
                    <a:bodyPr/>
                    <a:lstStyle/>
                    <a:p>
                      <a:pPr algn="ctr">
                        <a:spcBef>
                          <a:spcPts val="300"/>
                        </a:spcBef>
                        <a:spcAft>
                          <a:spcPts val="0"/>
                        </a:spcAft>
                      </a:pPr>
                      <a:r>
                        <a:rPr lang="uk-UA" sz="1200" dirty="0">
                          <a:effectLst/>
                        </a:rPr>
                        <a:t>0,96</a:t>
                      </a:r>
                      <a:endParaRPr lang="ru-RU" sz="1100" dirty="0">
                        <a:effectLst/>
                        <a:latin typeface="Times New Roman"/>
                        <a:ea typeface="Times New Roman"/>
                      </a:endParaRPr>
                    </a:p>
                  </a:txBody>
                  <a:tcPr marL="10906" marR="10906" marT="10906" marB="10906"/>
                </a:tc>
              </a:tr>
            </a:tbl>
          </a:graphicData>
        </a:graphic>
      </p:graphicFrame>
      <p:sp>
        <p:nvSpPr>
          <p:cNvPr id="3" name="Заголовок 2"/>
          <p:cNvSpPr>
            <a:spLocks noGrp="1"/>
          </p:cNvSpPr>
          <p:nvPr>
            <p:ph type="title"/>
          </p:nvPr>
        </p:nvSpPr>
        <p:spPr>
          <a:xfrm>
            <a:off x="5849543" y="13828"/>
            <a:ext cx="3275856" cy="1542964"/>
          </a:xfrm>
        </p:spPr>
        <p:txBody>
          <a:bodyPr/>
          <a:lstStyle/>
          <a:p>
            <a:r>
              <a:rPr lang="uk-UA" sz="2400" dirty="0"/>
              <a:t>Ставки збору за заготівлю деревини неосновних лісових порід</a:t>
            </a:r>
            <a:endParaRPr lang="ru-RU" sz="2400" dirty="0"/>
          </a:p>
        </p:txBody>
      </p:sp>
      <p:pic>
        <p:nvPicPr>
          <p:cNvPr id="8193"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62749" y="1556792"/>
            <a:ext cx="2381251" cy="178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92915" y="2656662"/>
            <a:ext cx="2476500" cy="178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92915" y="4116487"/>
            <a:ext cx="2145910" cy="2369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77945" y="4941168"/>
            <a:ext cx="1604359" cy="1772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115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3419872" y="1844825"/>
            <a:ext cx="5544615" cy="2088232"/>
          </a:xfrm>
        </p:spPr>
        <p:txBody>
          <a:bodyPr>
            <a:normAutofit fontScale="92500" lnSpcReduction="10000"/>
          </a:bodyPr>
          <a:lstStyle/>
          <a:p>
            <a:pPr>
              <a:lnSpc>
                <a:spcPct val="150000"/>
              </a:lnSpc>
            </a:pPr>
            <a:r>
              <a:rPr lang="uk-UA" dirty="0"/>
              <a:t>до першого поясу належать усі ліси, за винятком лісів Закарпатської, Івано-Франківської та Чернівецької областей і лісів гірської зони Львівської області; </a:t>
            </a:r>
            <a:endParaRPr lang="ru-RU" dirty="0"/>
          </a:p>
          <a:p>
            <a:pPr marL="0" indent="0">
              <a:buNone/>
            </a:pPr>
            <a:endParaRPr lang="ru-RU" dirty="0"/>
          </a:p>
        </p:txBody>
      </p:sp>
      <p:sp>
        <p:nvSpPr>
          <p:cNvPr id="3" name="Заголовок 2"/>
          <p:cNvSpPr>
            <a:spLocks noGrp="1"/>
          </p:cNvSpPr>
          <p:nvPr>
            <p:ph type="title"/>
          </p:nvPr>
        </p:nvSpPr>
        <p:spPr>
          <a:xfrm>
            <a:off x="251520" y="260648"/>
            <a:ext cx="8424936" cy="1054250"/>
          </a:xfrm>
        </p:spPr>
        <p:txBody>
          <a:bodyPr/>
          <a:lstStyle/>
          <a:p>
            <a:r>
              <a:rPr lang="uk-UA" b="1" dirty="0">
                <a:effectLst>
                  <a:outerShdw blurRad="38100" dist="38100" dir="2700000" algn="tl">
                    <a:srgbClr val="000000">
                      <a:alpha val="43137"/>
                    </a:srgbClr>
                  </a:outerShdw>
                </a:effectLst>
              </a:rPr>
              <a:t>Розподіл лісів за поясами</a:t>
            </a:r>
            <a:endParaRPr lang="ru-RU"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962" y="1556792"/>
            <a:ext cx="3321918" cy="2491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89043" y="4264002"/>
            <a:ext cx="4126711" cy="2314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9962" y="4221088"/>
            <a:ext cx="4762078" cy="2400657"/>
          </a:xfrm>
          <a:prstGeom prst="rect">
            <a:avLst/>
          </a:prstGeom>
          <a:noFill/>
        </p:spPr>
        <p:txBody>
          <a:bodyPr wrap="square" rtlCol="0">
            <a:spAutoFit/>
          </a:bodyPr>
          <a:lstStyle/>
          <a:p>
            <a:pPr>
              <a:lnSpc>
                <a:spcPct val="150000"/>
              </a:lnSpc>
            </a:pPr>
            <a:r>
              <a:rPr lang="uk-UA" sz="2200" dirty="0" smtClean="0"/>
              <a:t>до другого поясу належать ліси Закарпатської, Івано-Франківської та Чернівецької областей і ліси гірської зони Львівської області. </a:t>
            </a:r>
            <a:endParaRPr lang="ru-RU" sz="2200" dirty="0" smtClean="0"/>
          </a:p>
          <a:p>
            <a:endParaRPr lang="ru-RU" dirty="0"/>
          </a:p>
        </p:txBody>
      </p:sp>
    </p:spTree>
    <p:extLst>
      <p:ext uri="{BB962C8B-B14F-4D97-AF65-F5344CB8AC3E}">
        <p14:creationId xmlns="" xmlns:p14="http://schemas.microsoft.com/office/powerpoint/2010/main" val="214274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395536" y="1700808"/>
            <a:ext cx="8568951" cy="4896543"/>
          </a:xfrm>
        </p:spPr>
        <p:txBody>
          <a:bodyPr>
            <a:normAutofit/>
          </a:bodyPr>
          <a:lstStyle/>
          <a:p>
            <a:pPr>
              <a:lnSpc>
                <a:spcPct val="150000"/>
              </a:lnSpc>
            </a:pPr>
            <a:r>
              <a:rPr lang="uk-UA" sz="2000" dirty="0"/>
              <a:t>Суб'єкти лісових відносин, які видають спеціальні дозволи, до 10 числа місяця, що настає за звітним кварталом, направляють органам державної податкової служби перелік лісокористувачів, яким видано лісорубні квитки та лісові квитки, за формою, встановленою центральним органом державної податкової служби за погодженням з центральним органом виконавчої влади з питань лісового господарства. </a:t>
            </a:r>
            <a:endParaRPr lang="ru-RU" sz="2000" dirty="0"/>
          </a:p>
          <a:p>
            <a:pPr>
              <a:lnSpc>
                <a:spcPct val="150000"/>
              </a:lnSpc>
            </a:pPr>
            <a:endParaRPr lang="uk-UA" sz="2000" dirty="0" smtClean="0"/>
          </a:p>
          <a:p>
            <a:pPr>
              <a:lnSpc>
                <a:spcPct val="150000"/>
              </a:lnSpc>
            </a:pPr>
            <a:r>
              <a:rPr lang="uk-UA" sz="2000" dirty="0" smtClean="0"/>
              <a:t>Сума </a:t>
            </a:r>
            <a:r>
              <a:rPr lang="uk-UA" sz="2000" dirty="0"/>
              <a:t>збору обчислюється суб'єктами лісових відносин, які видають спеціальні дозволи, і зазначається у таких дозволах. </a:t>
            </a:r>
            <a:endParaRPr lang="ru-RU" sz="2000" dirty="0"/>
          </a:p>
          <a:p>
            <a:endParaRPr lang="ru-RU" dirty="0"/>
          </a:p>
        </p:txBody>
      </p:sp>
      <p:sp>
        <p:nvSpPr>
          <p:cNvPr id="3" name="Заголовок 2"/>
          <p:cNvSpPr>
            <a:spLocks noGrp="1"/>
          </p:cNvSpPr>
          <p:nvPr>
            <p:ph type="title"/>
          </p:nvPr>
        </p:nvSpPr>
        <p:spPr>
          <a:xfrm>
            <a:off x="0" y="188640"/>
            <a:ext cx="9144000" cy="1147734"/>
          </a:xfrm>
        </p:spPr>
        <p:txBody>
          <a:bodyPr/>
          <a:lstStyle/>
          <a:p>
            <a:r>
              <a:rPr lang="uk-UA" b="1" dirty="0">
                <a:effectLst>
                  <a:outerShdw blurRad="38100" dist="38100" dir="2700000" algn="tl">
                    <a:srgbClr val="000000">
                      <a:alpha val="43137"/>
                    </a:srgbClr>
                  </a:outerShdw>
                </a:effectLst>
              </a:rPr>
              <a:t>Порядок обчислення збору </a:t>
            </a:r>
            <a:endParaRPr lang="ru-RU"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4926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endParaRPr lang="uk-UA" dirty="0" smtClean="0"/>
          </a:p>
          <a:p>
            <a:endParaRPr lang="ru-RU" dirty="0"/>
          </a:p>
        </p:txBody>
      </p:sp>
      <p:sp>
        <p:nvSpPr>
          <p:cNvPr id="3" name="Заголовок 2"/>
          <p:cNvSpPr>
            <a:spLocks noGrp="1"/>
          </p:cNvSpPr>
          <p:nvPr>
            <p:ph type="title"/>
          </p:nvPr>
        </p:nvSpPr>
        <p:spPr>
          <a:xfrm>
            <a:off x="686927" y="260648"/>
            <a:ext cx="7756263" cy="1054250"/>
          </a:xfrm>
        </p:spPr>
        <p:txBody>
          <a:bodyPr/>
          <a:lstStyle/>
          <a:p>
            <a:r>
              <a:rPr lang="uk-UA" dirty="0" smtClean="0">
                <a:effectLst>
                  <a:outerShdw blurRad="38100" dist="38100" dir="2700000" algn="tl">
                    <a:srgbClr val="000000">
                      <a:alpha val="43137"/>
                    </a:srgbClr>
                  </a:outerShdw>
                </a:effectLst>
              </a:rPr>
              <a:t>Лісорубні і лісові квитки</a:t>
            </a:r>
            <a:endParaRPr lang="ru-RU"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7566" y="1628800"/>
            <a:ext cx="8874986"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64" y="3933057"/>
            <a:ext cx="9006903" cy="1772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890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395536" y="332656"/>
            <a:ext cx="8352927" cy="6048671"/>
          </a:xfrm>
        </p:spPr>
        <p:txBody>
          <a:bodyPr>
            <a:normAutofit lnSpcReduction="10000"/>
          </a:bodyPr>
          <a:lstStyle/>
          <a:p>
            <a:pPr>
              <a:lnSpc>
                <a:spcPct val="150000"/>
              </a:lnSpc>
            </a:pPr>
            <a:r>
              <a:rPr lang="uk-UA" dirty="0"/>
              <a:t>Сума збору, зазначена в лісорубному та в лісовому квитках, підлягає перерахунку суб'єктом лісових відносин, який видає спеціальні дозволи, у разі якщо: </a:t>
            </a:r>
            <a:endParaRPr lang="ru-RU" dirty="0"/>
          </a:p>
          <a:p>
            <a:pPr marL="0" indent="0">
              <a:lnSpc>
                <a:spcPct val="150000"/>
              </a:lnSpc>
              <a:buNone/>
            </a:pPr>
            <a:r>
              <a:rPr lang="uk-UA" dirty="0"/>
              <a:t>а) загальна кількість фактично заготовленої деревини під час її відпуску з обліком за площею перевищує зазначену в лісорубному квитку та кількість більше ніж на 10 відсотків; </a:t>
            </a:r>
            <a:endParaRPr lang="ru-RU" dirty="0"/>
          </a:p>
          <a:p>
            <a:pPr marL="0" indent="0">
              <a:lnSpc>
                <a:spcPct val="150000"/>
              </a:lnSpc>
              <a:buNone/>
            </a:pPr>
            <a:r>
              <a:rPr lang="uk-UA" dirty="0"/>
              <a:t>б) фактичний обсяг використання лісових ресурсів перевищує зазначений у лісовому квитку на весь обсяг такого перевищення. </a:t>
            </a:r>
            <a:endParaRPr lang="ru-RU" dirty="0"/>
          </a:p>
          <a:p>
            <a:pPr>
              <a:lnSpc>
                <a:spcPct val="150000"/>
              </a:lnSpc>
            </a:pPr>
            <a:r>
              <a:rPr lang="uk-UA" dirty="0"/>
              <a:t>Підставою для перерахунку є спеціальні дозволи та акти огляду місць використання лісових ресурсів. </a:t>
            </a:r>
            <a:endParaRPr lang="ru-RU" dirty="0"/>
          </a:p>
          <a:p>
            <a:endParaRPr lang="ru-RU" dirty="0"/>
          </a:p>
        </p:txBody>
      </p:sp>
    </p:spTree>
    <p:extLst>
      <p:ext uri="{BB962C8B-B14F-4D97-AF65-F5344CB8AC3E}">
        <p14:creationId xmlns="" xmlns:p14="http://schemas.microsoft.com/office/powerpoint/2010/main" val="390610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173089" y="1700808"/>
            <a:ext cx="8784975" cy="2520279"/>
          </a:xfrm>
        </p:spPr>
        <p:txBody>
          <a:bodyPr/>
          <a:lstStyle/>
          <a:p>
            <a:pPr>
              <a:lnSpc>
                <a:spcPct val="150000"/>
              </a:lnSpc>
            </a:pPr>
            <a:r>
              <a:rPr lang="ru-RU" dirty="0" err="1"/>
              <a:t>Суб'єктом</a:t>
            </a:r>
            <a:r>
              <a:rPr lang="ru-RU" dirty="0"/>
              <a:t> </a:t>
            </a:r>
            <a:r>
              <a:rPr lang="ru-RU" dirty="0" err="1"/>
              <a:t>лісових</a:t>
            </a:r>
            <a:r>
              <a:rPr lang="ru-RU" dirty="0"/>
              <a:t> </a:t>
            </a:r>
            <a:r>
              <a:rPr lang="ru-RU" dirty="0" err="1"/>
              <a:t>відносин</a:t>
            </a:r>
            <a:r>
              <a:rPr lang="ru-RU" dirty="0"/>
              <a:t>, </a:t>
            </a:r>
            <a:r>
              <a:rPr lang="ru-RU" dirty="0" err="1"/>
              <a:t>який</a:t>
            </a:r>
            <a:r>
              <a:rPr lang="ru-RU" dirty="0"/>
              <a:t> </a:t>
            </a:r>
            <a:r>
              <a:rPr lang="ru-RU" dirty="0" err="1"/>
              <a:t>видає</a:t>
            </a:r>
            <a:r>
              <a:rPr lang="ru-RU" dirty="0"/>
              <a:t> </a:t>
            </a:r>
            <a:r>
              <a:rPr lang="ru-RU" dirty="0" err="1"/>
              <a:t>спеціальні</a:t>
            </a:r>
            <a:r>
              <a:rPr lang="ru-RU" dirty="0"/>
              <a:t> </a:t>
            </a:r>
            <a:r>
              <a:rPr lang="ru-RU" dirty="0" err="1"/>
              <a:t>дозволи</a:t>
            </a:r>
            <a:r>
              <a:rPr lang="ru-RU" dirty="0"/>
              <a:t>, </a:t>
            </a:r>
            <a:r>
              <a:rPr lang="ru-RU" dirty="0" err="1"/>
              <a:t>перерахунок</a:t>
            </a:r>
            <a:r>
              <a:rPr lang="ru-RU" dirty="0"/>
              <a:t> </a:t>
            </a:r>
            <a:r>
              <a:rPr lang="ru-RU" dirty="0" err="1"/>
              <a:t>збору</a:t>
            </a:r>
            <a:r>
              <a:rPr lang="ru-RU" dirty="0"/>
              <a:t> за </a:t>
            </a:r>
            <a:r>
              <a:rPr lang="ru-RU" dirty="0" err="1"/>
              <a:t>заготівлю</a:t>
            </a:r>
            <a:r>
              <a:rPr lang="ru-RU" dirty="0"/>
              <a:t> </a:t>
            </a:r>
            <a:r>
              <a:rPr lang="ru-RU" dirty="0" err="1"/>
              <a:t>деревини</a:t>
            </a:r>
            <a:r>
              <a:rPr lang="ru-RU" dirty="0"/>
              <a:t> і </a:t>
            </a:r>
            <a:r>
              <a:rPr lang="ru-RU" dirty="0" err="1"/>
              <a:t>заготівлю</a:t>
            </a:r>
            <a:r>
              <a:rPr lang="ru-RU" dirty="0"/>
              <a:t> </a:t>
            </a:r>
            <a:r>
              <a:rPr lang="ru-RU" dirty="0" err="1"/>
              <a:t>другорядних</a:t>
            </a:r>
            <a:r>
              <a:rPr lang="ru-RU" dirty="0"/>
              <a:t> </a:t>
            </a:r>
            <a:r>
              <a:rPr lang="ru-RU" dirty="0" err="1"/>
              <a:t>лісових</a:t>
            </a:r>
            <a:r>
              <a:rPr lang="ru-RU" dirty="0"/>
              <a:t> </a:t>
            </a:r>
            <a:r>
              <a:rPr lang="ru-RU" dirty="0" err="1"/>
              <a:t>матеріалів</a:t>
            </a:r>
            <a:r>
              <a:rPr lang="ru-RU" dirty="0"/>
              <a:t>, </a:t>
            </a:r>
            <a:r>
              <a:rPr lang="ru-RU" dirty="0" err="1"/>
              <a:t>побічні</a:t>
            </a:r>
            <a:r>
              <a:rPr lang="ru-RU" dirty="0"/>
              <a:t> </a:t>
            </a:r>
            <a:r>
              <a:rPr lang="ru-RU" dirty="0" err="1"/>
              <a:t>лісові</a:t>
            </a:r>
            <a:r>
              <a:rPr lang="ru-RU" dirty="0"/>
              <a:t> </a:t>
            </a:r>
            <a:r>
              <a:rPr lang="ru-RU" dirty="0" err="1"/>
              <a:t>користування</a:t>
            </a:r>
            <a:r>
              <a:rPr lang="ru-RU" dirty="0"/>
              <a:t> та </a:t>
            </a:r>
            <a:r>
              <a:rPr lang="ru-RU" dirty="0" err="1"/>
              <a:t>використання</a:t>
            </a:r>
            <a:r>
              <a:rPr lang="ru-RU" dirty="0"/>
              <a:t> </a:t>
            </a:r>
            <a:r>
              <a:rPr lang="ru-RU" dirty="0" err="1"/>
              <a:t>корисних</a:t>
            </a:r>
            <a:r>
              <a:rPr lang="ru-RU" dirty="0"/>
              <a:t> </a:t>
            </a:r>
            <a:r>
              <a:rPr lang="ru-RU" dirty="0" err="1"/>
              <a:t>властивостей</a:t>
            </a:r>
            <a:r>
              <a:rPr lang="ru-RU" dirty="0"/>
              <a:t> </a:t>
            </a:r>
            <a:r>
              <a:rPr lang="ru-RU" dirty="0" err="1"/>
              <a:t>лісів</a:t>
            </a:r>
            <a:endParaRPr lang="ru-RU" dirty="0"/>
          </a:p>
        </p:txBody>
      </p:sp>
      <p:sp>
        <p:nvSpPr>
          <p:cNvPr id="3" name="Заголовок 2"/>
          <p:cNvSpPr>
            <a:spLocks noGrp="1"/>
          </p:cNvSpPr>
          <p:nvPr>
            <p:ph type="title"/>
          </p:nvPr>
        </p:nvSpPr>
        <p:spPr>
          <a:xfrm>
            <a:off x="0" y="188640"/>
            <a:ext cx="9144000" cy="1054250"/>
          </a:xfrm>
        </p:spPr>
        <p:txBody>
          <a:bodyPr/>
          <a:lstStyle/>
          <a:p>
            <a:r>
              <a:rPr lang="uk-UA" b="1" dirty="0">
                <a:effectLst>
                  <a:outerShdw blurRad="38100" dist="38100" dir="2700000" algn="tl">
                    <a:srgbClr val="000000">
                      <a:alpha val="43137"/>
                    </a:srgbClr>
                  </a:outerShdw>
                </a:effectLst>
              </a:rPr>
              <a:t>Порядок перерахунку збору </a:t>
            </a:r>
            <a:endParaRPr lang="ru-RU" b="1"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4131078"/>
            <a:ext cx="3449960" cy="25874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878" y="4008824"/>
            <a:ext cx="2413441" cy="19404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55583" y="4509120"/>
            <a:ext cx="2519801" cy="2209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794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83568" y="260648"/>
            <a:ext cx="7745505" cy="5976664"/>
          </a:xfrm>
        </p:spPr>
        <p:txBody>
          <a:bodyPr>
            <a:normAutofit lnSpcReduction="10000"/>
          </a:bodyPr>
          <a:lstStyle/>
          <a:p>
            <a:pPr marL="0" indent="0" algn="ctr">
              <a:lnSpc>
                <a:spcPct val="150000"/>
              </a:lnSpc>
              <a:buNone/>
            </a:pPr>
            <a:r>
              <a:rPr lang="uk-UA" sz="3600" b="1" u="sng" dirty="0">
                <a:effectLst>
                  <a:outerShdw blurRad="38100" dist="38100" dir="2700000" algn="tl">
                    <a:srgbClr val="000000">
                      <a:alpha val="43137"/>
                    </a:srgbClr>
                  </a:outerShdw>
                </a:effectLst>
              </a:rPr>
              <a:t>Н</a:t>
            </a:r>
            <a:r>
              <a:rPr lang="uk-UA" sz="3600" b="1" u="sng" dirty="0" smtClean="0">
                <a:effectLst>
                  <a:outerShdw blurRad="38100" dist="38100" dir="2700000" algn="tl">
                    <a:srgbClr val="000000">
                      <a:alpha val="43137"/>
                    </a:srgbClr>
                  </a:outerShdw>
                </a:effectLst>
              </a:rPr>
              <a:t>адання лісокористувачеві відстрочки: </a:t>
            </a:r>
          </a:p>
          <a:p>
            <a:pPr marL="0" indent="0">
              <a:lnSpc>
                <a:spcPct val="150000"/>
              </a:lnSpc>
              <a:buNone/>
            </a:pPr>
            <a:endParaRPr lang="ru-RU" b="1" u="sng" dirty="0" smtClean="0">
              <a:effectLst>
                <a:outerShdw blurRad="38100" dist="38100" dir="2700000" algn="tl">
                  <a:srgbClr val="000000">
                    <a:alpha val="43137"/>
                  </a:srgbClr>
                </a:outerShdw>
              </a:effectLst>
            </a:endParaRPr>
          </a:p>
          <a:p>
            <a:pPr>
              <a:lnSpc>
                <a:spcPct val="150000"/>
              </a:lnSpc>
            </a:pPr>
            <a:r>
              <a:rPr lang="uk-UA" dirty="0" smtClean="0"/>
              <a:t>на </a:t>
            </a:r>
            <a:r>
              <a:rPr lang="uk-UA" dirty="0"/>
              <a:t>заготівлю деревини - сума збору за заготівлю залишеної на пні деревини збільшується на 1,5 відсотка незалежно від строку, на який надано відстрочку; </a:t>
            </a:r>
            <a:endParaRPr lang="ru-RU" dirty="0"/>
          </a:p>
          <a:p>
            <a:pPr>
              <a:lnSpc>
                <a:spcPct val="150000"/>
              </a:lnSpc>
            </a:pPr>
            <a:r>
              <a:rPr lang="uk-UA" dirty="0" smtClean="0"/>
              <a:t>на </a:t>
            </a:r>
            <a:r>
              <a:rPr lang="uk-UA" dirty="0"/>
              <a:t>вивезення деревини - сума збору за невивезену вчасно деревину збільшується на 1,5 відсотка за кожний місяць відстрочки; </a:t>
            </a:r>
            <a:endParaRPr lang="ru-RU" dirty="0"/>
          </a:p>
          <a:p>
            <a:endParaRPr lang="ru-RU" dirty="0"/>
          </a:p>
        </p:txBody>
      </p:sp>
    </p:spTree>
    <p:extLst>
      <p:ext uri="{BB962C8B-B14F-4D97-AF65-F5344CB8AC3E}">
        <p14:creationId xmlns="" xmlns:p14="http://schemas.microsoft.com/office/powerpoint/2010/main" val="364735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179512" y="3501008"/>
            <a:ext cx="8856984" cy="3024336"/>
          </a:xfrm>
        </p:spPr>
        <p:txBody>
          <a:bodyPr>
            <a:normAutofit/>
          </a:bodyPr>
          <a:lstStyle/>
          <a:p>
            <a:r>
              <a:rPr lang="ru-RU" dirty="0" err="1"/>
              <a:t>Базовий</a:t>
            </a:r>
            <a:r>
              <a:rPr lang="ru-RU" dirty="0"/>
              <a:t> </a:t>
            </a:r>
            <a:r>
              <a:rPr lang="ru-RU" dirty="0" err="1"/>
              <a:t>податковий</a:t>
            </a:r>
            <a:r>
              <a:rPr lang="ru-RU" dirty="0"/>
              <a:t> (</a:t>
            </a:r>
            <a:r>
              <a:rPr lang="ru-RU" dirty="0" err="1"/>
              <a:t>звітний</a:t>
            </a:r>
            <a:r>
              <a:rPr lang="ru-RU" dirty="0"/>
              <a:t>) </a:t>
            </a:r>
            <a:r>
              <a:rPr lang="ru-RU" dirty="0" err="1"/>
              <a:t>період</a:t>
            </a:r>
            <a:r>
              <a:rPr lang="ru-RU" dirty="0"/>
              <a:t> для </a:t>
            </a:r>
            <a:r>
              <a:rPr lang="ru-RU" dirty="0" err="1"/>
              <a:t>збору</a:t>
            </a:r>
            <a:r>
              <a:rPr lang="ru-RU" dirty="0"/>
              <a:t> </a:t>
            </a:r>
            <a:r>
              <a:rPr lang="ru-RU" dirty="0" err="1"/>
              <a:t>дорівнює</a:t>
            </a:r>
            <a:r>
              <a:rPr lang="ru-RU" dirty="0"/>
              <a:t> календарному кварталу. </a:t>
            </a:r>
          </a:p>
          <a:p>
            <a:r>
              <a:rPr lang="ru-RU" dirty="0" err="1" smtClean="0"/>
              <a:t>Лісокористувачі</a:t>
            </a:r>
            <a:r>
              <a:rPr lang="ru-RU" dirty="0" smtClean="0"/>
              <a:t> </a:t>
            </a:r>
            <a:r>
              <a:rPr lang="ru-RU" dirty="0" err="1"/>
              <a:t>щокварталу</a:t>
            </a:r>
            <a:r>
              <a:rPr lang="ru-RU" dirty="0"/>
              <a:t> </a:t>
            </a:r>
            <a:r>
              <a:rPr lang="ru-RU" dirty="0" err="1"/>
              <a:t>складають</a:t>
            </a:r>
            <a:r>
              <a:rPr lang="ru-RU" dirty="0"/>
              <a:t> </a:t>
            </a:r>
            <a:r>
              <a:rPr lang="ru-RU" dirty="0" err="1"/>
              <a:t>розрахунок</a:t>
            </a:r>
            <a:r>
              <a:rPr lang="ru-RU" dirty="0"/>
              <a:t> </a:t>
            </a:r>
            <a:r>
              <a:rPr lang="ru-RU" dirty="0" err="1"/>
              <a:t>збору</a:t>
            </a:r>
            <a:r>
              <a:rPr lang="ru-RU" dirty="0"/>
              <a:t> </a:t>
            </a:r>
            <a:r>
              <a:rPr lang="ru-RU" dirty="0" err="1"/>
              <a:t>наростаючим</a:t>
            </a:r>
            <a:r>
              <a:rPr lang="ru-RU" dirty="0"/>
              <a:t> </a:t>
            </a:r>
            <a:r>
              <a:rPr lang="ru-RU" dirty="0" err="1"/>
              <a:t>підсумком</a:t>
            </a:r>
            <a:r>
              <a:rPr lang="ru-RU" dirty="0"/>
              <a:t> з початку року за </a:t>
            </a:r>
            <a:r>
              <a:rPr lang="ru-RU" dirty="0" smtClean="0"/>
              <a:t>формою та </a:t>
            </a:r>
            <a:r>
              <a:rPr lang="ru-RU" dirty="0" err="1"/>
              <a:t>подають</a:t>
            </a:r>
            <a:r>
              <a:rPr lang="ru-RU" dirty="0"/>
              <a:t> </a:t>
            </a:r>
            <a:r>
              <a:rPr lang="ru-RU" dirty="0" err="1"/>
              <a:t>його</a:t>
            </a:r>
            <a:r>
              <a:rPr lang="ru-RU" dirty="0"/>
              <a:t> органу </a:t>
            </a:r>
            <a:r>
              <a:rPr lang="ru-RU" dirty="0" err="1"/>
              <a:t>державної</a:t>
            </a:r>
            <a:r>
              <a:rPr lang="ru-RU" dirty="0"/>
              <a:t> </a:t>
            </a:r>
            <a:r>
              <a:rPr lang="ru-RU" dirty="0" err="1"/>
              <a:t>податкової</a:t>
            </a:r>
            <a:r>
              <a:rPr lang="ru-RU" dirty="0"/>
              <a:t> </a:t>
            </a:r>
            <a:r>
              <a:rPr lang="ru-RU" dirty="0" err="1"/>
              <a:t>служби</a:t>
            </a:r>
            <a:r>
              <a:rPr lang="ru-RU" dirty="0"/>
              <a:t> за </a:t>
            </a:r>
            <a:r>
              <a:rPr lang="ru-RU" dirty="0" err="1"/>
              <a:t>місцезнаходженням</a:t>
            </a:r>
            <a:r>
              <a:rPr lang="ru-RU" dirty="0"/>
              <a:t> </a:t>
            </a:r>
            <a:r>
              <a:rPr lang="ru-RU" dirty="0" err="1"/>
              <a:t>лісової</a:t>
            </a:r>
            <a:r>
              <a:rPr lang="ru-RU" dirty="0"/>
              <a:t> </a:t>
            </a:r>
            <a:r>
              <a:rPr lang="ru-RU" dirty="0" err="1"/>
              <a:t>ділянки</a:t>
            </a:r>
            <a:r>
              <a:rPr lang="ru-RU" dirty="0"/>
              <a:t> у строки, </a:t>
            </a:r>
            <a:r>
              <a:rPr lang="ru-RU" dirty="0" err="1"/>
              <a:t>визначені</a:t>
            </a:r>
            <a:r>
              <a:rPr lang="ru-RU" dirty="0"/>
              <a:t> для квартального </a:t>
            </a:r>
            <a:r>
              <a:rPr lang="ru-RU" dirty="0" err="1"/>
              <a:t>податкового</a:t>
            </a:r>
            <a:r>
              <a:rPr lang="ru-RU" dirty="0"/>
              <a:t> (</a:t>
            </a:r>
            <a:r>
              <a:rPr lang="ru-RU" dirty="0" err="1"/>
              <a:t>звітного</a:t>
            </a:r>
            <a:r>
              <a:rPr lang="ru-RU" dirty="0"/>
              <a:t>) </a:t>
            </a:r>
            <a:r>
              <a:rPr lang="ru-RU" dirty="0" err="1" smtClean="0"/>
              <a:t>періоду</a:t>
            </a:r>
            <a:r>
              <a:rPr lang="ru-RU" dirty="0" smtClean="0"/>
              <a:t>.</a:t>
            </a:r>
            <a:endParaRPr lang="ru-RU" dirty="0"/>
          </a:p>
          <a:p>
            <a:endParaRPr lang="ru-RU" dirty="0"/>
          </a:p>
        </p:txBody>
      </p:sp>
      <p:sp>
        <p:nvSpPr>
          <p:cNvPr id="3" name="Заголовок 2"/>
          <p:cNvSpPr>
            <a:spLocks noGrp="1"/>
          </p:cNvSpPr>
          <p:nvPr>
            <p:ph type="title"/>
          </p:nvPr>
        </p:nvSpPr>
        <p:spPr>
          <a:xfrm>
            <a:off x="0" y="492100"/>
            <a:ext cx="5616624" cy="1054250"/>
          </a:xfrm>
        </p:spPr>
        <p:txBody>
          <a:bodyPr/>
          <a:lstStyle/>
          <a:p>
            <a:r>
              <a:rPr lang="ru-RU" b="1" dirty="0">
                <a:effectLst>
                  <a:outerShdw blurRad="38100" dist="38100" dir="2700000" algn="tl">
                    <a:srgbClr val="000000">
                      <a:alpha val="43137"/>
                    </a:srgbClr>
                  </a:outerShdw>
                </a:effectLst>
              </a:rPr>
              <a:t>Порядок </a:t>
            </a:r>
            <a:r>
              <a:rPr lang="ru-RU" b="1" dirty="0" err="1">
                <a:effectLst>
                  <a:outerShdw blurRad="38100" dist="38100" dir="2700000" algn="tl">
                    <a:srgbClr val="000000">
                      <a:alpha val="43137"/>
                    </a:srgbClr>
                  </a:outerShdw>
                </a:effectLst>
              </a:rPr>
              <a:t>сплати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збору</a:t>
            </a:r>
            <a:r>
              <a:rPr lang="ru-RU" b="1" dirty="0">
                <a:effectLst>
                  <a:outerShdw blurRad="38100" dist="38100" dir="2700000" algn="tl">
                    <a:srgbClr val="000000">
                      <a:alpha val="43137"/>
                    </a:srgbClr>
                  </a:outerShdw>
                </a:effectLst>
              </a:rPr>
              <a:t> </a:t>
            </a: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39952" y="1052736"/>
            <a:ext cx="4536504" cy="2381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890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99247" y="836713"/>
            <a:ext cx="7745505" cy="5289450"/>
          </a:xfrm>
        </p:spPr>
        <p:txBody>
          <a:bodyPr/>
          <a:lstStyle/>
          <a:p>
            <a:pPr marL="0" indent="0">
              <a:lnSpc>
                <a:spcPct val="150000"/>
              </a:lnSpc>
              <a:buNone/>
            </a:pPr>
            <a:r>
              <a:rPr lang="ru-RU" dirty="0" smtClean="0"/>
              <a:t>Плата </a:t>
            </a:r>
            <a:r>
              <a:rPr lang="ru-RU" dirty="0"/>
              <a:t>за </a:t>
            </a:r>
            <a:r>
              <a:rPr lang="ru-RU" dirty="0" err="1"/>
              <a:t>земельні</a:t>
            </a:r>
            <a:r>
              <a:rPr lang="ru-RU" dirty="0"/>
              <a:t> </a:t>
            </a:r>
            <a:r>
              <a:rPr lang="ru-RU" dirty="0" err="1"/>
              <a:t>ділянки</a:t>
            </a:r>
            <a:r>
              <a:rPr lang="ru-RU" dirty="0"/>
              <a:t> </a:t>
            </a:r>
            <a:r>
              <a:rPr lang="ru-RU" dirty="0" err="1"/>
              <a:t>лісового</a:t>
            </a:r>
            <a:r>
              <a:rPr lang="ru-RU" dirty="0"/>
              <a:t> фонду, </a:t>
            </a:r>
            <a:r>
              <a:rPr lang="ru-RU" dirty="0" err="1"/>
              <a:t>зайняті</a:t>
            </a:r>
            <a:r>
              <a:rPr lang="ru-RU" dirty="0"/>
              <a:t> </a:t>
            </a:r>
            <a:r>
              <a:rPr lang="ru-RU" dirty="0" err="1"/>
              <a:t>сільськогосподарськими</a:t>
            </a:r>
            <a:r>
              <a:rPr lang="ru-RU" dirty="0"/>
              <a:t> </a:t>
            </a:r>
            <a:r>
              <a:rPr lang="ru-RU" dirty="0" err="1"/>
              <a:t>угіддями</a:t>
            </a:r>
            <a:r>
              <a:rPr lang="ru-RU" dirty="0"/>
              <a:t>, </a:t>
            </a:r>
            <a:r>
              <a:rPr lang="ru-RU" dirty="0" err="1"/>
              <a:t>стягується</a:t>
            </a:r>
            <a:r>
              <a:rPr lang="ru-RU" dirty="0"/>
              <a:t> </a:t>
            </a:r>
            <a:r>
              <a:rPr lang="ru-RU" dirty="0" err="1"/>
              <a:t>відповідно</a:t>
            </a:r>
            <a:r>
              <a:rPr lang="ru-RU" dirty="0"/>
              <a:t> до ст. </a:t>
            </a:r>
            <a:r>
              <a:rPr lang="ru-RU" dirty="0" smtClean="0"/>
              <a:t>6 </a:t>
            </a:r>
            <a:r>
              <a:rPr lang="ru-RU" dirty="0"/>
              <a:t>Закону </a:t>
            </a:r>
            <a:r>
              <a:rPr lang="ru-RU" dirty="0" err="1"/>
              <a:t>України</a:t>
            </a:r>
            <a:r>
              <a:rPr lang="ru-RU" dirty="0"/>
              <a:t> </a:t>
            </a:r>
            <a:r>
              <a:rPr lang="ru-RU" dirty="0" smtClean="0"/>
              <a:t>"</a:t>
            </a:r>
            <a:r>
              <a:rPr lang="ru-RU" dirty="0"/>
              <a:t>Про плату за землю</a:t>
            </a:r>
            <a:r>
              <a:rPr lang="ru-RU" dirty="0" smtClean="0"/>
              <a:t>". А тому при </a:t>
            </a:r>
            <a:r>
              <a:rPr lang="ru-RU" dirty="0" err="1"/>
              <a:t>нарахуванні</a:t>
            </a:r>
            <a:r>
              <a:rPr lang="ru-RU" dirty="0"/>
              <a:t> </a:t>
            </a:r>
            <a:r>
              <a:rPr lang="ru-RU" dirty="0" err="1"/>
              <a:t>податку</a:t>
            </a:r>
            <a:r>
              <a:rPr lang="ru-RU" dirty="0"/>
              <a:t> на землю і </a:t>
            </a:r>
            <a:r>
              <a:rPr lang="ru-RU" dirty="0" err="1"/>
              <a:t>сплаті</a:t>
            </a:r>
            <a:r>
              <a:rPr lang="ru-RU" dirty="0"/>
              <a:t> </a:t>
            </a:r>
            <a:r>
              <a:rPr lang="ru-RU" dirty="0" err="1"/>
              <a:t>його</a:t>
            </a:r>
            <a:r>
              <a:rPr lang="ru-RU" dirty="0"/>
              <a:t> </a:t>
            </a:r>
            <a:r>
              <a:rPr lang="ru-RU" dirty="0" err="1"/>
              <a:t>робляться</a:t>
            </a:r>
            <a:r>
              <a:rPr lang="ru-RU" dirty="0"/>
              <a:t> </a:t>
            </a:r>
            <a:r>
              <a:rPr lang="ru-RU" dirty="0" err="1"/>
              <a:t>наступні</a:t>
            </a:r>
            <a:r>
              <a:rPr lang="ru-RU" dirty="0"/>
              <a:t> проводки</a:t>
            </a:r>
            <a:r>
              <a:rPr lang="ru-RU" dirty="0" smtClean="0"/>
              <a:t>:</a:t>
            </a:r>
          </a:p>
          <a:p>
            <a:pPr>
              <a:lnSpc>
                <a:spcPct val="200000"/>
              </a:lnSpc>
              <a:buNone/>
            </a:pPr>
            <a:r>
              <a:rPr lang="ru-RU" dirty="0" smtClean="0"/>
              <a:t>Д </a:t>
            </a:r>
            <a:r>
              <a:rPr lang="ru-RU" dirty="0"/>
              <a:t>23, 91, 92, 93 К 641/3 – </a:t>
            </a:r>
            <a:r>
              <a:rPr lang="ru-RU" dirty="0" err="1"/>
              <a:t>нарахування</a:t>
            </a:r>
            <a:endParaRPr lang="ru-RU" dirty="0"/>
          </a:p>
          <a:p>
            <a:pPr>
              <a:lnSpc>
                <a:spcPct val="200000"/>
              </a:lnSpc>
              <a:buNone/>
            </a:pPr>
            <a:r>
              <a:rPr lang="ru-RU" dirty="0"/>
              <a:t>Д 641/3 К 311 – </a:t>
            </a:r>
            <a:r>
              <a:rPr lang="ru-RU" dirty="0" err="1"/>
              <a:t>сплата</a:t>
            </a:r>
            <a:r>
              <a:rPr lang="ru-RU" dirty="0"/>
              <a:t>. </a:t>
            </a:r>
          </a:p>
          <a:p>
            <a:endParaRPr lang="ru-RU" dirty="0"/>
          </a:p>
          <a:p>
            <a:endParaRPr lang="ru-RU" dirty="0"/>
          </a:p>
        </p:txBody>
      </p:sp>
    </p:spTree>
    <p:extLst>
      <p:ext uri="{BB962C8B-B14F-4D97-AF65-F5344CB8AC3E}">
        <p14:creationId xmlns="" xmlns:p14="http://schemas.microsoft.com/office/powerpoint/2010/main" val="277144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pPr>
              <a:lnSpc>
                <a:spcPct val="150000"/>
              </a:lnSpc>
            </a:pPr>
            <a:r>
              <a:rPr lang="uk-UA" dirty="0" smtClean="0"/>
              <a:t>Податковою звітністю є </a:t>
            </a:r>
            <a:r>
              <a:rPr lang="ru-RU" dirty="0" err="1"/>
              <a:t>Податковий</a:t>
            </a:r>
            <a:r>
              <a:rPr lang="ru-RU" dirty="0"/>
              <a:t> </a:t>
            </a:r>
            <a:r>
              <a:rPr lang="ru-RU" dirty="0" err="1" smtClean="0"/>
              <a:t>розрахунок</a:t>
            </a:r>
            <a:r>
              <a:rPr lang="ru-RU" dirty="0" smtClean="0"/>
              <a:t> </a:t>
            </a:r>
            <a:r>
              <a:rPr lang="ru-RU" dirty="0" err="1" smtClean="0"/>
              <a:t>збору</a:t>
            </a:r>
            <a:r>
              <a:rPr lang="ru-RU" dirty="0" smtClean="0"/>
              <a:t> </a:t>
            </a:r>
            <a:r>
              <a:rPr lang="ru-RU" dirty="0"/>
              <a:t>за </a:t>
            </a:r>
            <a:r>
              <a:rPr lang="ru-RU" dirty="0" err="1"/>
              <a:t>спеціальне</a:t>
            </a:r>
            <a:r>
              <a:rPr lang="ru-RU" dirty="0"/>
              <a:t> </a:t>
            </a:r>
            <a:r>
              <a:rPr lang="ru-RU" dirty="0" err="1" smtClean="0"/>
              <a:t>використання</a:t>
            </a:r>
            <a:r>
              <a:rPr lang="ru-RU" dirty="0" smtClean="0"/>
              <a:t> </a:t>
            </a:r>
            <a:r>
              <a:rPr lang="ru-RU" dirty="0" err="1"/>
              <a:t>лісових</a:t>
            </a:r>
            <a:r>
              <a:rPr lang="ru-RU" dirty="0"/>
              <a:t> </a:t>
            </a:r>
            <a:r>
              <a:rPr lang="ru-RU" dirty="0" err="1" smtClean="0"/>
              <a:t>ресурсів</a:t>
            </a:r>
            <a:r>
              <a:rPr lang="ru-RU" dirty="0"/>
              <a:t> та </a:t>
            </a:r>
            <a:r>
              <a:rPr lang="ru-RU" dirty="0" err="1" smtClean="0"/>
              <a:t>Перерахунок</a:t>
            </a:r>
            <a:r>
              <a:rPr lang="ru-RU" dirty="0" smtClean="0"/>
              <a:t> </a:t>
            </a:r>
            <a:r>
              <a:rPr lang="ru-RU" dirty="0" err="1" smtClean="0"/>
              <a:t>податкового</a:t>
            </a:r>
            <a:r>
              <a:rPr lang="ru-RU" dirty="0" smtClean="0"/>
              <a:t> </a:t>
            </a:r>
            <a:r>
              <a:rPr lang="ru-RU" dirty="0" err="1"/>
              <a:t>зобов'язання</a:t>
            </a:r>
            <a:r>
              <a:rPr lang="ru-RU" dirty="0"/>
              <a:t> </a:t>
            </a:r>
            <a:r>
              <a:rPr lang="ru-RU" dirty="0" err="1"/>
              <a:t>збору</a:t>
            </a:r>
            <a:r>
              <a:rPr lang="ru-RU" dirty="0"/>
              <a:t> за </a:t>
            </a:r>
            <a:r>
              <a:rPr lang="ru-RU" dirty="0" err="1"/>
              <a:t>спеціальне</a:t>
            </a:r>
            <a:r>
              <a:rPr lang="ru-RU" dirty="0"/>
              <a:t> </a:t>
            </a:r>
            <a:r>
              <a:rPr lang="ru-RU" dirty="0" err="1"/>
              <a:t>використання</a:t>
            </a:r>
            <a:r>
              <a:rPr lang="ru-RU" dirty="0"/>
              <a:t> </a:t>
            </a:r>
            <a:r>
              <a:rPr lang="ru-RU" dirty="0" err="1"/>
              <a:t>лісових</a:t>
            </a:r>
            <a:r>
              <a:rPr lang="ru-RU" dirty="0"/>
              <a:t> </a:t>
            </a:r>
            <a:r>
              <a:rPr lang="ru-RU" dirty="0" err="1"/>
              <a:t>ресурсів</a:t>
            </a:r>
            <a:endParaRPr lang="ru-RU" dirty="0"/>
          </a:p>
        </p:txBody>
      </p:sp>
      <p:sp>
        <p:nvSpPr>
          <p:cNvPr id="3" name="Заголовок 2"/>
          <p:cNvSpPr>
            <a:spLocks noGrp="1"/>
          </p:cNvSpPr>
          <p:nvPr>
            <p:ph type="title"/>
          </p:nvPr>
        </p:nvSpPr>
        <p:spPr/>
        <p:txBody>
          <a:bodyPr/>
          <a:lstStyle/>
          <a:p>
            <a:r>
              <a:rPr lang="uk-UA" dirty="0" smtClean="0">
                <a:effectLst>
                  <a:outerShdw blurRad="38100" dist="38100" dir="2700000" algn="tl">
                    <a:srgbClr val="000000">
                      <a:alpha val="43137"/>
                    </a:srgbClr>
                  </a:outerShdw>
                </a:effectLst>
              </a:rPr>
              <a:t>Податкова звітність</a:t>
            </a: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7548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36904" cy="3888432"/>
          </a:xfrm>
        </p:spPr>
        <p:txBody>
          <a:bodyPr/>
          <a:lstStyle/>
          <a:p>
            <a:pPr algn="l">
              <a:lnSpc>
                <a:spcPct val="150000"/>
              </a:lnSpc>
            </a:pPr>
            <a:r>
              <a:rPr lang="uk-UA" sz="2800" dirty="0"/>
              <a:t>Згідно лісового кодексу </a:t>
            </a:r>
            <a:r>
              <a:rPr lang="uk-UA" sz="2800" dirty="0" smtClean="0"/>
              <a:t>України </a:t>
            </a:r>
            <a:r>
              <a:rPr lang="ru-RU" sz="2800" b="1" u="sng" dirty="0" err="1" smtClean="0">
                <a:effectLst>
                  <a:outerShdw blurRad="38100" dist="38100" dir="2700000" algn="tl">
                    <a:srgbClr val="000000">
                      <a:alpha val="43137"/>
                    </a:srgbClr>
                  </a:outerShdw>
                </a:effectLst>
              </a:rPr>
              <a:t>Лісовими</a:t>
            </a:r>
            <a:r>
              <a:rPr lang="ru-RU" sz="2800" b="1" u="sng" dirty="0" smtClean="0">
                <a:effectLst>
                  <a:outerShdw blurRad="38100" dist="38100" dir="2700000" algn="tl">
                    <a:srgbClr val="000000">
                      <a:alpha val="43137"/>
                    </a:srgbClr>
                  </a:outerShdw>
                </a:effectLst>
              </a:rPr>
              <a:t> </a:t>
            </a:r>
            <a:r>
              <a:rPr lang="ru-RU" sz="2800" b="1" u="sng" dirty="0">
                <a:effectLst>
                  <a:outerShdw blurRad="38100" dist="38100" dir="2700000" algn="tl">
                    <a:srgbClr val="000000">
                      <a:alpha val="43137"/>
                    </a:srgbClr>
                  </a:outerShdw>
                </a:effectLst>
              </a:rPr>
              <a:t>ресурсами  </a:t>
            </a:r>
            <a:r>
              <a:rPr lang="ru-RU" sz="2800" dirty="0"/>
              <a:t>є  </a:t>
            </a:r>
            <a:r>
              <a:rPr lang="ru-RU" sz="2800" dirty="0" err="1"/>
              <a:t>деревні</a:t>
            </a:r>
            <a:r>
              <a:rPr lang="ru-RU" sz="2800" dirty="0"/>
              <a:t>,  </a:t>
            </a:r>
            <a:r>
              <a:rPr lang="ru-RU" sz="2800" dirty="0" err="1"/>
              <a:t>технічні</a:t>
            </a:r>
            <a:r>
              <a:rPr lang="ru-RU" sz="2800" dirty="0"/>
              <a:t>,  </a:t>
            </a:r>
            <a:r>
              <a:rPr lang="ru-RU" sz="2800" dirty="0" err="1"/>
              <a:t>лікарські</a:t>
            </a:r>
            <a:r>
              <a:rPr lang="ru-RU" sz="2800" dirty="0"/>
              <a:t> та </a:t>
            </a:r>
            <a:r>
              <a:rPr lang="ru-RU" sz="2800" dirty="0" err="1"/>
              <a:t>інші</a:t>
            </a:r>
            <a:r>
              <a:rPr lang="ru-RU" sz="2800" dirty="0"/>
              <a:t> </a:t>
            </a:r>
            <a:r>
              <a:rPr lang="ru-RU" sz="2800" dirty="0" err="1" smtClean="0"/>
              <a:t>продукти</a:t>
            </a:r>
            <a:r>
              <a:rPr lang="ru-RU" sz="2800" dirty="0" smtClean="0"/>
              <a:t>  </a:t>
            </a:r>
            <a:r>
              <a:rPr lang="ru-RU" sz="2800" dirty="0" err="1"/>
              <a:t>лісу</a:t>
            </a:r>
            <a:r>
              <a:rPr lang="ru-RU" sz="2800" dirty="0"/>
              <a:t>,  </a:t>
            </a:r>
            <a:r>
              <a:rPr lang="ru-RU" sz="2800" dirty="0" err="1"/>
              <a:t>що</a:t>
            </a:r>
            <a:r>
              <a:rPr lang="ru-RU" sz="2800" dirty="0"/>
              <a:t>  </a:t>
            </a:r>
            <a:r>
              <a:rPr lang="ru-RU" sz="2800" dirty="0" err="1"/>
              <a:t>використовуються</a:t>
            </a:r>
            <a:r>
              <a:rPr lang="ru-RU" sz="2800" dirty="0"/>
              <a:t>   для   </a:t>
            </a:r>
            <a:r>
              <a:rPr lang="ru-RU" sz="2800" dirty="0" err="1"/>
              <a:t>задоволення</a:t>
            </a:r>
            <a:r>
              <a:rPr lang="ru-RU" sz="2800" dirty="0"/>
              <a:t>   потреб </a:t>
            </a:r>
            <a:r>
              <a:rPr lang="ru-RU" sz="2800" dirty="0" err="1" smtClean="0"/>
              <a:t>населення</a:t>
            </a:r>
            <a:r>
              <a:rPr lang="ru-RU" sz="2800" dirty="0" smtClean="0"/>
              <a:t>  </a:t>
            </a:r>
            <a:r>
              <a:rPr lang="ru-RU" sz="2800" dirty="0"/>
              <a:t>і  </a:t>
            </a:r>
            <a:r>
              <a:rPr lang="ru-RU" sz="2800" dirty="0" err="1"/>
              <a:t>виробництва</a:t>
            </a:r>
            <a:r>
              <a:rPr lang="ru-RU" sz="2800" dirty="0"/>
              <a:t>  та  </a:t>
            </a:r>
            <a:r>
              <a:rPr lang="ru-RU" sz="2800" dirty="0" err="1"/>
              <a:t>відтворюються</a:t>
            </a:r>
            <a:r>
              <a:rPr lang="ru-RU" sz="2800" dirty="0"/>
              <a:t>  у </a:t>
            </a:r>
            <a:r>
              <a:rPr lang="ru-RU" sz="2800" dirty="0" err="1"/>
              <a:t>процесі</a:t>
            </a:r>
            <a:r>
              <a:rPr lang="ru-RU" sz="2800" dirty="0"/>
              <a:t> </a:t>
            </a:r>
            <a:r>
              <a:rPr lang="ru-RU" sz="2800" dirty="0" err="1"/>
              <a:t>формування</a:t>
            </a:r>
            <a:r>
              <a:rPr lang="ru-RU" sz="2800" dirty="0"/>
              <a:t> </a:t>
            </a:r>
            <a:r>
              <a:rPr lang="ru-RU" sz="2800" dirty="0" err="1" smtClean="0"/>
              <a:t>лісових</a:t>
            </a:r>
            <a:r>
              <a:rPr lang="ru-RU" sz="2800" dirty="0" smtClean="0"/>
              <a:t> </a:t>
            </a:r>
            <a:r>
              <a:rPr lang="ru-RU" sz="2800" dirty="0" err="1"/>
              <a:t>природних</a:t>
            </a:r>
            <a:r>
              <a:rPr lang="ru-RU" sz="2800" dirty="0"/>
              <a:t> </a:t>
            </a:r>
            <a:r>
              <a:rPr lang="ru-RU" sz="2800" dirty="0" err="1"/>
              <a:t>комплексів</a:t>
            </a:r>
            <a:r>
              <a:rPr lang="ru-RU" sz="2800" dirty="0"/>
              <a:t>. </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4365104"/>
            <a:ext cx="3051022" cy="2139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4469777"/>
            <a:ext cx="2957314" cy="2034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581128"/>
            <a:ext cx="3252283" cy="2148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443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 xmlns:p14="http://schemas.microsoft.com/office/powerpoint/2010/main" val="2147583729"/>
              </p:ext>
            </p:extLst>
          </p:nvPr>
        </p:nvGraphicFramePr>
        <p:xfrm>
          <a:off x="1115616" y="116638"/>
          <a:ext cx="7128787" cy="6552727"/>
        </p:xfrm>
        <a:graphic>
          <a:graphicData uri="http://schemas.openxmlformats.org/drawingml/2006/table">
            <a:tbl>
              <a:tblPr>
                <a:tableStyleId>{5C22544A-7EE6-4342-B048-85BDC9FD1C3A}</a:tableStyleId>
              </a:tblPr>
              <a:tblGrid>
                <a:gridCol w="238553"/>
                <a:gridCol w="137168"/>
                <a:gridCol w="83492"/>
                <a:gridCol w="83492"/>
                <a:gridCol w="83492"/>
                <a:gridCol w="83492"/>
                <a:gridCol w="83492"/>
                <a:gridCol w="172950"/>
                <a:gridCol w="43799"/>
                <a:gridCol w="83492"/>
                <a:gridCol w="149095"/>
                <a:gridCol w="202771"/>
                <a:gridCol w="83492"/>
                <a:gridCol w="83492"/>
                <a:gridCol w="83492"/>
                <a:gridCol w="226624"/>
                <a:gridCol w="226624"/>
                <a:gridCol w="226624"/>
                <a:gridCol w="113313"/>
                <a:gridCol w="113313"/>
                <a:gridCol w="113313"/>
                <a:gridCol w="113313"/>
                <a:gridCol w="113313"/>
                <a:gridCol w="113313"/>
                <a:gridCol w="226624"/>
                <a:gridCol w="226624"/>
                <a:gridCol w="226624"/>
                <a:gridCol w="226624"/>
                <a:gridCol w="226624"/>
                <a:gridCol w="226624"/>
                <a:gridCol w="226624"/>
                <a:gridCol w="226624"/>
                <a:gridCol w="226624"/>
                <a:gridCol w="220661"/>
                <a:gridCol w="208734"/>
                <a:gridCol w="208734"/>
                <a:gridCol w="232588"/>
                <a:gridCol w="232588"/>
                <a:gridCol w="232588"/>
                <a:gridCol w="232588"/>
                <a:gridCol w="232588"/>
                <a:gridCol w="232588"/>
              </a:tblGrid>
              <a:tr h="308308">
                <a:tc rowSpan="4" gridSpan="2">
                  <a:txBody>
                    <a:bodyPr/>
                    <a:lstStyle/>
                    <a:p>
                      <a:pPr algn="ctr" fontAlgn="t"/>
                      <a:r>
                        <a:rPr lang="ru-RU" sz="600" u="none" strike="noStrike" dirty="0">
                          <a:effectLst/>
                        </a:rPr>
                        <a:t>1</a:t>
                      </a:r>
                      <a:endParaRPr lang="ru-RU" sz="600" b="0" i="0" u="none" strike="noStrike" dirty="0">
                        <a:solidFill>
                          <a:srgbClr val="000000"/>
                        </a:solidFill>
                        <a:effectLst/>
                        <a:latin typeface="Times New Roman"/>
                      </a:endParaRPr>
                    </a:p>
                  </a:txBody>
                  <a:tcPr marL="0" marR="0" marT="0" marB="0"/>
                </a:tc>
                <a:tc rowSpan="4" hMerge="1">
                  <a:txBody>
                    <a:bodyPr/>
                    <a:lstStyle/>
                    <a:p>
                      <a:endParaRPr lang="ru-RU"/>
                    </a:p>
                  </a:txBody>
                  <a:tcPr/>
                </a:tc>
                <a:tc gridSpan="31">
                  <a:txBody>
                    <a:bodyPr/>
                    <a:lstStyle/>
                    <a:p>
                      <a:pPr algn="ctr" fontAlgn="ctr"/>
                      <a:r>
                        <a:rPr lang="ru-RU" sz="600" u="none" strike="noStrike" dirty="0" err="1">
                          <a:effectLst/>
                        </a:rPr>
                        <a:t>Податковий</a:t>
                      </a:r>
                      <a:r>
                        <a:rPr lang="ru-RU" sz="600" u="none" strike="noStrike" dirty="0">
                          <a:effectLst/>
                        </a:rPr>
                        <a:t> </a:t>
                      </a:r>
                      <a:r>
                        <a:rPr lang="ru-RU" sz="600" u="none" strike="noStrike" dirty="0" err="1">
                          <a:effectLst/>
                        </a:rPr>
                        <a:t>розрахунок</a:t>
                      </a:r>
                      <a:endParaRPr lang="ru-RU" sz="600" b="1" i="0" u="none" strike="noStrike" dirty="0">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t"/>
                      <a:r>
                        <a:rPr lang="ru-RU" sz="600" u="none" strike="noStrike">
                          <a:effectLst/>
                        </a:rPr>
                        <a:t>1.1.Т</a:t>
                      </a:r>
                      <a:endParaRPr lang="ru-RU" sz="600" b="1" i="0" u="none" strike="noStrike">
                        <a:solidFill>
                          <a:srgbClr val="000000"/>
                        </a:solidFill>
                        <a:effectLst/>
                        <a:latin typeface="Times New Roman"/>
                      </a:endParaRPr>
                    </a:p>
                  </a:txBody>
                  <a:tcPr marL="0" marR="0" marT="0" marB="0"/>
                </a:tc>
                <a:tc hMerge="1">
                  <a:txBody>
                    <a:bodyPr/>
                    <a:lstStyle/>
                    <a:p>
                      <a:endParaRPr lang="ru-RU"/>
                    </a:p>
                  </a:txBody>
                  <a:tcPr/>
                </a:tc>
                <a:tc gridSpan="5">
                  <a:txBody>
                    <a:bodyPr/>
                    <a:lstStyle/>
                    <a:p>
                      <a:pPr algn="l" fontAlgn="ctr"/>
                      <a:r>
                        <a:rPr lang="ru-RU" sz="600" u="none" strike="noStrike">
                          <a:effectLst/>
                        </a:rPr>
                        <a:t>порядковий № за рік</a:t>
                      </a:r>
                      <a:endParaRPr lang="ru-RU" sz="600" b="0" i="0" u="none" strike="noStrike">
                        <a:solidFill>
                          <a:srgbClr val="000000"/>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ctr"/>
                      <a:r>
                        <a:rPr lang="ru-RU" sz="600" u="none" strike="noStrike">
                          <a:effectLst/>
                        </a:rPr>
                        <a:t> </a:t>
                      </a:r>
                      <a:endParaRPr lang="ru-RU" sz="600" b="0" i="0" u="none" strike="noStrike">
                        <a:effectLst/>
                        <a:latin typeface="Arial Cyr"/>
                      </a:endParaRPr>
                    </a:p>
                  </a:txBody>
                  <a:tcPr marL="0" marR="0" marT="0" marB="0" anchor="ct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rowSpan="3" gridSpan="31">
                  <a:txBody>
                    <a:bodyPr/>
                    <a:lstStyle/>
                    <a:p>
                      <a:pPr algn="ctr" fontAlgn="ctr"/>
                      <a:r>
                        <a:rPr lang="ru-RU" sz="600" u="none" strike="noStrike">
                          <a:effectLst/>
                        </a:rPr>
                        <a:t>збору за спеціальне використання лісових ресурсів</a:t>
                      </a:r>
                      <a:endParaRPr lang="ru-RU" sz="600" b="1" i="0" u="none" strike="noStrike">
                        <a:solidFill>
                          <a:srgbClr val="000000"/>
                        </a:solidFill>
                        <a:effectLst/>
                        <a:latin typeface="Times New Roman"/>
                      </a:endParaRPr>
                    </a:p>
                  </a:txBody>
                  <a:tcPr marL="0" marR="0" marT="0" marB="0" anchor="ct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gridSpan="2">
                  <a:txBody>
                    <a:bodyPr/>
                    <a:lstStyle/>
                    <a:p>
                      <a:pPr algn="ctr" fontAlgn="t"/>
                      <a:r>
                        <a:rPr lang="ru-RU" sz="600" u="none" strike="noStrike">
                          <a:effectLst/>
                        </a:rPr>
                        <a:t> </a:t>
                      </a:r>
                      <a:endParaRPr lang="ru-RU" sz="600" b="1" i="0" u="none" strike="noStrike">
                        <a:solidFill>
                          <a:srgbClr val="000000"/>
                        </a:solidFill>
                        <a:effectLst/>
                        <a:latin typeface="Times New Roman"/>
                      </a:endParaRPr>
                    </a:p>
                  </a:txBody>
                  <a:tcPr marL="0" marR="0" marT="0" marB="0"/>
                </a:tc>
                <a:tc hMerge="1">
                  <a:txBody>
                    <a:bodyPr/>
                    <a:lstStyle/>
                    <a:p>
                      <a:endParaRPr lang="ru-RU"/>
                    </a:p>
                  </a:txBody>
                  <a:tcPr/>
                </a:tc>
                <a:tc gridSpan="7">
                  <a:txBody>
                    <a:bodyPr/>
                    <a:lstStyle/>
                    <a:p>
                      <a:pPr algn="l" fontAlgn="ctr"/>
                      <a:r>
                        <a:rPr lang="ru-RU" sz="600" u="none" strike="noStrike">
                          <a:effectLst/>
                        </a:rPr>
                        <a:t>звітний</a:t>
                      </a:r>
                      <a:endParaRPr lang="ru-RU" sz="600" b="0" i="0" u="none" strike="noStrike">
                        <a:effectLst/>
                        <a:latin typeface="Times New Roman"/>
                      </a:endParaRPr>
                    </a:p>
                  </a:txBody>
                  <a:tcPr marL="41134"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7586">
                <a:tc gridSpan="2" vMerge="1">
                  <a:txBody>
                    <a:bodyPr/>
                    <a:lstStyle/>
                    <a:p>
                      <a:endParaRPr lang="ru-RU"/>
                    </a:p>
                  </a:txBody>
                  <a:tcPr/>
                </a:tc>
                <a:tc hMerge="1" vMerge="1">
                  <a:txBody>
                    <a:bodyPr/>
                    <a:lstStyle/>
                    <a:p>
                      <a:endParaRPr lang="ru-RU"/>
                    </a:p>
                  </a:txBody>
                  <a:tcPr/>
                </a:tc>
                <a:tc gridSpan="3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gn="ctr" fontAlgn="t"/>
                      <a:r>
                        <a:rPr lang="ru-RU" sz="600" u="none" strike="noStrike">
                          <a:effectLst/>
                        </a:rPr>
                        <a:t> </a:t>
                      </a:r>
                      <a:endParaRPr lang="ru-RU" sz="600" b="1" i="0" u="none" strike="noStrike">
                        <a:solidFill>
                          <a:srgbClr val="000000"/>
                        </a:solidFill>
                        <a:effectLst/>
                        <a:latin typeface="Times New Roman"/>
                      </a:endParaRPr>
                    </a:p>
                  </a:txBody>
                  <a:tcPr marL="0" marR="0" marT="0" marB="0"/>
                </a:tc>
                <a:tc hMerge="1">
                  <a:txBody>
                    <a:bodyPr/>
                    <a:lstStyle/>
                    <a:p>
                      <a:endParaRPr lang="ru-RU"/>
                    </a:p>
                  </a:txBody>
                  <a:tcPr/>
                </a:tc>
                <a:tc gridSpan="7">
                  <a:txBody>
                    <a:bodyPr/>
                    <a:lstStyle/>
                    <a:p>
                      <a:pPr algn="l" fontAlgn="ctr"/>
                      <a:r>
                        <a:rPr lang="ru-RU" sz="600" u="none" strike="noStrike">
                          <a:effectLst/>
                        </a:rPr>
                        <a:t>звітний новий</a:t>
                      </a:r>
                      <a:endParaRPr lang="ru-RU" sz="600" b="0" i="0" u="none" strike="noStrike">
                        <a:effectLst/>
                        <a:latin typeface="Times New Roman"/>
                      </a:endParaRPr>
                    </a:p>
                  </a:txBody>
                  <a:tcPr marL="41134"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480">
                <a:tc gridSpan="2" vMerge="1">
                  <a:txBody>
                    <a:bodyPr/>
                    <a:lstStyle/>
                    <a:p>
                      <a:endParaRPr lang="ru-RU"/>
                    </a:p>
                  </a:txBody>
                  <a:tcPr/>
                </a:tc>
                <a:tc hMerge="1" vMerge="1">
                  <a:txBody>
                    <a:bodyPr/>
                    <a:lstStyle/>
                    <a:p>
                      <a:endParaRPr lang="ru-RU"/>
                    </a:p>
                  </a:txBody>
                  <a:tcPr/>
                </a:tc>
                <a:tc gridSpan="3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gn="ctr" fontAlgn="t"/>
                      <a:r>
                        <a:rPr lang="ru-RU" sz="600" u="none" strike="noStrike">
                          <a:effectLst/>
                        </a:rPr>
                        <a:t> </a:t>
                      </a:r>
                      <a:endParaRPr lang="ru-RU" sz="600" b="1" i="0" u="none" strike="noStrike">
                        <a:effectLst/>
                        <a:latin typeface="Arial Cyr"/>
                      </a:endParaRPr>
                    </a:p>
                  </a:txBody>
                  <a:tcPr marL="0" marR="0" marT="0" marB="0"/>
                </a:tc>
                <a:tc hMerge="1">
                  <a:txBody>
                    <a:bodyPr/>
                    <a:lstStyle/>
                    <a:p>
                      <a:endParaRPr lang="ru-RU"/>
                    </a:p>
                  </a:txBody>
                  <a:tcPr/>
                </a:tc>
                <a:tc gridSpan="7">
                  <a:txBody>
                    <a:bodyPr/>
                    <a:lstStyle/>
                    <a:p>
                      <a:pPr algn="l" fontAlgn="ctr"/>
                      <a:r>
                        <a:rPr lang="ru-RU" sz="600" u="none" strike="noStrike">
                          <a:effectLst/>
                        </a:rPr>
                        <a:t>уточнюючий</a:t>
                      </a:r>
                      <a:endParaRPr lang="ru-RU" sz="600" b="0" i="0" u="none" strike="noStrike">
                        <a:effectLst/>
                        <a:latin typeface="Times New Roman"/>
                      </a:endParaRPr>
                    </a:p>
                  </a:txBody>
                  <a:tcPr marL="41134"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2242">
                <a:tc gridSpan="42">
                  <a:txBody>
                    <a:bodyPr/>
                    <a:lstStyle/>
                    <a:p>
                      <a:pPr algn="l" fontAlgn="b"/>
                      <a:r>
                        <a:rPr lang="ru-RU" sz="600" u="none" strike="noStrike">
                          <a:effectLst/>
                        </a:rPr>
                        <a:t>Податковий (звітний) період</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2242">
                <a:tc gridSpan="2">
                  <a:txBody>
                    <a:bodyPr/>
                    <a:lstStyle/>
                    <a:p>
                      <a:pPr algn="ctr" fontAlgn="ctr"/>
                      <a:r>
                        <a:rPr lang="ru-RU" sz="600" u="none" strike="noStrike">
                          <a:effectLst/>
                        </a:rPr>
                        <a:t>2</a:t>
                      </a:r>
                      <a:endParaRPr lang="ru-RU" sz="600" b="0" i="0" u="none" strike="noStrike">
                        <a:effectLst/>
                        <a:latin typeface="Times New Roman"/>
                      </a:endParaRPr>
                    </a:p>
                  </a:txBody>
                  <a:tcPr marL="0" marR="0" marT="0" marB="0" anchor="ctr"/>
                </a:tc>
                <a:tc hMerge="1">
                  <a:txBody>
                    <a:bodyPr/>
                    <a:lstStyle/>
                    <a:p>
                      <a:endParaRPr lang="ru-RU"/>
                    </a:p>
                  </a:txBody>
                  <a:tcPr/>
                </a:tc>
                <a:tc gridSpan="7">
                  <a:txBody>
                    <a:bodyPr/>
                    <a:lstStyle/>
                    <a:p>
                      <a:pPr algn="ctr" fontAlgn="ctr"/>
                      <a:r>
                        <a:rPr lang="ru-RU" sz="600" u="none" strike="noStrike">
                          <a:effectLst/>
                        </a:rPr>
                        <a:t>І квартал</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600" u="none" strike="noStrike">
                          <a:effectLst/>
                        </a:rPr>
                        <a:t> </a:t>
                      </a:r>
                      <a:endParaRPr lang="ru-RU" sz="600" b="0" i="0" u="none" strike="noStrike">
                        <a:solidFill>
                          <a:srgbClr val="0000FF"/>
                        </a:solidFill>
                        <a:effectLst/>
                        <a:latin typeface="Webdings"/>
                      </a:endParaRPr>
                    </a:p>
                  </a:txBody>
                  <a:tcPr marL="0" marR="0" marT="0" marB="0" anchor="ctr"/>
                </a:tc>
                <a:tc hMerge="1">
                  <a:txBody>
                    <a:bodyPr/>
                    <a:lstStyle/>
                    <a:p>
                      <a:endParaRPr lang="ru-RU"/>
                    </a:p>
                  </a:txBody>
                  <a:tcPr/>
                </a:tc>
                <a:tc gridSpan="6">
                  <a:txBody>
                    <a:bodyPr/>
                    <a:lstStyle/>
                    <a:p>
                      <a:pPr algn="ctr" fontAlgn="ctr"/>
                      <a:r>
                        <a:rPr lang="ru-RU" sz="600" u="none" strike="noStrike">
                          <a:effectLst/>
                        </a:rPr>
                        <a:t>півріччя</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ctr"/>
                      <a:r>
                        <a:rPr lang="ru-RU" sz="600" u="none" strike="noStrike">
                          <a:effectLst/>
                        </a:rPr>
                        <a:t> </a:t>
                      </a:r>
                      <a:endParaRPr lang="ru-RU" sz="600" b="0" i="0" u="none" strike="noStrike">
                        <a:effectLst/>
                        <a:latin typeface="Times New Roman"/>
                      </a:endParaRPr>
                    </a:p>
                  </a:txBody>
                  <a:tcPr marL="0" marR="0" marT="0" marB="0" anchor="ctr"/>
                </a:tc>
                <a:tc hMerge="1">
                  <a:txBody>
                    <a:bodyPr/>
                    <a:lstStyle/>
                    <a:p>
                      <a:endParaRPr lang="ru-RU"/>
                    </a:p>
                  </a:txBody>
                  <a:tcPr/>
                </a:tc>
                <a:tc gridSpan="7">
                  <a:txBody>
                    <a:bodyPr/>
                    <a:lstStyle/>
                    <a:p>
                      <a:pPr algn="ctr" fontAlgn="ctr"/>
                      <a:r>
                        <a:rPr lang="ru-RU" sz="600" u="none" strike="noStrike">
                          <a:effectLst/>
                        </a:rPr>
                        <a:t>три квартали</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400" u="none" strike="noStrike">
                          <a:effectLst/>
                        </a:rPr>
                        <a:t> </a:t>
                      </a:r>
                      <a:endParaRPr lang="ru-RU" sz="400" b="0" i="0" u="none" strike="noStrike">
                        <a:effectLst/>
                        <a:latin typeface="Arial Cyr"/>
                      </a:endParaRPr>
                    </a:p>
                  </a:txBody>
                  <a:tcPr marL="0" marR="0" marT="0" marB="0" anchor="b"/>
                </a:tc>
                <a:tc hMerge="1">
                  <a:txBody>
                    <a:bodyPr/>
                    <a:lstStyle/>
                    <a:p>
                      <a:endParaRPr lang="ru-RU"/>
                    </a:p>
                  </a:txBody>
                  <a:tcPr/>
                </a:tc>
                <a:tc gridSpan="2">
                  <a:txBody>
                    <a:bodyPr/>
                    <a:lstStyle/>
                    <a:p>
                      <a:pPr algn="ctr" fontAlgn="b"/>
                      <a:r>
                        <a:rPr lang="ru-RU" sz="600" u="none" strike="noStrike">
                          <a:effectLst/>
                        </a:rPr>
                        <a:t>рік</a:t>
                      </a:r>
                      <a:endParaRPr lang="ru-RU" sz="600" b="0" i="0" u="none" strike="noStrike">
                        <a:effectLst/>
                        <a:latin typeface="Times New Roman"/>
                      </a:endParaRPr>
                    </a:p>
                  </a:txBody>
                  <a:tcPr marL="0" marR="0" marT="0" marB="0" anchor="b"/>
                </a:tc>
                <a:tc hMerge="1">
                  <a:txBody>
                    <a:bodyPr/>
                    <a:lstStyle/>
                    <a:p>
                      <a:endParaRPr lang="ru-RU"/>
                    </a:p>
                  </a:txBody>
                  <a:tcPr/>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gridSpan="2">
                  <a:txBody>
                    <a:bodyPr/>
                    <a:lstStyle/>
                    <a:p>
                      <a:pPr algn="ctr" fontAlgn="b"/>
                      <a:r>
                        <a:rPr lang="ru-RU" sz="600" u="none" strike="noStrike">
                          <a:effectLst/>
                        </a:rPr>
                        <a:t>2</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0</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року</a:t>
                      </a:r>
                      <a:endParaRPr lang="ru-RU" sz="600" b="0" i="0" u="none" strike="noStrike">
                        <a:effectLst/>
                        <a:latin typeface="Times New Roman"/>
                      </a:endParaRPr>
                    </a:p>
                  </a:txBody>
                  <a:tcPr marL="0" marR="0" marT="0" marB="0" anchor="b"/>
                </a:tc>
                <a:tc hMerge="1">
                  <a:txBody>
                    <a:bodyPr/>
                    <a:lstStyle/>
                    <a:p>
                      <a:endParaRPr lang="ru-RU"/>
                    </a:p>
                  </a:txBody>
                  <a:tcPr/>
                </a:tc>
              </a:tr>
              <a:tr h="192242">
                <a:tc gridSpan="42">
                  <a:txBody>
                    <a:bodyPr/>
                    <a:lstStyle/>
                    <a:p>
                      <a:pPr algn="l" fontAlgn="ctr"/>
                      <a:r>
                        <a:rPr lang="ru-RU" sz="600" u="none" strike="noStrike">
                          <a:effectLst/>
                        </a:rPr>
                        <a:t>Податковий (звітний) період, за який виправляються помилки</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2710">
                <a:tc gridSpan="2">
                  <a:txBody>
                    <a:bodyPr/>
                    <a:lstStyle/>
                    <a:p>
                      <a:pPr algn="ctr" fontAlgn="ctr"/>
                      <a:r>
                        <a:rPr lang="ru-RU" sz="600" u="none" strike="noStrike">
                          <a:effectLst/>
                        </a:rPr>
                        <a:t>3</a:t>
                      </a:r>
                      <a:endParaRPr lang="ru-RU" sz="600" b="0" i="0" u="none" strike="noStrike">
                        <a:effectLst/>
                        <a:latin typeface="Times New Roman"/>
                      </a:endParaRPr>
                    </a:p>
                  </a:txBody>
                  <a:tcPr marL="0" marR="0" marT="0" marB="0" anchor="ctr"/>
                </a:tc>
                <a:tc hMerge="1">
                  <a:txBody>
                    <a:bodyPr/>
                    <a:lstStyle/>
                    <a:p>
                      <a:endParaRPr lang="ru-RU"/>
                    </a:p>
                  </a:txBody>
                  <a:tcPr/>
                </a:tc>
                <a:tc gridSpan="7">
                  <a:txBody>
                    <a:bodyPr/>
                    <a:lstStyle/>
                    <a:p>
                      <a:pPr algn="ctr" fontAlgn="ctr"/>
                      <a:r>
                        <a:rPr lang="ru-RU" sz="600" u="none" strike="noStrike">
                          <a:effectLst/>
                        </a:rPr>
                        <a:t>І квартал</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600" u="none" strike="noStrike">
                          <a:effectLst/>
                        </a:rPr>
                        <a:t> </a:t>
                      </a:r>
                      <a:endParaRPr lang="ru-RU" sz="600" b="0" i="0" u="none" strike="noStrike">
                        <a:solidFill>
                          <a:srgbClr val="0000FF"/>
                        </a:solidFill>
                        <a:effectLst/>
                        <a:latin typeface="Webdings"/>
                      </a:endParaRPr>
                    </a:p>
                  </a:txBody>
                  <a:tcPr marL="0" marR="0" marT="0" marB="0" anchor="ctr"/>
                </a:tc>
                <a:tc hMerge="1">
                  <a:txBody>
                    <a:bodyPr/>
                    <a:lstStyle/>
                    <a:p>
                      <a:endParaRPr lang="ru-RU"/>
                    </a:p>
                  </a:txBody>
                  <a:tcPr/>
                </a:tc>
                <a:tc gridSpan="6">
                  <a:txBody>
                    <a:bodyPr/>
                    <a:lstStyle/>
                    <a:p>
                      <a:pPr algn="ctr" fontAlgn="ctr"/>
                      <a:r>
                        <a:rPr lang="ru-RU" sz="600" u="none" strike="noStrike">
                          <a:effectLst/>
                        </a:rPr>
                        <a:t>півріччя</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ctr"/>
                      <a:r>
                        <a:rPr lang="ru-RU" sz="600" u="none" strike="noStrike">
                          <a:effectLst/>
                        </a:rPr>
                        <a:t> </a:t>
                      </a:r>
                      <a:endParaRPr lang="ru-RU" sz="600" b="0" i="0" u="none" strike="noStrike">
                        <a:effectLst/>
                        <a:latin typeface="Times New Roman"/>
                      </a:endParaRPr>
                    </a:p>
                  </a:txBody>
                  <a:tcPr marL="0" marR="0" marT="0" marB="0" anchor="ctr"/>
                </a:tc>
                <a:tc hMerge="1">
                  <a:txBody>
                    <a:bodyPr/>
                    <a:lstStyle/>
                    <a:p>
                      <a:endParaRPr lang="ru-RU"/>
                    </a:p>
                  </a:txBody>
                  <a:tcPr/>
                </a:tc>
                <a:tc gridSpan="7">
                  <a:txBody>
                    <a:bodyPr/>
                    <a:lstStyle/>
                    <a:p>
                      <a:pPr algn="ctr" fontAlgn="ctr"/>
                      <a:r>
                        <a:rPr lang="ru-RU" sz="600" u="none" strike="noStrike">
                          <a:effectLst/>
                        </a:rPr>
                        <a:t>три квартали</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рік</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2</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0</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b"/>
                      <a:r>
                        <a:rPr lang="ru-RU" sz="600" u="none" strike="noStrike">
                          <a:effectLst/>
                        </a:rPr>
                        <a:t>року</a:t>
                      </a:r>
                      <a:endParaRPr lang="ru-RU" sz="600" b="0" i="0" u="none" strike="noStrike">
                        <a:effectLst/>
                        <a:latin typeface="Times New Roman"/>
                      </a:endParaRPr>
                    </a:p>
                  </a:txBody>
                  <a:tcPr marL="0" marR="0" marT="0" marB="0" anchor="b"/>
                </a:tc>
                <a:tc hMerge="1">
                  <a:txBody>
                    <a:bodyPr/>
                    <a:lstStyle/>
                    <a:p>
                      <a:endParaRPr lang="ru-RU"/>
                    </a:p>
                  </a:txBody>
                  <a:tcPr/>
                </a:tc>
              </a:tr>
              <a:tr h="205539">
                <a:tc gridSpan="42">
                  <a:txBody>
                    <a:bodyPr/>
                    <a:lstStyle/>
                    <a:p>
                      <a:pPr algn="l" fontAlgn="ctr"/>
                      <a:r>
                        <a:rPr lang="ru-RU" sz="800" u="none" strike="noStrike" baseline="30000">
                          <a:effectLst/>
                        </a:rPr>
                        <a:t> </a:t>
                      </a:r>
                      <a:endParaRPr lang="ru-RU" sz="8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2242">
                <a:tc rowSpan="3" gridSpan="2">
                  <a:txBody>
                    <a:bodyPr/>
                    <a:lstStyle/>
                    <a:p>
                      <a:pPr algn="ctr" fontAlgn="t"/>
                      <a:r>
                        <a:rPr lang="ru-RU" sz="600" u="none" strike="noStrike">
                          <a:effectLst/>
                        </a:rPr>
                        <a:t>4</a:t>
                      </a:r>
                      <a:endParaRPr lang="ru-RU" sz="600" b="0" i="0" u="none" strike="noStrike">
                        <a:effectLst/>
                        <a:latin typeface="Times New Roman"/>
                      </a:endParaRPr>
                    </a:p>
                  </a:txBody>
                  <a:tcPr marL="0" marR="0" marT="0" marB="0"/>
                </a:tc>
                <a:tc rowSpan="3" hMerge="1">
                  <a:txBody>
                    <a:bodyPr/>
                    <a:lstStyle/>
                    <a:p>
                      <a:endParaRPr lang="ru-RU"/>
                    </a:p>
                  </a:txBody>
                  <a:tcPr/>
                </a:tc>
                <a:tc gridSpan="24">
                  <a:txBody>
                    <a:bodyPr/>
                    <a:lstStyle/>
                    <a:p>
                      <a:pPr algn="l" fontAlgn="b"/>
                      <a:r>
                        <a:rPr lang="ru-RU" sz="600" u="none" strike="noStrike">
                          <a:effectLst/>
                        </a:rPr>
                        <a:t>Повне найменування (прізвище, ім'я                     </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gridSpan="2">
                  <a:txBody>
                    <a:bodyPr/>
                    <a:lstStyle/>
                    <a:p>
                      <a:pPr algn="ctr" fontAlgn="ctr"/>
                      <a:r>
                        <a:rPr lang="ru-RU" sz="600" u="none" strike="noStrike">
                          <a:effectLst/>
                        </a:rPr>
                        <a:t> </a:t>
                      </a:r>
                      <a:endParaRPr lang="ru-RU" sz="600" b="1" i="0" u="none" strike="noStrike">
                        <a:solidFill>
                          <a:srgbClr val="0000FF"/>
                        </a:solidFill>
                        <a:effectLst/>
                        <a:latin typeface="Webdings"/>
                      </a:endParaRPr>
                    </a:p>
                  </a:txBody>
                  <a:tcPr marL="0" marR="0" marT="0" marB="0" anchor="ctr"/>
                </a:tc>
                <a:tc rowSpan="3" hMerge="1">
                  <a:txBody>
                    <a:bodyPr/>
                    <a:lstStyle/>
                    <a:p>
                      <a:endParaRPr lang="ru-RU"/>
                    </a:p>
                  </a:txBody>
                  <a:tcPr/>
                </a:tc>
                <a:tc rowSpan="3" gridSpan="14">
                  <a:txBody>
                    <a:bodyPr/>
                    <a:lstStyle/>
                    <a:p>
                      <a:pPr algn="l" fontAlgn="ctr"/>
                      <a:r>
                        <a:rPr lang="ru-RU" sz="600" u="none" strike="noStrike" dirty="0" err="1">
                          <a:effectLst/>
                        </a:rPr>
                        <a:t>Лісокористувач</a:t>
                      </a:r>
                      <a:r>
                        <a:rPr lang="ru-RU" sz="600" u="none" strike="noStrike" dirty="0">
                          <a:effectLst/>
                        </a:rPr>
                        <a:t>, </a:t>
                      </a:r>
                      <a:r>
                        <a:rPr lang="ru-RU" sz="600" u="none" strike="noStrike" dirty="0" err="1">
                          <a:effectLst/>
                        </a:rPr>
                        <a:t>який</a:t>
                      </a:r>
                      <a:r>
                        <a:rPr lang="ru-RU" sz="600" u="none" strike="noStrike" dirty="0">
                          <a:effectLst/>
                        </a:rPr>
                        <a:t> </a:t>
                      </a:r>
                      <a:r>
                        <a:rPr lang="ru-RU" sz="600" u="none" strike="noStrike" dirty="0" err="1">
                          <a:effectLst/>
                        </a:rPr>
                        <a:t>відповідно</a:t>
                      </a:r>
                      <a:r>
                        <a:rPr lang="ru-RU" sz="600" u="none" strike="noStrike" dirty="0">
                          <a:effectLst/>
                        </a:rPr>
                        <a:t> до </a:t>
                      </a:r>
                      <a:r>
                        <a:rPr lang="ru-RU" sz="600" u="none" strike="noStrike" dirty="0" err="1">
                          <a:effectLst/>
                        </a:rPr>
                        <a:t>Податкового</a:t>
                      </a:r>
                      <a:r>
                        <a:rPr lang="ru-RU" sz="600" u="none" strike="noStrike" dirty="0">
                          <a:effectLst/>
                        </a:rPr>
                        <a:t> кодексу </a:t>
                      </a:r>
                      <a:r>
                        <a:rPr lang="ru-RU" sz="600" u="none" strike="noStrike" dirty="0" err="1">
                          <a:effectLst/>
                        </a:rPr>
                        <a:t>України</a:t>
                      </a:r>
                      <a:r>
                        <a:rPr lang="ru-RU" sz="600" u="none" strike="noStrike" dirty="0">
                          <a:effectLst/>
                        </a:rPr>
                        <a:t> </a:t>
                      </a:r>
                      <a:r>
                        <a:rPr lang="ru-RU" sz="600" u="none" strike="noStrike" dirty="0" err="1">
                          <a:effectLst/>
                        </a:rPr>
                        <a:t>подає</a:t>
                      </a:r>
                      <a:r>
                        <a:rPr lang="ru-RU" sz="600" u="none" strike="noStrike" dirty="0">
                          <a:effectLst/>
                        </a:rPr>
                        <a:t> </a:t>
                      </a:r>
                      <a:r>
                        <a:rPr lang="ru-RU" sz="600" u="none" strike="noStrike" dirty="0" err="1">
                          <a:effectLst/>
                        </a:rPr>
                        <a:t>податковий</a:t>
                      </a:r>
                      <a:r>
                        <a:rPr lang="ru-RU" sz="600" u="none" strike="noStrike" dirty="0">
                          <a:effectLst/>
                        </a:rPr>
                        <a:t> </a:t>
                      </a:r>
                      <a:r>
                        <a:rPr lang="ru-RU" sz="600" u="none" strike="noStrike" dirty="0" err="1">
                          <a:effectLst/>
                        </a:rPr>
                        <a:t>розрахунок</a:t>
                      </a:r>
                      <a:r>
                        <a:rPr lang="ru-RU" sz="600" u="none" strike="noStrike" dirty="0">
                          <a:effectLst/>
                        </a:rPr>
                        <a:t> </a:t>
                      </a:r>
                      <a:endParaRPr lang="ru-RU" sz="600" b="0" i="0" u="none" strike="noStrike" dirty="0">
                        <a:effectLst/>
                        <a:latin typeface="Times New Roman"/>
                      </a:endParaRPr>
                    </a:p>
                  </a:txBody>
                  <a:tcPr marL="0" marR="0" marT="0" marB="0" anchor="ct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r>
              <a:tr h="192242">
                <a:tc gridSpan="2" vMerge="1">
                  <a:txBody>
                    <a:bodyPr/>
                    <a:lstStyle/>
                    <a:p>
                      <a:endParaRPr lang="ru-RU"/>
                    </a:p>
                  </a:txBody>
                  <a:tcPr/>
                </a:tc>
                <a:tc hMerge="1" vMerge="1">
                  <a:txBody>
                    <a:bodyPr/>
                    <a:lstStyle/>
                    <a:p>
                      <a:endParaRPr lang="ru-RU"/>
                    </a:p>
                  </a:txBody>
                  <a:tcPr/>
                </a:tc>
                <a:tc gridSpan="24">
                  <a:txBody>
                    <a:bodyPr/>
                    <a:lstStyle/>
                    <a:p>
                      <a:pPr algn="l" fontAlgn="ctr"/>
                      <a:r>
                        <a:rPr lang="ru-RU" sz="600" u="none" strike="noStrike">
                          <a:effectLst/>
                        </a:rPr>
                        <a:t>по батькові)</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gridSpan="1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24">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c gridSpan="1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156028">
                <a:tc gridSpan="4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6431">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323614">
                <a:tc rowSpan="4" gridSpan="2">
                  <a:txBody>
                    <a:bodyPr/>
                    <a:lstStyle/>
                    <a:p>
                      <a:pPr algn="ctr" fontAlgn="t"/>
                      <a:r>
                        <a:rPr lang="ru-RU" sz="600" u="none" strike="noStrike">
                          <a:effectLst/>
                        </a:rPr>
                        <a:t>5</a:t>
                      </a:r>
                      <a:endParaRPr lang="ru-RU" sz="600" b="0" i="0" u="none" strike="noStrike">
                        <a:effectLst/>
                        <a:latin typeface="Times New Roman"/>
                      </a:endParaRPr>
                    </a:p>
                  </a:txBody>
                  <a:tcPr marL="0" marR="0" marT="0" marB="0"/>
                </a:tc>
                <a:tc rowSpan="4" hMerge="1">
                  <a:txBody>
                    <a:bodyPr/>
                    <a:lstStyle/>
                    <a:p>
                      <a:endParaRPr lang="ru-RU"/>
                    </a:p>
                  </a:txBody>
                  <a:tcPr/>
                </a:tc>
                <a:tc gridSpan="30">
                  <a:txBody>
                    <a:bodyPr/>
                    <a:lstStyle/>
                    <a:p>
                      <a:pPr algn="l" fontAlgn="b"/>
                      <a:r>
                        <a:rPr lang="ru-RU" sz="600" u="none" strike="noStrike">
                          <a:effectLst/>
                        </a:rPr>
                        <a:t>Код згідно з  ЄДРПОУ або податковий номер</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r>
              <a:tr h="335173">
                <a:tc gridSpan="2" vMerge="1">
                  <a:txBody>
                    <a:bodyPr/>
                    <a:lstStyle/>
                    <a:p>
                      <a:endParaRPr lang="ru-RU"/>
                    </a:p>
                  </a:txBody>
                  <a:tcPr/>
                </a:tc>
                <a:tc hMerge="1" vMerge="1">
                  <a:txBody>
                    <a:bodyPr/>
                    <a:lstStyle/>
                    <a:p>
                      <a:endParaRPr lang="ru-RU"/>
                    </a:p>
                  </a:txBody>
                  <a:tcPr/>
                </a:tc>
                <a:tc gridSpan="30">
                  <a:txBody>
                    <a:bodyPr/>
                    <a:lstStyle/>
                    <a:p>
                      <a:pPr algn="l" fontAlgn="b"/>
                      <a:r>
                        <a:rPr lang="ru-RU" sz="600" u="none" strike="noStrike">
                          <a:effectLst/>
                        </a:rPr>
                        <a:t>Реєстраційний номер облікової картки платника податків або серія та номер паспорта</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r>
              <a:tr h="196480">
                <a:tc gridSpan="2" vMerge="1">
                  <a:txBody>
                    <a:bodyPr/>
                    <a:lstStyle/>
                    <a:p>
                      <a:endParaRPr lang="ru-RU"/>
                    </a:p>
                  </a:txBody>
                  <a:tcPr/>
                </a:tc>
                <a:tc hMerge="1" vMerge="1">
                  <a:txBody>
                    <a:bodyPr/>
                    <a:lstStyle/>
                    <a:p>
                      <a:endParaRPr lang="ru-RU"/>
                    </a:p>
                  </a:txBody>
                  <a:tcPr/>
                </a:tc>
                <a:tc gridSpan="26">
                  <a:txBody>
                    <a:bodyPr/>
                    <a:lstStyle/>
                    <a:p>
                      <a:pPr algn="l" fontAlgn="b"/>
                      <a:r>
                        <a:rPr lang="ru-RU" sz="600" u="none" strike="noStrike">
                          <a:effectLst/>
                        </a:rPr>
                        <a:t>Код виду економічної діяльності (КВЕД)</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600" u="none" strike="noStrike">
                          <a:effectLst/>
                        </a:rPr>
                        <a:t> </a:t>
                      </a:r>
                      <a:endParaRPr lang="ru-RU" sz="600" b="0" i="0" u="none" strike="noStrike">
                        <a:effectLst/>
                        <a:latin typeface="Arial Cyr"/>
                      </a:endParaRPr>
                    </a:p>
                  </a:txBody>
                  <a:tcPr marL="0" marR="0" marT="0" marB="0" anchor="b"/>
                </a:tc>
                <a:tc hMerge="1">
                  <a:txBody>
                    <a:bodyPr/>
                    <a:lstStyle/>
                    <a:p>
                      <a:endParaRPr lang="ru-RU"/>
                    </a:p>
                  </a:txBody>
                  <a:tcPr/>
                </a:tc>
                <a:tc gridSpan="2">
                  <a:txBody>
                    <a:bodyPr/>
                    <a:lstStyle/>
                    <a:p>
                      <a:pPr algn="l" fontAlgn="b"/>
                      <a:r>
                        <a:rPr lang="ru-RU" sz="600" u="none" strike="noStrike">
                          <a:effectLst/>
                        </a:rPr>
                        <a:t> </a:t>
                      </a:r>
                      <a:endParaRPr lang="ru-RU" sz="600" b="0" i="0" u="none" strike="noStrike">
                        <a:effectLst/>
                        <a:latin typeface="Arial Cyr"/>
                      </a:endParaRPr>
                    </a:p>
                  </a:txBody>
                  <a:tcPr marL="0" marR="0" marT="0" marB="0" anchor="b"/>
                </a:tc>
                <a:tc hMerge="1">
                  <a:txBody>
                    <a:bodyPr/>
                    <a:lstStyle/>
                    <a:p>
                      <a:endParaRPr lang="ru-RU"/>
                    </a:p>
                  </a:txBody>
                  <a:tcPr/>
                </a:tc>
                <a:tc gridSpan="2">
                  <a:txBody>
                    <a:bodyPr/>
                    <a:lstStyle/>
                    <a:p>
                      <a:pPr algn="ctr" fontAlgn="ctr"/>
                      <a:r>
                        <a:rPr lang="ru-RU" sz="600" u="none" strike="noStrike">
                          <a:effectLst/>
                        </a:rPr>
                        <a:t>.</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r>
              <a:tr h="192242">
                <a:tc gridSpan="2" vMerge="1">
                  <a:txBody>
                    <a:bodyPr/>
                    <a:lstStyle/>
                    <a:p>
                      <a:endParaRPr lang="ru-RU"/>
                    </a:p>
                  </a:txBody>
                  <a:tcPr/>
                </a:tc>
                <a:tc hMerge="1" vMerge="1">
                  <a:txBody>
                    <a:bodyPr/>
                    <a:lstStyle/>
                    <a:p>
                      <a:endParaRPr lang="ru-RU"/>
                    </a:p>
                  </a:txBody>
                  <a:tcPr/>
                </a:tc>
                <a:tc gridSpan="26">
                  <a:txBody>
                    <a:bodyPr/>
                    <a:lstStyle/>
                    <a:p>
                      <a:pPr algn="l" fontAlgn="b"/>
                      <a:r>
                        <a:rPr lang="ru-RU" sz="600" u="none" strike="noStrike">
                          <a:effectLst/>
                        </a:rPr>
                        <a:t>Код організаційно-правової форми господарювання</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gridSpan="4">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600" u="none" strike="noStrike">
                          <a:effectLst/>
                        </a:rPr>
                        <a:t> </a:t>
                      </a:r>
                      <a:endParaRPr lang="ru-RU" sz="600" b="1" i="1" u="none" strike="noStrike">
                        <a:solidFill>
                          <a:srgbClr val="0000FF"/>
                        </a:solidFill>
                        <a:effectLst/>
                        <a:latin typeface="Times New Roman"/>
                      </a:endParaRPr>
                    </a:p>
                  </a:txBody>
                  <a:tcPr marL="0" marR="0" marT="0" marB="0" anchor="b"/>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r>
              <a:tr h="166431">
                <a:tc>
                  <a:txBody>
                    <a:bodyPr/>
                    <a:lstStyle/>
                    <a:p>
                      <a:pPr algn="ctr" fontAlgn="t"/>
                      <a:r>
                        <a:rPr lang="ru-RU" sz="600" u="none" strike="noStrike">
                          <a:effectLst/>
                        </a:rPr>
                        <a:t> </a:t>
                      </a:r>
                      <a:endParaRPr lang="ru-RU" sz="600" b="0" i="0" u="none" strike="noStrike">
                        <a:effectLst/>
                        <a:latin typeface="Times New Roman"/>
                      </a:endParaRPr>
                    </a:p>
                  </a:txBody>
                  <a:tcPr marL="0" marR="0" marT="0" marB="0"/>
                </a:tc>
                <a:tc>
                  <a:txBody>
                    <a:bodyPr/>
                    <a:lstStyle/>
                    <a:p>
                      <a:pPr algn="ctr" fontAlgn="t"/>
                      <a:r>
                        <a:rPr lang="ru-RU" sz="600" u="none" strike="noStrike">
                          <a:effectLst/>
                        </a:rPr>
                        <a:t> </a:t>
                      </a:r>
                      <a:endParaRPr lang="ru-RU" sz="600" b="0" i="0" u="none" strike="noStrike">
                        <a:effectLst/>
                        <a:latin typeface="Times New Roman"/>
                      </a:endParaRPr>
                    </a:p>
                  </a:txBody>
                  <a:tcPr marL="0" marR="0" marT="0" marB="0"/>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ctr" fontAlgn="b"/>
                      <a:r>
                        <a:rPr lang="ru-RU" sz="600" u="none" strike="noStrike">
                          <a:effectLst/>
                        </a:rPr>
                        <a:t> </a:t>
                      </a:r>
                      <a:endParaRPr lang="ru-RU" sz="600" b="0" i="0" u="none" strike="noStrike">
                        <a:effectLst/>
                        <a:latin typeface="Times New Roman"/>
                      </a:endParaRPr>
                    </a:p>
                  </a:txBody>
                  <a:tcPr marL="0" marR="0" marT="0" marB="0" anchor="b"/>
                </a:tc>
              </a:tr>
              <a:tr h="352507">
                <a:tc rowSpan="4" gridSpan="2">
                  <a:txBody>
                    <a:bodyPr/>
                    <a:lstStyle/>
                    <a:p>
                      <a:pPr algn="ctr" fontAlgn="t"/>
                      <a:r>
                        <a:rPr lang="ru-RU" sz="600" u="none" strike="noStrike">
                          <a:effectLst/>
                        </a:rPr>
                        <a:t>6</a:t>
                      </a:r>
                      <a:endParaRPr lang="ru-RU" sz="600" b="0" i="0" u="none" strike="noStrike">
                        <a:effectLst/>
                        <a:latin typeface="Times New Roman"/>
                      </a:endParaRPr>
                    </a:p>
                  </a:txBody>
                  <a:tcPr marL="0" marR="0" marT="0" marB="0"/>
                </a:tc>
                <a:tc rowSpan="4" hMerge="1">
                  <a:txBody>
                    <a:bodyPr/>
                    <a:lstStyle/>
                    <a:p>
                      <a:endParaRPr lang="ru-RU"/>
                    </a:p>
                  </a:txBody>
                  <a:tcPr/>
                </a:tc>
                <a:tc gridSpan="23">
                  <a:txBody>
                    <a:bodyPr/>
                    <a:lstStyle/>
                    <a:p>
                      <a:pPr algn="l" fontAlgn="ctr"/>
                      <a:r>
                        <a:rPr lang="ru-RU" sz="600" u="none" strike="noStrike">
                          <a:effectLst/>
                        </a:rPr>
                        <a:t>Місцезнаходження (місце проживання) платника: ______________</a:t>
                      </a:r>
                      <a:endParaRPr lang="ru-RU" sz="600" b="0" i="0" u="none" strike="noStrike">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7">
                  <a:txBody>
                    <a:bodyPr/>
                    <a:lstStyle/>
                    <a:p>
                      <a:pPr algn="l" fontAlgn="b"/>
                      <a:r>
                        <a:rPr lang="ru-RU" sz="600" u="none" strike="noStrike">
                          <a:effectLst/>
                        </a:rPr>
                        <a:t>Поштовий індекс</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23">
                  <a:txBody>
                    <a:bodyPr/>
                    <a:lstStyle/>
                    <a:p>
                      <a:pPr algn="l" fontAlgn="ctr"/>
                      <a:r>
                        <a:rPr lang="ru-RU" sz="600" u="none" strike="noStrike">
                          <a:effectLst/>
                        </a:rPr>
                        <a:t> </a:t>
                      </a:r>
                      <a:endParaRPr lang="ru-RU" sz="600" b="0"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7">
                  <a:txBody>
                    <a:bodyPr/>
                    <a:lstStyle/>
                    <a:p>
                      <a:pPr algn="l" fontAlgn="b"/>
                      <a:r>
                        <a:rPr lang="ru-RU" sz="600" u="none" strike="noStrike">
                          <a:effectLst/>
                        </a:rPr>
                        <a:t>Міжміський код</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23">
                  <a:txBody>
                    <a:bodyPr/>
                    <a:lstStyle/>
                    <a:p>
                      <a:pPr algn="l" fontAlgn="ctr"/>
                      <a:r>
                        <a:rPr lang="ru-RU" sz="600" u="none" strike="noStrike">
                          <a:effectLst/>
                        </a:rPr>
                        <a:t> </a:t>
                      </a:r>
                      <a:endParaRPr lang="ru-RU" sz="600" b="0"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l" fontAlgn="b"/>
                      <a:r>
                        <a:rPr lang="ru-RU" sz="600" u="none" strike="noStrike">
                          <a:effectLst/>
                        </a:rPr>
                        <a:t>Телефон</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23">
                  <a:txBody>
                    <a:bodyPr/>
                    <a:lstStyle/>
                    <a:p>
                      <a:pPr algn="l" fontAlgn="b"/>
                      <a:r>
                        <a:rPr lang="ru-RU" sz="600" u="none" strike="noStrike">
                          <a:effectLst/>
                        </a:rPr>
                        <a:t>Електронна адреса</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l" fontAlgn="b"/>
                      <a:r>
                        <a:rPr lang="ru-RU" sz="600" u="none" strike="noStrike">
                          <a:effectLst/>
                        </a:rPr>
                        <a:t>Факс</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c gridSpan="2">
                  <a:txBody>
                    <a:bodyPr/>
                    <a:lstStyle/>
                    <a:p>
                      <a:pPr algn="ctr" fontAlgn="ctr"/>
                      <a:r>
                        <a:rPr lang="ru-RU" sz="600" u="none" strike="noStrike">
                          <a:effectLst/>
                        </a:rPr>
                        <a:t> </a:t>
                      </a:r>
                      <a:endParaRPr lang="ru-RU" sz="600" b="1" i="1" u="none" strike="noStrike">
                        <a:solidFill>
                          <a:srgbClr val="0000FF"/>
                        </a:solidFill>
                        <a:effectLst/>
                        <a:latin typeface="Times New Roman"/>
                      </a:endParaRPr>
                    </a:p>
                  </a:txBody>
                  <a:tcPr marL="0" marR="0" marT="0" marB="0" anchor="ctr"/>
                </a:tc>
                <a:tc hMerge="1">
                  <a:txBody>
                    <a:bodyPr/>
                    <a:lstStyle/>
                    <a:p>
                      <a:endParaRPr lang="ru-RU"/>
                    </a:p>
                  </a:txBody>
                  <a:tcPr/>
                </a:tc>
              </a:tr>
              <a:tr h="166431">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166431">
                <a:tc rowSpan="4" gridSpan="2">
                  <a:txBody>
                    <a:bodyPr/>
                    <a:lstStyle/>
                    <a:p>
                      <a:pPr algn="ctr" fontAlgn="t"/>
                      <a:r>
                        <a:rPr lang="ru-RU" sz="600" u="none" strike="noStrike">
                          <a:effectLst/>
                        </a:rPr>
                        <a:t>7</a:t>
                      </a:r>
                      <a:endParaRPr lang="ru-RU" sz="600" b="0" i="0" u="none" strike="noStrike">
                        <a:effectLst/>
                        <a:latin typeface="Times New Roman"/>
                      </a:endParaRPr>
                    </a:p>
                  </a:txBody>
                  <a:tcPr marL="0" marR="0" marT="0" marB="0"/>
                </a:tc>
                <a:tc rowSpan="4" hMerge="1">
                  <a:txBody>
                    <a:bodyPr/>
                    <a:lstStyle/>
                    <a:p>
                      <a:endParaRPr lang="ru-RU"/>
                    </a:p>
                  </a:txBody>
                  <a:tcPr/>
                </a:tc>
                <a:tc gridSpan="23">
                  <a:txBody>
                    <a:bodyPr/>
                    <a:lstStyle/>
                    <a:p>
                      <a:pPr algn="l" fontAlgn="b"/>
                      <a:r>
                        <a:rPr lang="ru-RU" sz="600" u="none" strike="noStrike">
                          <a:effectLst/>
                        </a:rPr>
                        <a:t> До органу державної податкової служби:</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166431">
                <a:tc gridSpan="2" vMerge="1">
                  <a:txBody>
                    <a:bodyPr/>
                    <a:lstStyle/>
                    <a:p>
                      <a:endParaRPr lang="ru-RU"/>
                    </a:p>
                  </a:txBody>
                  <a:tcPr/>
                </a:tc>
                <a:tc hMerge="1" vMerge="1">
                  <a:txBody>
                    <a:bodyPr/>
                    <a:lstStyle/>
                    <a:p>
                      <a:endParaRPr lang="ru-RU"/>
                    </a:p>
                  </a:txBody>
                  <a:tcPr/>
                </a:tc>
                <a:tc gridSpan="40">
                  <a:txBody>
                    <a:bodyPr/>
                    <a:lstStyle/>
                    <a:p>
                      <a:pPr algn="ctr" fontAlgn="ctr"/>
                      <a:r>
                        <a:rPr lang="ru-RU" sz="600" u="none" strike="noStrike">
                          <a:effectLst/>
                        </a:rPr>
                        <a:t> </a:t>
                      </a:r>
                      <a:endParaRPr lang="ru-RU" sz="600" b="0" i="1" u="none" strike="noStrike">
                        <a:solidFill>
                          <a:srgbClr val="0000FF"/>
                        </a:solidFill>
                        <a:effectLst/>
                        <a:latin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40">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6431">
                <a:tc gridSpan="2" vMerge="1">
                  <a:txBody>
                    <a:bodyPr/>
                    <a:lstStyle/>
                    <a:p>
                      <a:endParaRPr lang="ru-RU"/>
                    </a:p>
                  </a:txBody>
                  <a:tcPr/>
                </a:tc>
                <a:tc hMerge="1" vMerge="1">
                  <a:txBody>
                    <a:bodyPr/>
                    <a:lstStyle/>
                    <a:p>
                      <a:endParaRPr lang="ru-RU"/>
                    </a:p>
                  </a:txBody>
                  <a:tcPr/>
                </a:tc>
                <a:tc gridSpan="40">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66431">
                <a:tc>
                  <a:txBody>
                    <a:bodyPr/>
                    <a:lstStyle/>
                    <a:p>
                      <a:pPr algn="ctr" fontAlgn="t"/>
                      <a:r>
                        <a:rPr lang="ru-RU" sz="600" u="none" strike="noStrike">
                          <a:effectLst/>
                        </a:rPr>
                        <a:t> </a:t>
                      </a:r>
                      <a:endParaRPr lang="ru-RU" sz="600" b="0" i="0" u="none" strike="noStrike">
                        <a:effectLst/>
                        <a:latin typeface="Times New Roman"/>
                      </a:endParaRPr>
                    </a:p>
                  </a:txBody>
                  <a:tcPr marL="0" marR="0" marT="0" marB="0"/>
                </a:tc>
                <a:tc>
                  <a:txBody>
                    <a:bodyPr/>
                    <a:lstStyle/>
                    <a:p>
                      <a:pPr algn="ctr" fontAlgn="t"/>
                      <a:r>
                        <a:rPr lang="ru-RU" sz="600" u="none" strike="noStrike">
                          <a:effectLst/>
                        </a:rPr>
                        <a:t> </a:t>
                      </a:r>
                      <a:endParaRPr lang="ru-RU" sz="600" b="0" i="0" u="none" strike="noStrike">
                        <a:effectLst/>
                        <a:latin typeface="Times New Roman"/>
                      </a:endParaRPr>
                    </a:p>
                  </a:txBody>
                  <a:tcPr marL="0" marR="0" marT="0" marB="0"/>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340951">
                <a:tc rowSpan="3" gridSpan="2">
                  <a:txBody>
                    <a:bodyPr/>
                    <a:lstStyle/>
                    <a:p>
                      <a:pPr algn="ctr" fontAlgn="t"/>
                      <a:r>
                        <a:rPr lang="ru-RU" sz="600" u="none" strike="noStrike">
                          <a:effectLst/>
                        </a:rPr>
                        <a:t>8</a:t>
                      </a:r>
                      <a:endParaRPr lang="ru-RU" sz="600" b="0" i="0" u="none" strike="noStrike">
                        <a:effectLst/>
                        <a:latin typeface="Times New Roman"/>
                      </a:endParaRPr>
                    </a:p>
                  </a:txBody>
                  <a:tcPr marL="0" marR="0" marT="0" marB="0"/>
                </a:tc>
                <a:tc rowSpan="3" hMerge="1">
                  <a:txBody>
                    <a:bodyPr/>
                    <a:lstStyle/>
                    <a:p>
                      <a:endParaRPr lang="ru-RU"/>
                    </a:p>
                  </a:txBody>
                  <a:tcPr/>
                </a:tc>
                <a:tc gridSpan="30">
                  <a:txBody>
                    <a:bodyPr/>
                    <a:lstStyle/>
                    <a:p>
                      <a:pPr algn="l" fontAlgn="b"/>
                      <a:r>
                        <a:rPr lang="ru-RU" sz="600" u="none" strike="noStrike">
                          <a:effectLst/>
                        </a:rPr>
                        <a:t>Код органу місцевого самоврядування за основним місцем реєстрації (обліку) в органах державної податкової служби за КОАТУУ</a:t>
                      </a:r>
                      <a:endParaRPr lang="ru-RU" sz="600" b="0" i="0" u="none" strike="noStrike">
                        <a:effectLst/>
                        <a:latin typeface="Times New Roman"/>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184922">
                <a:tc gridSpan="2" vMerge="1">
                  <a:txBody>
                    <a:bodyPr/>
                    <a:lstStyle/>
                    <a:p>
                      <a:endParaRPr lang="ru-RU"/>
                    </a:p>
                  </a:txBody>
                  <a:tcPr/>
                </a:tc>
                <a:tc hMerge="1" vMerge="1">
                  <a:txBody>
                    <a:bodyPr/>
                    <a:lstStyle/>
                    <a:p>
                      <a:endParaRPr lang="ru-RU"/>
                    </a:p>
                  </a:txBody>
                  <a:tcPr/>
                </a:tc>
                <a:tc rowSpan="2" gridSpan="30">
                  <a:txBody>
                    <a:bodyPr/>
                    <a:lstStyle/>
                    <a:p>
                      <a:pPr algn="l" fontAlgn="b"/>
                      <a:r>
                        <a:rPr lang="ru-RU" sz="600" u="none" strike="noStrike">
                          <a:effectLst/>
                        </a:rPr>
                        <a:t>Код органу місцевого самоврядування  за місцезнаходженням об'єкта  оподаткування за КОАТУУ</a:t>
                      </a:r>
                      <a:endParaRPr lang="ru-RU" sz="600" b="0" i="0" u="none" strike="noStrike">
                        <a:effectLst/>
                        <a:latin typeface="Times New Roman"/>
                      </a:endParaRPr>
                    </a:p>
                  </a:txBody>
                  <a:tcPr marL="0" marR="0" marT="0" marB="0" anchor="b"/>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c rowSpan="2">
                  <a:txBody>
                    <a:bodyPr/>
                    <a:lstStyle/>
                    <a:p>
                      <a:pPr algn="l" fontAlgn="b"/>
                      <a:r>
                        <a:rPr lang="ru-RU" sz="600" u="none" strike="noStrike">
                          <a:effectLst/>
                        </a:rPr>
                        <a:t> </a:t>
                      </a:r>
                      <a:endParaRPr lang="ru-RU" sz="600" b="0" i="0" u="none" strike="noStrike">
                        <a:effectLst/>
                        <a:latin typeface="Times New Roman"/>
                      </a:endParaRPr>
                    </a:p>
                  </a:txBody>
                  <a:tcPr marL="0" marR="0" marT="0" marB="0" anchor="b"/>
                </a:tc>
              </a:tr>
              <a:tr h="225374">
                <a:tc gridSpan="2" vMerge="1">
                  <a:txBody>
                    <a:bodyPr/>
                    <a:lstStyle/>
                    <a:p>
                      <a:endParaRPr lang="ru-RU"/>
                    </a:p>
                  </a:txBody>
                  <a:tcPr/>
                </a:tc>
                <a:tc hMerge="1" vMerge="1">
                  <a:txBody>
                    <a:bodyPr/>
                    <a:lstStyle/>
                    <a:p>
                      <a:endParaRPr lang="ru-RU"/>
                    </a:p>
                  </a:txBody>
                  <a:tcPr/>
                </a:tc>
                <a:tc gridSpan="3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b"/>
                      <a:r>
                        <a:rPr lang="ru-RU" sz="600" u="none" strike="noStrike" dirty="0">
                          <a:effectLst/>
                        </a:rPr>
                        <a:t> </a:t>
                      </a:r>
                      <a:endParaRPr lang="ru-RU" sz="600" b="0" i="0" u="none" strike="noStrike" dirty="0">
                        <a:effectLst/>
                        <a:latin typeface="Times New Roman"/>
                      </a:endParaRPr>
                    </a:p>
                  </a:txBody>
                  <a:tcPr marL="0" marR="0" marT="0" marB="0" anchor="b"/>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extLst>
      <p:ext uri="{BB962C8B-B14F-4D97-AF65-F5344CB8AC3E}">
        <p14:creationId xmlns="" xmlns:p14="http://schemas.microsoft.com/office/powerpoint/2010/main" val="119022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 xmlns:p14="http://schemas.microsoft.com/office/powerpoint/2010/main" val="1627284391"/>
              </p:ext>
            </p:extLst>
          </p:nvPr>
        </p:nvGraphicFramePr>
        <p:xfrm>
          <a:off x="683568" y="188640"/>
          <a:ext cx="7632847" cy="6552728"/>
        </p:xfrm>
        <a:graphic>
          <a:graphicData uri="http://schemas.openxmlformats.org/drawingml/2006/table">
            <a:tbl>
              <a:tblPr>
                <a:tableStyleId>{5C22544A-7EE6-4342-B048-85BDC9FD1C3A}</a:tableStyleId>
              </a:tblPr>
              <a:tblGrid>
                <a:gridCol w="147317"/>
                <a:gridCol w="300297"/>
                <a:gridCol w="79323"/>
                <a:gridCol w="79323"/>
                <a:gridCol w="79323"/>
                <a:gridCol w="79323"/>
                <a:gridCol w="79323"/>
                <a:gridCol w="79323"/>
                <a:gridCol w="46080"/>
                <a:gridCol w="79323"/>
                <a:gridCol w="79323"/>
                <a:gridCol w="79323"/>
                <a:gridCol w="79323"/>
                <a:gridCol w="79323"/>
                <a:gridCol w="79323"/>
                <a:gridCol w="215308"/>
                <a:gridCol w="215308"/>
                <a:gridCol w="249304"/>
                <a:gridCol w="107655"/>
                <a:gridCol w="107655"/>
                <a:gridCol w="475945"/>
                <a:gridCol w="107655"/>
                <a:gridCol w="107655"/>
                <a:gridCol w="419283"/>
                <a:gridCol w="215308"/>
                <a:gridCol w="215308"/>
                <a:gridCol w="215308"/>
                <a:gridCol w="215308"/>
                <a:gridCol w="215308"/>
                <a:gridCol w="226640"/>
                <a:gridCol w="215308"/>
                <a:gridCol w="215308"/>
                <a:gridCol w="277633"/>
                <a:gridCol w="220974"/>
                <a:gridCol w="220974"/>
                <a:gridCol w="192645"/>
                <a:gridCol w="220974"/>
                <a:gridCol w="220974"/>
                <a:gridCol w="254970"/>
                <a:gridCol w="220974"/>
                <a:gridCol w="220974"/>
                <a:gridCol w="396621"/>
              </a:tblGrid>
              <a:tr h="267514">
                <a:tc gridSpan="42">
                  <a:txBody>
                    <a:bodyPr/>
                    <a:lstStyle/>
                    <a:p>
                      <a:pPr algn="ctr" fontAlgn="ctr"/>
                      <a:r>
                        <a:rPr lang="ru-RU" sz="900" u="none" strike="noStrike" dirty="0" err="1">
                          <a:effectLst/>
                        </a:rPr>
                        <a:t>Перерахунок</a:t>
                      </a:r>
                      <a:endParaRPr lang="ru-RU" sz="900" b="1" i="0" u="none" strike="noStrike" dirty="0">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528">
                <a:tc gridSpan="42">
                  <a:txBody>
                    <a:bodyPr/>
                    <a:lstStyle/>
                    <a:p>
                      <a:pPr algn="ctr" fontAlgn="ctr"/>
                      <a:r>
                        <a:rPr lang="ru-RU" sz="800" u="none" strike="noStrike">
                          <a:effectLst/>
                        </a:rPr>
                        <a:t>податкового зобов'язання збору за спеціальне використання лісових ресурсів</a:t>
                      </a:r>
                      <a:endParaRPr lang="ru-RU" sz="800" b="1"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8187">
                <a:tc gridSpan="9">
                  <a:txBody>
                    <a:bodyPr/>
                    <a:lstStyle/>
                    <a:p>
                      <a:pPr algn="ctr" fontAlgn="ctr"/>
                      <a:r>
                        <a:rPr lang="ru-RU" sz="800" u="none" strike="noStrike">
                          <a:effectLst/>
                        </a:rPr>
                        <a:t>І квартал</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800" u="none" strike="noStrike">
                          <a:effectLst/>
                        </a:rPr>
                        <a:t> </a:t>
                      </a:r>
                      <a:endParaRPr lang="ru-RU" sz="800" b="0" i="0" u="none" strike="noStrike">
                        <a:solidFill>
                          <a:srgbClr val="0000FF"/>
                        </a:solidFill>
                        <a:effectLst/>
                        <a:latin typeface="Webdings"/>
                      </a:endParaRPr>
                    </a:p>
                  </a:txBody>
                  <a:tcPr marL="4087" marR="4087" marT="4087" marB="0" anchor="ctr"/>
                </a:tc>
                <a:tc hMerge="1">
                  <a:txBody>
                    <a:bodyPr/>
                    <a:lstStyle/>
                    <a:p>
                      <a:endParaRPr lang="ru-RU"/>
                    </a:p>
                  </a:txBody>
                  <a:tcPr/>
                </a:tc>
                <a:tc gridSpan="6">
                  <a:txBody>
                    <a:bodyPr/>
                    <a:lstStyle/>
                    <a:p>
                      <a:pPr algn="ctr" fontAlgn="ctr"/>
                      <a:r>
                        <a:rPr lang="ru-RU" sz="800" u="none" strike="noStrike">
                          <a:effectLst/>
                        </a:rPr>
                        <a:t>півріччя</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gridSpan="5">
                  <a:txBody>
                    <a:bodyPr/>
                    <a:lstStyle/>
                    <a:p>
                      <a:pPr algn="ctr" fontAlgn="ctr"/>
                      <a:r>
                        <a:rPr lang="ru-RU" sz="800" u="none" strike="noStrike">
                          <a:effectLst/>
                        </a:rPr>
                        <a:t>три квартали</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800" u="none" strike="noStrike">
                          <a:effectLst/>
                        </a:rPr>
                        <a:t> </a:t>
                      </a:r>
                      <a:endParaRPr lang="ru-RU" sz="800" b="0" i="0" u="none" strike="noStrike">
                        <a:effectLst/>
                        <a:latin typeface="Times New Roman"/>
                      </a:endParaRPr>
                    </a:p>
                  </a:txBody>
                  <a:tcPr marL="4087" marR="4087" marT="4087" marB="0" anchor="b"/>
                </a:tc>
                <a:tc hMerge="1">
                  <a:txBody>
                    <a:bodyPr/>
                    <a:lstStyle/>
                    <a:p>
                      <a:endParaRPr lang="ru-RU"/>
                    </a:p>
                  </a:txBody>
                  <a:tcPr/>
                </a:tc>
                <a:tc gridSpan="4">
                  <a:txBody>
                    <a:bodyPr/>
                    <a:lstStyle/>
                    <a:p>
                      <a:pPr algn="ctr" fontAlgn="b"/>
                      <a:r>
                        <a:rPr lang="ru-RU" sz="800" u="none" strike="noStrike">
                          <a:effectLst/>
                        </a:rPr>
                        <a:t>рік</a:t>
                      </a:r>
                      <a:endParaRPr lang="ru-RU" sz="800" b="0" i="0" u="none" strike="noStrike">
                        <a:effectLst/>
                        <a:latin typeface="Times New Roman"/>
                      </a:endParaRPr>
                    </a:p>
                  </a:txBody>
                  <a:tcPr marL="4087" marR="4087" marT="4087" marB="0" anchor="b"/>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l" fontAlgn="b"/>
                      <a:r>
                        <a:rPr lang="ru-RU" sz="800" u="none" strike="noStrike">
                          <a:effectLst/>
                        </a:rPr>
                        <a:t> </a:t>
                      </a:r>
                      <a:endParaRPr lang="ru-RU" sz="800" b="0" i="0" u="none" strike="noStrike">
                        <a:effectLst/>
                        <a:latin typeface="Times New Roman"/>
                      </a:endParaRPr>
                    </a:p>
                  </a:txBody>
                  <a:tcPr marL="4087" marR="4087" marT="4087" marB="0" anchor="b"/>
                </a:tc>
                <a:tc hMerge="1">
                  <a:txBody>
                    <a:bodyPr/>
                    <a:lstStyle/>
                    <a:p>
                      <a:endParaRPr lang="ru-RU"/>
                    </a:p>
                  </a:txBody>
                  <a:tcPr/>
                </a:tc>
                <a:tc gridSpan="2">
                  <a:txBody>
                    <a:bodyPr/>
                    <a:lstStyle/>
                    <a:p>
                      <a:pPr algn="ctr" fontAlgn="b"/>
                      <a:r>
                        <a:rPr lang="ru-RU" sz="800" u="none" strike="noStrike">
                          <a:effectLst/>
                        </a:rPr>
                        <a:t>2</a:t>
                      </a:r>
                      <a:endParaRPr lang="ru-RU" sz="800" b="0" i="0" u="none" strike="noStrike">
                        <a:effectLst/>
                        <a:latin typeface="Times New Roman"/>
                      </a:endParaRPr>
                    </a:p>
                  </a:txBody>
                  <a:tcPr marL="4087" marR="4087" marT="4087" marB="0" anchor="b"/>
                </a:tc>
                <a:tc hMerge="1">
                  <a:txBody>
                    <a:bodyPr/>
                    <a:lstStyle/>
                    <a:p>
                      <a:endParaRPr lang="ru-RU"/>
                    </a:p>
                  </a:txBody>
                  <a:tcPr/>
                </a:tc>
                <a:tc gridSpan="2">
                  <a:txBody>
                    <a:bodyPr/>
                    <a:lstStyle/>
                    <a:p>
                      <a:pPr algn="ctr" fontAlgn="b"/>
                      <a:r>
                        <a:rPr lang="ru-RU" sz="800" u="none" strike="noStrike">
                          <a:effectLst/>
                        </a:rPr>
                        <a:t>0</a:t>
                      </a:r>
                      <a:endParaRPr lang="ru-RU" sz="800" b="0" i="0" u="none" strike="noStrike">
                        <a:effectLst/>
                        <a:latin typeface="Times New Roman"/>
                      </a:endParaRPr>
                    </a:p>
                  </a:txBody>
                  <a:tcPr marL="4087" marR="4087" marT="4087" marB="0" anchor="b"/>
                </a:tc>
                <a:tc hMerge="1">
                  <a:txBody>
                    <a:bodyPr/>
                    <a:lstStyle/>
                    <a:p>
                      <a:endParaRPr lang="ru-RU"/>
                    </a:p>
                  </a:txBody>
                  <a:tcPr/>
                </a:tc>
                <a:tc gridSpan="2">
                  <a:txBody>
                    <a:bodyPr/>
                    <a:lstStyle/>
                    <a:p>
                      <a:pPr algn="ctr" fontAlgn="b"/>
                      <a:r>
                        <a:rPr lang="ru-RU" sz="800" u="none" strike="noStrike">
                          <a:effectLst/>
                        </a:rPr>
                        <a:t> </a:t>
                      </a:r>
                      <a:endParaRPr lang="ru-RU" sz="800" b="0" i="0" u="none" strike="noStrike">
                        <a:effectLst/>
                        <a:latin typeface="Times New Roman"/>
                      </a:endParaRPr>
                    </a:p>
                  </a:txBody>
                  <a:tcPr marL="4087" marR="4087" marT="4087" marB="0" anchor="b"/>
                </a:tc>
                <a:tc hMerge="1">
                  <a:txBody>
                    <a:bodyPr/>
                    <a:lstStyle/>
                    <a:p>
                      <a:endParaRPr lang="ru-RU"/>
                    </a:p>
                  </a:txBody>
                  <a:tcPr/>
                </a:tc>
                <a:tc gridSpan="2">
                  <a:txBody>
                    <a:bodyPr/>
                    <a:lstStyle/>
                    <a:p>
                      <a:pPr algn="ctr" fontAlgn="b"/>
                      <a:r>
                        <a:rPr lang="ru-RU" sz="800" u="none" strike="noStrike">
                          <a:effectLst/>
                        </a:rPr>
                        <a:t> </a:t>
                      </a:r>
                      <a:endParaRPr lang="ru-RU" sz="800" b="0" i="0" u="none" strike="noStrike">
                        <a:effectLst/>
                        <a:latin typeface="Times New Roman"/>
                      </a:endParaRPr>
                    </a:p>
                  </a:txBody>
                  <a:tcPr marL="4087" marR="4087" marT="4087" marB="0" anchor="b"/>
                </a:tc>
                <a:tc hMerge="1">
                  <a:txBody>
                    <a:bodyPr/>
                    <a:lstStyle/>
                    <a:p>
                      <a:endParaRPr lang="ru-RU"/>
                    </a:p>
                  </a:txBody>
                  <a:tcPr/>
                </a:tc>
                <a:tc gridSpan="2">
                  <a:txBody>
                    <a:bodyPr/>
                    <a:lstStyle/>
                    <a:p>
                      <a:pPr algn="ctr" fontAlgn="b"/>
                      <a:r>
                        <a:rPr lang="ru-RU" sz="800" u="none" strike="noStrike">
                          <a:effectLst/>
                        </a:rPr>
                        <a:t>року</a:t>
                      </a:r>
                      <a:endParaRPr lang="ru-RU" sz="800" b="0" i="0" u="none" strike="noStrike">
                        <a:effectLst/>
                        <a:latin typeface="Times New Roman"/>
                      </a:endParaRPr>
                    </a:p>
                  </a:txBody>
                  <a:tcPr marL="4087" marR="4087" marT="4087" marB="0" anchor="b"/>
                </a:tc>
                <a:tc hMerge="1">
                  <a:txBody>
                    <a:bodyPr/>
                    <a:lstStyle/>
                    <a:p>
                      <a:endParaRPr lang="ru-RU"/>
                    </a:p>
                  </a:txBody>
                  <a:tcPr/>
                </a:tc>
              </a:tr>
              <a:tr h="228187">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c>
                  <a:txBody>
                    <a:bodyPr/>
                    <a:lstStyle/>
                    <a:p>
                      <a:pPr algn="l" fontAlgn="b"/>
                      <a:r>
                        <a:rPr lang="ru-RU" sz="800" u="none" strike="noStrike">
                          <a:effectLst/>
                        </a:rPr>
                        <a:t> </a:t>
                      </a:r>
                      <a:endParaRPr lang="ru-RU" sz="800" b="0" i="0" u="none" strike="noStrike">
                        <a:effectLst/>
                        <a:latin typeface="Arial Cyr"/>
                      </a:endParaRPr>
                    </a:p>
                  </a:txBody>
                  <a:tcPr marL="4087" marR="4087" marT="4087" marB="0" anchor="b"/>
                </a:tc>
              </a:tr>
              <a:tr h="274372">
                <a:tc rowSpan="2" gridSpan="2">
                  <a:txBody>
                    <a:bodyPr/>
                    <a:lstStyle/>
                    <a:p>
                      <a:pPr algn="ctr" fontAlgn="ctr"/>
                      <a:r>
                        <a:rPr lang="ru-RU" sz="800" u="none" strike="noStrike">
                          <a:effectLst/>
                        </a:rPr>
                        <a:t>№ з/п</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gridSpan="30">
                  <a:txBody>
                    <a:bodyPr/>
                    <a:lstStyle/>
                    <a:p>
                      <a:pPr algn="ctr" fontAlgn="ctr"/>
                      <a:r>
                        <a:rPr lang="ru-RU" sz="900" u="none" strike="noStrike">
                          <a:effectLst/>
                        </a:rPr>
                        <a:t>Показники</a:t>
                      </a:r>
                      <a:r>
                        <a:rPr lang="ru-RU" sz="800" u="none" strike="noStrike">
                          <a:effectLst/>
                        </a:rPr>
                        <a:t/>
                      </a:r>
                      <a:br>
                        <a:rPr lang="ru-RU" sz="800" u="none" strike="noStrike">
                          <a:effectLst/>
                        </a:rPr>
                      </a:br>
                      <a:endParaRPr lang="ru-RU" sz="900" b="0" i="0" u="none" strike="noStrike">
                        <a:effectLst/>
                        <a:latin typeface="Times New Roman"/>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4">
                  <a:txBody>
                    <a:bodyPr/>
                    <a:lstStyle/>
                    <a:p>
                      <a:pPr algn="ctr" fontAlgn="ctr"/>
                      <a:r>
                        <a:rPr lang="ru-RU" sz="800" u="none" strike="noStrike" dirty="0" err="1">
                          <a:effectLst/>
                        </a:rPr>
                        <a:t>Усього</a:t>
                      </a:r>
                      <a:r>
                        <a:rPr lang="ru-RU" sz="800" u="none" strike="noStrike" dirty="0">
                          <a:effectLst/>
                        </a:rPr>
                        <a:t> </a:t>
                      </a:r>
                      <a:r>
                        <a:rPr lang="ru-RU" sz="800" u="none" strike="noStrike" dirty="0" err="1">
                          <a:effectLst/>
                        </a:rPr>
                        <a:t>нараховано</a:t>
                      </a:r>
                      <a:r>
                        <a:rPr lang="ru-RU" sz="800" u="none" strike="noStrike" dirty="0">
                          <a:effectLst/>
                        </a:rPr>
                        <a:t> </a:t>
                      </a:r>
                      <a:r>
                        <a:rPr lang="ru-RU" sz="800" u="none" strike="noStrike" dirty="0" err="1">
                          <a:effectLst/>
                        </a:rPr>
                        <a:t>збору</a:t>
                      </a:r>
                      <a:r>
                        <a:rPr lang="ru-RU" sz="800" u="none" strike="noStrike" dirty="0">
                          <a:effectLst/>
                        </a:rPr>
                        <a:t>,                    грн. коп.,                 к. 4 х к. 5</a:t>
                      </a:r>
                      <a:endParaRPr lang="ru-RU" sz="800" b="0" i="0" u="none" strike="noStrike" dirty="0">
                        <a:effectLst/>
                        <a:latin typeface="Times New Roman"/>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6">
                  <a:txBody>
                    <a:bodyPr/>
                    <a:lstStyle/>
                    <a:p>
                      <a:pPr algn="ctr" fontAlgn="ctr"/>
                      <a:r>
                        <a:rPr lang="ru-RU" sz="800" u="none" strike="noStrike">
                          <a:effectLst/>
                        </a:rPr>
                        <a:t>у тому числі</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30048">
                <a:tc gridSpan="2" vMerge="1">
                  <a:txBody>
                    <a:bodyPr/>
                    <a:lstStyle/>
                    <a:p>
                      <a:endParaRPr lang="ru-RU"/>
                    </a:p>
                  </a:txBody>
                  <a:tcPr/>
                </a:tc>
                <a:tc hMerge="1" vMerge="1">
                  <a:txBody>
                    <a:bodyPr/>
                    <a:lstStyle/>
                    <a:p>
                      <a:endParaRPr lang="ru-RU"/>
                    </a:p>
                  </a:txBody>
                  <a:tcPr/>
                </a:tc>
                <a:tc gridSpan="3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fontAlgn="ctr"/>
                      <a:r>
                        <a:rPr lang="ru-RU" sz="800" u="none" strike="noStrike">
                          <a:effectLst/>
                        </a:rPr>
                        <a:t>до державно-го бюд-жету,</a:t>
                      </a:r>
                      <a:br>
                        <a:rPr lang="ru-RU" sz="800" u="none" strike="noStrike">
                          <a:effectLst/>
                        </a:rPr>
                      </a:br>
                      <a:r>
                        <a:rPr lang="ru-RU" sz="800" u="none" strike="noStrike">
                          <a:effectLst/>
                        </a:rPr>
                        <a:t>грн коп.</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до місцевих бюджетів, </a:t>
                      </a:r>
                      <a:br>
                        <a:rPr lang="ru-RU" sz="800" u="none" strike="noStrike">
                          <a:effectLst/>
                        </a:rPr>
                      </a:br>
                      <a:r>
                        <a:rPr lang="ru-RU" sz="800" u="none" strike="noStrike">
                          <a:effectLst/>
                        </a:rPr>
                        <a:t> грн коп.</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228187">
                <a:tc gridSpan="2">
                  <a:txBody>
                    <a:bodyPr/>
                    <a:lstStyle/>
                    <a:p>
                      <a:pPr algn="ctr" fontAlgn="ctr"/>
                      <a:r>
                        <a:rPr lang="ru-RU" sz="800" u="none" strike="noStrike">
                          <a:effectLst/>
                        </a:rPr>
                        <a:t>1</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ctr" fontAlgn="ctr"/>
                      <a:r>
                        <a:rPr lang="ru-RU" sz="800" u="none" strike="noStrike">
                          <a:effectLst/>
                        </a:rPr>
                        <a:t>2</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800" u="none" strike="noStrike">
                          <a:effectLst/>
                        </a:rPr>
                        <a:t>3</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4</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5</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212639">
                <a:tc rowSpan="2" gridSpan="2">
                  <a:txBody>
                    <a:bodyPr/>
                    <a:lstStyle/>
                    <a:p>
                      <a:pPr algn="ctr" fontAlgn="ctr"/>
                      <a:r>
                        <a:rPr lang="ru-RU" sz="800" u="none" strike="noStrike">
                          <a:effectLst/>
                        </a:rPr>
                        <a:t>1</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gridSpan="30">
                  <a:txBody>
                    <a:bodyPr/>
                    <a:lstStyle/>
                    <a:p>
                      <a:pPr algn="l" fontAlgn="ctr"/>
                      <a:r>
                        <a:rPr lang="ru-RU" sz="800" u="none" strike="noStrike">
                          <a:effectLst/>
                        </a:rPr>
                        <a:t> Деревина, заготовлена в порядку рубок головного користування </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4">
                  <a:txBody>
                    <a:bodyPr/>
                    <a:lstStyle/>
                    <a:p>
                      <a:pPr algn="l" fontAlgn="ctr"/>
                      <a:r>
                        <a:rPr lang="ru-RU" sz="400" u="none" strike="noStrike">
                          <a:effectLst/>
                        </a:rPr>
                        <a:t> </a:t>
                      </a:r>
                      <a:endParaRPr lang="ru-RU" sz="400" b="0" i="0" u="none" strike="noStrike">
                        <a:effectLst/>
                        <a:latin typeface="Arial Cyr"/>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3">
                  <a:txBody>
                    <a:bodyPr/>
                    <a:lstStyle/>
                    <a:p>
                      <a:pPr algn="l"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l"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r>
              <a:tr h="211498">
                <a:tc gridSpan="2" vMerge="1">
                  <a:txBody>
                    <a:bodyPr/>
                    <a:lstStyle/>
                    <a:p>
                      <a:endParaRPr lang="ru-RU"/>
                    </a:p>
                  </a:txBody>
                  <a:tcPr/>
                </a:tc>
                <a:tc hMerge="1" vMerge="1">
                  <a:txBody>
                    <a:bodyPr/>
                    <a:lstStyle/>
                    <a:p>
                      <a:endParaRPr lang="ru-RU"/>
                    </a:p>
                  </a:txBody>
                  <a:tcPr/>
                </a:tc>
                <a:tc gridSpan="3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562465">
                <a:tc rowSpan="2" gridSpan="2">
                  <a:txBody>
                    <a:bodyPr/>
                    <a:lstStyle/>
                    <a:p>
                      <a:pPr algn="ctr" fontAlgn="ctr"/>
                      <a:r>
                        <a:rPr lang="ru-RU" sz="800" u="none" strike="noStrike">
                          <a:effectLst/>
                        </a:rPr>
                        <a:t>2</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gridSpan="30">
                  <a:txBody>
                    <a:bodyPr/>
                    <a:lstStyle/>
                    <a:p>
                      <a:pPr algn="l" fontAlgn="ctr"/>
                      <a:r>
                        <a:rPr lang="ru-RU" sz="800" u="none" strike="noStrike">
                          <a:effectLst/>
                        </a:rPr>
                        <a:t> Деревина, заготовлена під час проведення заходів щодо поліпшення якісного складу лісів, їх оздоровлення, посилення захисних властивостей (відповідно до підпункту „а” підпункту  330.1.2  пункту 330.1 статті 330 розділу </a:t>
                      </a:r>
                      <a:r>
                        <a:rPr lang="en-US" sz="800" u="none" strike="noStrike">
                          <a:effectLst/>
                        </a:rPr>
                        <a:t>XVII </a:t>
                      </a:r>
                      <a:r>
                        <a:rPr lang="ru-RU" sz="800" u="none" strike="noStrike">
                          <a:effectLst/>
                        </a:rPr>
                        <a:t>Податкового кодексу України)</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4">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329249">
                <a:tc gridSpan="2" vMerge="1">
                  <a:txBody>
                    <a:bodyPr/>
                    <a:lstStyle/>
                    <a:p>
                      <a:endParaRPr lang="ru-RU"/>
                    </a:p>
                  </a:txBody>
                  <a:tcPr/>
                </a:tc>
                <a:tc hMerge="1" vMerge="1">
                  <a:txBody>
                    <a:bodyPr/>
                    <a:lstStyle/>
                    <a:p>
                      <a:endParaRPr lang="ru-RU"/>
                    </a:p>
                  </a:txBody>
                  <a:tcPr/>
                </a:tc>
                <a:tc gridSpan="3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4">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562465">
                <a:tc rowSpan="2" gridSpan="2">
                  <a:txBody>
                    <a:bodyPr/>
                    <a:lstStyle/>
                    <a:p>
                      <a:pPr algn="ctr" fontAlgn="ctr"/>
                      <a:r>
                        <a:rPr lang="ru-RU" sz="800" u="none" strike="noStrike">
                          <a:effectLst/>
                        </a:rPr>
                        <a:t>3</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gridSpan="30">
                  <a:txBody>
                    <a:bodyPr/>
                    <a:lstStyle/>
                    <a:p>
                      <a:pPr algn="l" fontAlgn="ctr"/>
                      <a:r>
                        <a:rPr lang="ru-RU" sz="800" u="none" strike="noStrike">
                          <a:effectLst/>
                        </a:rPr>
                        <a:t>Деревина, заготовлена під час проведення заходів з розчищення лісових ділянок, вкритих лісовою рослинністю, у зв'язку з будівництвом гідровузлів, трубопроводів, шляхів тощо</a:t>
                      </a:r>
                      <a:endParaRPr lang="ru-RU" sz="800" b="0" i="0" u="none" strike="noStrike">
                        <a:effectLst/>
                        <a:latin typeface="Times New Roman"/>
                      </a:endParaRPr>
                    </a:p>
                  </a:txBody>
                  <a:tcPr marL="4087" marR="4087" marT="4087" marB="0" anchor="ct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4">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211498">
                <a:tc gridSpan="2" vMerge="1">
                  <a:txBody>
                    <a:bodyPr/>
                    <a:lstStyle/>
                    <a:p>
                      <a:endParaRPr lang="ru-RU"/>
                    </a:p>
                  </a:txBody>
                  <a:tcPr/>
                </a:tc>
                <a:tc hMerge="1" vMerge="1">
                  <a:txBody>
                    <a:bodyPr/>
                    <a:lstStyle/>
                    <a:p>
                      <a:endParaRPr lang="ru-RU"/>
                    </a:p>
                  </a:txBody>
                  <a:tcPr/>
                </a:tc>
                <a:tc gridSpan="3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4">
                  <a:txBody>
                    <a:bodyPr/>
                    <a:lstStyle/>
                    <a:p>
                      <a:pPr algn="l" fontAlgn="ctr"/>
                      <a:r>
                        <a:rPr lang="ru-RU" sz="800" u="none" strike="noStrike">
                          <a:effectLst/>
                        </a:rPr>
                        <a:t> </a:t>
                      </a:r>
                      <a:endParaRPr lang="ru-RU" sz="8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322388">
                <a:tc gridSpan="2">
                  <a:txBody>
                    <a:bodyPr/>
                    <a:lstStyle/>
                    <a:p>
                      <a:pPr algn="ctr" fontAlgn="ctr"/>
                      <a:r>
                        <a:rPr lang="ru-RU" sz="800" u="none" strike="noStrike">
                          <a:effectLst/>
                        </a:rPr>
                        <a:t>4</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l" fontAlgn="ctr"/>
                      <a:r>
                        <a:rPr lang="ru-RU" sz="800" u="none" strike="noStrike">
                          <a:effectLst/>
                        </a:rPr>
                        <a:t> Другорядні лісові матеріали</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342967">
                <a:tc gridSpan="2">
                  <a:txBody>
                    <a:bodyPr/>
                    <a:lstStyle/>
                    <a:p>
                      <a:pPr algn="ctr" fontAlgn="ctr"/>
                      <a:r>
                        <a:rPr lang="ru-RU" sz="800" u="none" strike="noStrike">
                          <a:effectLst/>
                        </a:rPr>
                        <a:t>5</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l" fontAlgn="ctr"/>
                      <a:r>
                        <a:rPr lang="ru-RU" sz="800" u="none" strike="noStrike">
                          <a:effectLst/>
                        </a:rPr>
                        <a:t> Побічні лісові користування</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390982">
                <a:tc gridSpan="2">
                  <a:txBody>
                    <a:bodyPr/>
                    <a:lstStyle/>
                    <a:p>
                      <a:pPr algn="ctr" fontAlgn="ctr"/>
                      <a:r>
                        <a:rPr lang="ru-RU" sz="800" u="none" strike="noStrike">
                          <a:effectLst/>
                        </a:rPr>
                        <a:t>6</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l" fontAlgn="ctr"/>
                      <a:r>
                        <a:rPr lang="ru-RU" sz="800" u="none" strike="noStrike">
                          <a:effectLst/>
                        </a:rPr>
                        <a:t> Використання корисних властивостей лісів</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416135">
                <a:tc gridSpan="2">
                  <a:txBody>
                    <a:bodyPr/>
                    <a:lstStyle/>
                    <a:p>
                      <a:pPr algn="ctr" fontAlgn="ctr"/>
                      <a:r>
                        <a:rPr lang="ru-RU" sz="800" u="none" strike="noStrike">
                          <a:effectLst/>
                        </a:rPr>
                        <a:t>7</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l" fontAlgn="ctr"/>
                      <a:r>
                        <a:rPr lang="ru-RU" sz="800" u="none" strike="noStrike">
                          <a:effectLst/>
                        </a:rPr>
                        <a:t>Сума збору, що внесена в касу лісокористувача  або  безпосередньо сплачена до бюджету</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800" u="none" strike="noStrike">
                          <a:effectLst/>
                        </a:rPr>
                        <a:t> </a:t>
                      </a:r>
                      <a:endParaRPr lang="ru-RU" sz="800" b="0"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r>
              <a:tr h="418419">
                <a:tc gridSpan="2">
                  <a:txBody>
                    <a:bodyPr/>
                    <a:lstStyle/>
                    <a:p>
                      <a:pPr algn="ctr" fontAlgn="ctr"/>
                      <a:r>
                        <a:rPr lang="ru-RU" sz="800" u="none" strike="noStrike">
                          <a:effectLst/>
                        </a:rPr>
                        <a:t>8</a:t>
                      </a:r>
                      <a:endParaRPr lang="ru-RU" sz="800" b="0" i="0" u="none" strike="noStrike">
                        <a:effectLst/>
                        <a:latin typeface="Times New Roman"/>
                      </a:endParaRPr>
                    </a:p>
                  </a:txBody>
                  <a:tcPr marL="4087" marR="4087" marT="4087" marB="0" anchor="ctr"/>
                </a:tc>
                <a:tc hMerge="1">
                  <a:txBody>
                    <a:bodyPr/>
                    <a:lstStyle/>
                    <a:p>
                      <a:endParaRPr lang="ru-RU"/>
                    </a:p>
                  </a:txBody>
                  <a:tcPr/>
                </a:tc>
                <a:tc gridSpan="30">
                  <a:txBody>
                    <a:bodyPr/>
                    <a:lstStyle/>
                    <a:p>
                      <a:pPr algn="l" fontAlgn="ctr"/>
                      <a:r>
                        <a:rPr lang="ru-RU" sz="800" u="none" strike="noStrike">
                          <a:effectLst/>
                        </a:rPr>
                        <a:t>Нарахована сума збору                                                                                                     (р.1 + р. 2 + р. 3 + р. 4 + р. 5 + р. 6 + р. 7)</a:t>
                      </a:r>
                      <a:endParaRPr lang="ru-RU" sz="800" b="1" i="0" u="none" strike="noStrike">
                        <a:effectLst/>
                        <a:latin typeface="Times New Roman"/>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l"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ctr"/>
                      <a:r>
                        <a:rPr lang="ru-RU" sz="400" u="none" strike="noStrike">
                          <a:effectLst/>
                        </a:rPr>
                        <a:t> </a:t>
                      </a:r>
                      <a:endParaRPr lang="ru-RU" sz="400" b="0" i="0" u="none" strike="noStrike">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c gridSpan="3">
                  <a:txBody>
                    <a:bodyPr/>
                    <a:lstStyle/>
                    <a:p>
                      <a:pPr algn="ctr" fontAlgn="ctr"/>
                      <a:r>
                        <a:rPr lang="ru-RU" sz="400" u="none" strike="noStrike" dirty="0">
                          <a:effectLst/>
                        </a:rPr>
                        <a:t> </a:t>
                      </a:r>
                      <a:endParaRPr lang="ru-RU" sz="400" b="0" i="0" u="none" strike="noStrike" dirty="0">
                        <a:effectLst/>
                        <a:latin typeface="Arial Cyr"/>
                      </a:endParaRPr>
                    </a:p>
                  </a:txBody>
                  <a:tcPr marL="4087" marR="4087" marT="4087" marB="0" anchor="ct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 xmlns:p14="http://schemas.microsoft.com/office/powerpoint/2010/main" val="181091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p:txBody>
          <a:bodyPr/>
          <a:lstStyle/>
          <a:p>
            <a:pPr marL="0" indent="0">
              <a:lnSpc>
                <a:spcPct val="150000"/>
              </a:lnSpc>
              <a:buNone/>
              <a:defRPr/>
            </a:pPr>
            <a:r>
              <a:rPr lang="uk-UA" b="1" dirty="0" smtClean="0">
                <a:latin typeface="Times New Roman" pitchFamily="18" charset="0"/>
                <a:cs typeface="Times New Roman" pitchFamily="18" charset="0"/>
              </a:rPr>
              <a:t>Форма </a:t>
            </a:r>
            <a:r>
              <a:rPr lang="uk-UA" b="1" dirty="0">
                <a:latin typeface="Times New Roman" pitchFamily="18" charset="0"/>
                <a:cs typeface="Times New Roman" pitchFamily="18" charset="0"/>
              </a:rPr>
              <a:t>№1 </a:t>
            </a:r>
            <a:r>
              <a:rPr lang="en-US" b="1" dirty="0">
                <a:latin typeface="Times New Roman" pitchFamily="18" charset="0"/>
                <a:cs typeface="Times New Roman" pitchFamily="18" charset="0"/>
              </a:rPr>
              <a:t>“</a:t>
            </a:r>
            <a:r>
              <a:rPr lang="uk-UA" b="1" dirty="0">
                <a:latin typeface="Times New Roman" pitchFamily="18" charset="0"/>
                <a:cs typeface="Times New Roman" pitchFamily="18" charset="0"/>
              </a:rPr>
              <a:t>Баланс</a:t>
            </a:r>
            <a:r>
              <a:rPr lang="en-US" b="1" dirty="0">
                <a:latin typeface="Times New Roman" pitchFamily="18" charset="0"/>
                <a:cs typeface="Times New Roman" pitchFamily="18" charset="0"/>
              </a:rPr>
              <a:t>”</a:t>
            </a:r>
            <a:r>
              <a:rPr lang="uk-UA"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a:p>
            <a:pPr>
              <a:lnSpc>
                <a:spcPct val="150000"/>
              </a:lnSpc>
              <a:defRPr/>
            </a:pPr>
            <a:r>
              <a:rPr lang="en-US" b="1" dirty="0">
                <a:latin typeface="Times New Roman" pitchFamily="18" charset="0"/>
                <a:cs typeface="Times New Roman" pitchFamily="18" charset="0"/>
              </a:rPr>
              <a:t>IV</a:t>
            </a:r>
            <a:r>
              <a:rPr lang="uk-UA" b="1" dirty="0">
                <a:latin typeface="Times New Roman" pitchFamily="18" charset="0"/>
                <a:cs typeface="Times New Roman" pitchFamily="18" charset="0"/>
              </a:rPr>
              <a:t>. Поточні зобов’язання.</a:t>
            </a:r>
            <a:r>
              <a:rPr lang="uk-UA" dirty="0">
                <a:latin typeface="Times New Roman" pitchFamily="18" charset="0"/>
                <a:cs typeface="Times New Roman" pitchFamily="18" charset="0"/>
              </a:rPr>
              <a:t> Поточні зобов’язання за розрахунками: з бюджетом (рядок 550)</a:t>
            </a:r>
          </a:p>
          <a:p>
            <a:pPr>
              <a:lnSpc>
                <a:spcPct val="150000"/>
              </a:lnSpc>
              <a:defRPr/>
            </a:pPr>
            <a:r>
              <a:rPr lang="uk-UA" b="1" dirty="0">
                <a:latin typeface="Times New Roman" pitchFamily="18" charset="0"/>
                <a:cs typeface="Times New Roman" pitchFamily="18" charset="0"/>
              </a:rPr>
              <a:t>ІІ. Оборотні активи</a:t>
            </a:r>
            <a:r>
              <a:rPr lang="uk-UA" dirty="0">
                <a:latin typeface="Times New Roman" pitchFamily="18" charset="0"/>
                <a:cs typeface="Times New Roman" pitchFamily="18" charset="0"/>
              </a:rPr>
              <a:t> Дебіторська заборгованість за розрахунками:  з бюджетом (рядок 170)</a:t>
            </a:r>
          </a:p>
          <a:p>
            <a:endParaRPr lang="ru-RU" dirty="0"/>
          </a:p>
        </p:txBody>
      </p:sp>
      <p:sp>
        <p:nvSpPr>
          <p:cNvPr id="3" name="Заголовок 2"/>
          <p:cNvSpPr>
            <a:spLocks noGrp="1"/>
          </p:cNvSpPr>
          <p:nvPr>
            <p:ph type="title"/>
          </p:nvPr>
        </p:nvSpPr>
        <p:spPr/>
        <p:txBody>
          <a:bodyPr/>
          <a:lstStyle/>
          <a:p>
            <a:r>
              <a:rPr lang="uk-UA" dirty="0" smtClean="0">
                <a:effectLst>
                  <a:outerShdw blurRad="38100" dist="38100" dir="2700000" algn="tl">
                    <a:srgbClr val="000000">
                      <a:alpha val="43137"/>
                    </a:srgbClr>
                  </a:outerShdw>
                </a:effectLst>
              </a:rPr>
              <a:t>Фінансова звітність</a:t>
            </a:r>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7214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8000" dirty="0" smtClean="0"/>
              <a:t>Дякую за увагу!</a:t>
            </a:r>
            <a:endParaRPr lang="ru-RU" sz="8000" dirty="0"/>
          </a:p>
        </p:txBody>
      </p:sp>
    </p:spTree>
    <p:extLst>
      <p:ext uri="{BB962C8B-B14F-4D97-AF65-F5344CB8AC3E}">
        <p14:creationId xmlns="" xmlns:p14="http://schemas.microsoft.com/office/powerpoint/2010/main" val="77809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5179653" cy="1054250"/>
          </a:xfrm>
        </p:spPr>
        <p:txBody>
          <a:bodyPr/>
          <a:lstStyle/>
          <a:p>
            <a:r>
              <a:rPr lang="ru-RU" dirty="0" err="1">
                <a:effectLst>
                  <a:outerShdw blurRad="38100" dist="38100" dir="2700000" algn="tl">
                    <a:srgbClr val="000000">
                      <a:alpha val="43137"/>
                    </a:srgbClr>
                  </a:outerShdw>
                </a:effectLst>
              </a:rPr>
              <a:t>Платники</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збору</a:t>
            </a:r>
            <a:r>
              <a:rPr lang="ru-RU" dirty="0">
                <a:effectLst>
                  <a:outerShdw blurRad="38100" dist="38100" dir="2700000" algn="tl">
                    <a:srgbClr val="000000">
                      <a:alpha val="43137"/>
                    </a:srgbClr>
                  </a:outerShdw>
                </a:effectLst>
              </a:rPr>
              <a:t> </a:t>
            </a:r>
          </a:p>
        </p:txBody>
      </p:sp>
      <p:sp>
        <p:nvSpPr>
          <p:cNvPr id="3" name="Місце для вмісту 2"/>
          <p:cNvSpPr>
            <a:spLocks noGrp="1"/>
          </p:cNvSpPr>
          <p:nvPr>
            <p:ph sz="quarter" idx="13"/>
          </p:nvPr>
        </p:nvSpPr>
        <p:spPr>
          <a:xfrm>
            <a:off x="-1" y="2402632"/>
            <a:ext cx="9144001" cy="4455368"/>
          </a:xfrm>
        </p:spPr>
        <p:txBody>
          <a:bodyPr>
            <a:normAutofit/>
          </a:bodyPr>
          <a:lstStyle/>
          <a:p>
            <a:pPr>
              <a:lnSpc>
                <a:spcPct val="150000"/>
              </a:lnSpc>
            </a:pPr>
            <a:r>
              <a:rPr lang="uk-UA" i="1" dirty="0">
                <a:effectLst>
                  <a:outerShdw blurRad="38100" dist="38100" dir="2700000" algn="tl">
                    <a:srgbClr val="000000">
                      <a:alpha val="43137"/>
                    </a:srgbClr>
                  </a:outerShdw>
                </a:effectLst>
              </a:rPr>
              <a:t>Платниками збору </a:t>
            </a:r>
            <a:r>
              <a:rPr lang="uk-UA" dirty="0"/>
              <a:t>є лісокористувачі - юридичні особи, їх філії, відділення, інші відокремлені підрозділи, що не мають статусу юридичної особи, </a:t>
            </a:r>
            <a:r>
              <a:rPr lang="uk-UA" dirty="0" smtClean="0"/>
              <a:t>фізичні особи, </a:t>
            </a:r>
            <a:r>
              <a:rPr lang="uk-UA" dirty="0"/>
              <a:t>а також фізичні особи - підприємці, які здійснюють спеціальне використання лісових ресурсів на підставі спеціального дозволу (лісорубного квитка або лісового квитка</a:t>
            </a:r>
            <a:r>
              <a:rPr lang="uk-UA" dirty="0" smtClean="0"/>
              <a:t>)</a:t>
            </a:r>
            <a:endParaRPr lang="ru-RU"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16632"/>
            <a:ext cx="3645167" cy="2058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937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179512" y="2060848"/>
            <a:ext cx="8856983" cy="4797151"/>
          </a:xfrm>
        </p:spPr>
        <p:txBody>
          <a:bodyPr>
            <a:normAutofit/>
          </a:bodyPr>
          <a:lstStyle/>
          <a:p>
            <a:pPr marL="0" indent="0">
              <a:lnSpc>
                <a:spcPct val="150000"/>
              </a:lnSpc>
              <a:buNone/>
            </a:pPr>
            <a:r>
              <a:rPr lang="ru-RU" dirty="0" err="1"/>
              <a:t>Об'єктом</a:t>
            </a:r>
            <a:r>
              <a:rPr lang="ru-RU" dirty="0"/>
              <a:t> </a:t>
            </a:r>
            <a:r>
              <a:rPr lang="ru-RU" dirty="0" err="1"/>
              <a:t>оподаткування</a:t>
            </a:r>
            <a:r>
              <a:rPr lang="ru-RU" dirty="0"/>
              <a:t> </a:t>
            </a:r>
            <a:r>
              <a:rPr lang="ru-RU" dirty="0" err="1"/>
              <a:t>збором</a:t>
            </a:r>
            <a:r>
              <a:rPr lang="ru-RU" dirty="0"/>
              <a:t> є: </a:t>
            </a:r>
          </a:p>
          <a:p>
            <a:pPr>
              <a:lnSpc>
                <a:spcPct val="150000"/>
              </a:lnSpc>
            </a:pPr>
            <a:r>
              <a:rPr lang="ru-RU" dirty="0" smtClean="0"/>
              <a:t>деревина</a:t>
            </a:r>
            <a:r>
              <a:rPr lang="ru-RU" dirty="0"/>
              <a:t>, заготовлена в порядку рубок головного </a:t>
            </a:r>
            <a:r>
              <a:rPr lang="ru-RU" dirty="0" err="1"/>
              <a:t>користування</a:t>
            </a:r>
            <a:r>
              <a:rPr lang="ru-RU" dirty="0"/>
              <a:t>; </a:t>
            </a:r>
          </a:p>
          <a:p>
            <a:pPr>
              <a:lnSpc>
                <a:spcPct val="150000"/>
              </a:lnSpc>
            </a:pPr>
            <a:r>
              <a:rPr lang="ru-RU" dirty="0" smtClean="0"/>
              <a:t>деревина</a:t>
            </a:r>
            <a:r>
              <a:rPr lang="ru-RU" dirty="0"/>
              <a:t>, заготовлена </a:t>
            </a:r>
            <a:r>
              <a:rPr lang="ru-RU" dirty="0" err="1"/>
              <a:t>під</a:t>
            </a:r>
            <a:r>
              <a:rPr lang="ru-RU" dirty="0"/>
              <a:t> час </a:t>
            </a:r>
            <a:r>
              <a:rPr lang="ru-RU" dirty="0" err="1"/>
              <a:t>проведення</a:t>
            </a:r>
            <a:r>
              <a:rPr lang="ru-RU" dirty="0"/>
              <a:t> </a:t>
            </a:r>
            <a:r>
              <a:rPr lang="ru-RU" dirty="0" err="1"/>
              <a:t>заходів</a:t>
            </a:r>
            <a:r>
              <a:rPr lang="ru-RU" dirty="0"/>
              <a:t>: </a:t>
            </a:r>
          </a:p>
          <a:p>
            <a:pPr marL="0" indent="0">
              <a:lnSpc>
                <a:spcPct val="150000"/>
              </a:lnSpc>
              <a:buNone/>
            </a:pPr>
            <a:r>
              <a:rPr lang="ru-RU" dirty="0"/>
              <a:t>а) </a:t>
            </a:r>
            <a:r>
              <a:rPr lang="ru-RU" dirty="0" err="1"/>
              <a:t>щодо</a:t>
            </a:r>
            <a:r>
              <a:rPr lang="ru-RU" dirty="0"/>
              <a:t> </a:t>
            </a:r>
            <a:r>
              <a:rPr lang="ru-RU" dirty="0" err="1"/>
              <a:t>поліпшення</a:t>
            </a:r>
            <a:r>
              <a:rPr lang="ru-RU" dirty="0"/>
              <a:t> </a:t>
            </a:r>
            <a:r>
              <a:rPr lang="ru-RU" dirty="0" err="1"/>
              <a:t>якісного</a:t>
            </a:r>
            <a:r>
              <a:rPr lang="ru-RU" dirty="0"/>
              <a:t> складу </a:t>
            </a:r>
            <a:r>
              <a:rPr lang="ru-RU" dirty="0" err="1"/>
              <a:t>лісів</a:t>
            </a:r>
            <a:r>
              <a:rPr lang="ru-RU" dirty="0"/>
              <a:t>, </a:t>
            </a:r>
            <a:r>
              <a:rPr lang="ru-RU" dirty="0" err="1"/>
              <a:t>їх</a:t>
            </a:r>
            <a:r>
              <a:rPr lang="ru-RU" dirty="0"/>
              <a:t> </a:t>
            </a:r>
            <a:r>
              <a:rPr lang="ru-RU" dirty="0" err="1"/>
              <a:t>оздоровлення</a:t>
            </a:r>
            <a:r>
              <a:rPr lang="ru-RU" dirty="0"/>
              <a:t>, </a:t>
            </a:r>
            <a:r>
              <a:rPr lang="ru-RU" dirty="0" err="1"/>
              <a:t>посилення</a:t>
            </a:r>
            <a:r>
              <a:rPr lang="ru-RU" dirty="0"/>
              <a:t> </a:t>
            </a:r>
            <a:r>
              <a:rPr lang="ru-RU" dirty="0" err="1"/>
              <a:t>захисних</a:t>
            </a:r>
            <a:r>
              <a:rPr lang="ru-RU" dirty="0"/>
              <a:t> </a:t>
            </a:r>
            <a:r>
              <a:rPr lang="ru-RU" dirty="0" err="1" smtClean="0"/>
              <a:t>властивостей</a:t>
            </a:r>
            <a:r>
              <a:rPr lang="ru-RU" dirty="0" smtClean="0"/>
              <a:t>; </a:t>
            </a:r>
          </a:p>
          <a:p>
            <a:pPr marL="0" indent="0">
              <a:lnSpc>
                <a:spcPct val="150000"/>
              </a:lnSpc>
              <a:buNone/>
            </a:pPr>
            <a:r>
              <a:rPr lang="ru-RU" dirty="0" smtClean="0"/>
              <a:t>б) з </a:t>
            </a:r>
            <a:r>
              <a:rPr lang="ru-RU" dirty="0" err="1" smtClean="0"/>
              <a:t>розчищення</a:t>
            </a:r>
            <a:r>
              <a:rPr lang="ru-RU" dirty="0" smtClean="0"/>
              <a:t> </a:t>
            </a:r>
            <a:r>
              <a:rPr lang="ru-RU" dirty="0" err="1" smtClean="0"/>
              <a:t>лісових</a:t>
            </a:r>
            <a:r>
              <a:rPr lang="ru-RU" dirty="0" smtClean="0"/>
              <a:t> </a:t>
            </a:r>
            <a:r>
              <a:rPr lang="ru-RU" dirty="0" err="1" smtClean="0"/>
              <a:t>ділянок</a:t>
            </a:r>
            <a:r>
              <a:rPr lang="ru-RU" dirty="0" smtClean="0"/>
              <a:t>, </a:t>
            </a:r>
            <a:r>
              <a:rPr lang="ru-RU" dirty="0" err="1" smtClean="0"/>
              <a:t>вкритих</a:t>
            </a:r>
            <a:r>
              <a:rPr lang="ru-RU" dirty="0" smtClean="0"/>
              <a:t> </a:t>
            </a:r>
            <a:r>
              <a:rPr lang="ru-RU" dirty="0" err="1" smtClean="0"/>
              <a:t>лісовою</a:t>
            </a:r>
            <a:r>
              <a:rPr lang="ru-RU" dirty="0" smtClean="0"/>
              <a:t> </a:t>
            </a:r>
            <a:r>
              <a:rPr lang="ru-RU" dirty="0" err="1" smtClean="0"/>
              <a:t>рослинністю</a:t>
            </a:r>
            <a:r>
              <a:rPr lang="ru-RU" dirty="0" smtClean="0"/>
              <a:t>, у </a:t>
            </a:r>
            <a:r>
              <a:rPr lang="ru-RU" dirty="0" err="1" smtClean="0"/>
              <a:t>зв'язку</a:t>
            </a:r>
            <a:r>
              <a:rPr lang="ru-RU" dirty="0" smtClean="0"/>
              <a:t> з </a:t>
            </a:r>
            <a:r>
              <a:rPr lang="ru-RU" dirty="0" err="1" smtClean="0"/>
              <a:t>будівництвом</a:t>
            </a:r>
            <a:r>
              <a:rPr lang="ru-RU" dirty="0" smtClean="0"/>
              <a:t> </a:t>
            </a:r>
            <a:r>
              <a:rPr lang="ru-RU" dirty="0" err="1" smtClean="0"/>
              <a:t>гідровузлів</a:t>
            </a:r>
            <a:r>
              <a:rPr lang="ru-RU" dirty="0" smtClean="0"/>
              <a:t>, </a:t>
            </a:r>
            <a:r>
              <a:rPr lang="ru-RU" dirty="0" err="1" smtClean="0"/>
              <a:t>трубопроводів</a:t>
            </a:r>
            <a:r>
              <a:rPr lang="ru-RU" dirty="0" smtClean="0"/>
              <a:t>, </a:t>
            </a:r>
            <a:r>
              <a:rPr lang="ru-RU" dirty="0" err="1" smtClean="0"/>
              <a:t>шляхів</a:t>
            </a:r>
            <a:r>
              <a:rPr lang="ru-RU" dirty="0" smtClean="0"/>
              <a:t> </a:t>
            </a:r>
            <a:r>
              <a:rPr lang="ru-RU" dirty="0" err="1" smtClean="0"/>
              <a:t>тощо</a:t>
            </a:r>
            <a:r>
              <a:rPr lang="ru-RU" dirty="0" smtClean="0"/>
              <a:t>; </a:t>
            </a:r>
          </a:p>
          <a:p>
            <a:endParaRPr lang="ru-RU" dirty="0"/>
          </a:p>
        </p:txBody>
      </p:sp>
      <p:sp>
        <p:nvSpPr>
          <p:cNvPr id="3" name="Заголовок 2"/>
          <p:cNvSpPr>
            <a:spLocks noGrp="1"/>
          </p:cNvSpPr>
          <p:nvPr>
            <p:ph type="title"/>
          </p:nvPr>
        </p:nvSpPr>
        <p:spPr>
          <a:xfrm>
            <a:off x="1115616" y="154833"/>
            <a:ext cx="7756263" cy="1507774"/>
          </a:xfrm>
        </p:spPr>
        <p:txBody>
          <a:bodyPr/>
          <a:lstStyle/>
          <a:p>
            <a:r>
              <a:rPr lang="ru-RU" dirty="0" err="1">
                <a:effectLst>
                  <a:outerShdw blurRad="38100" dist="38100" dir="2700000" algn="tl">
                    <a:srgbClr val="000000">
                      <a:alpha val="43137"/>
                    </a:srgbClr>
                  </a:outerShdw>
                </a:effectLst>
              </a:rPr>
              <a:t>Об'єкт</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оподаткування</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збором</a:t>
            </a:r>
            <a:r>
              <a:rPr lang="ru-RU" dirty="0">
                <a:effectLst>
                  <a:outerShdw blurRad="38100" dist="38100" dir="2700000" algn="tl">
                    <a:srgbClr val="000000">
                      <a:alpha val="43137"/>
                    </a:srgbClr>
                  </a:outerShdw>
                </a:effectLst>
              </a:rPr>
              <a:t> </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908720"/>
            <a:ext cx="2569468" cy="19271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764704"/>
            <a:ext cx="1835696" cy="1425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9616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0" y="2428422"/>
            <a:ext cx="8444752" cy="2880320"/>
          </a:xfrm>
        </p:spPr>
        <p:txBody>
          <a:bodyPr/>
          <a:lstStyle/>
          <a:p>
            <a:r>
              <a:rPr lang="ru-RU" dirty="0" err="1"/>
              <a:t>другорядні</a:t>
            </a:r>
            <a:r>
              <a:rPr lang="ru-RU" dirty="0"/>
              <a:t> </a:t>
            </a:r>
            <a:r>
              <a:rPr lang="ru-RU" dirty="0" err="1"/>
              <a:t>лісові</a:t>
            </a:r>
            <a:r>
              <a:rPr lang="ru-RU" dirty="0"/>
              <a:t> </a:t>
            </a:r>
            <a:r>
              <a:rPr lang="ru-RU" dirty="0" err="1"/>
              <a:t>матеріали</a:t>
            </a:r>
            <a:r>
              <a:rPr lang="ru-RU" dirty="0"/>
              <a:t>;</a:t>
            </a:r>
          </a:p>
          <a:p>
            <a:r>
              <a:rPr lang="ru-RU" dirty="0" err="1"/>
              <a:t>побічні</a:t>
            </a:r>
            <a:r>
              <a:rPr lang="ru-RU" dirty="0"/>
              <a:t> </a:t>
            </a:r>
            <a:r>
              <a:rPr lang="ru-RU" dirty="0" err="1"/>
              <a:t>лісові</a:t>
            </a:r>
            <a:r>
              <a:rPr lang="ru-RU" dirty="0"/>
              <a:t> </a:t>
            </a:r>
            <a:r>
              <a:rPr lang="ru-RU" dirty="0" err="1"/>
              <a:t>користування</a:t>
            </a:r>
            <a:r>
              <a:rPr lang="ru-RU" dirty="0"/>
              <a:t>;</a:t>
            </a:r>
          </a:p>
          <a:p>
            <a:r>
              <a:rPr lang="ru-RU" dirty="0" err="1"/>
              <a:t>використання</a:t>
            </a:r>
            <a:r>
              <a:rPr lang="ru-RU" dirty="0"/>
              <a:t> </a:t>
            </a:r>
            <a:r>
              <a:rPr lang="ru-RU" dirty="0" err="1"/>
              <a:t>корисних</a:t>
            </a:r>
            <a:r>
              <a:rPr lang="ru-RU" dirty="0"/>
              <a:t> </a:t>
            </a:r>
            <a:r>
              <a:rPr lang="ru-RU" dirty="0" err="1"/>
              <a:t>властивостей</a:t>
            </a:r>
            <a:r>
              <a:rPr lang="ru-RU" dirty="0"/>
              <a:t> </a:t>
            </a:r>
            <a:r>
              <a:rPr lang="ru-RU" dirty="0" err="1"/>
              <a:t>лісів</a:t>
            </a:r>
            <a:r>
              <a:rPr lang="ru-RU" dirty="0"/>
              <a:t> для культурно-</a:t>
            </a:r>
            <a:r>
              <a:rPr lang="ru-RU" dirty="0" err="1"/>
              <a:t>оздоровчих</a:t>
            </a:r>
            <a:r>
              <a:rPr lang="ru-RU" dirty="0"/>
              <a:t>, </a:t>
            </a:r>
            <a:r>
              <a:rPr lang="ru-RU" dirty="0" err="1"/>
              <a:t>рекреаційних</a:t>
            </a:r>
            <a:r>
              <a:rPr lang="ru-RU" dirty="0"/>
              <a:t>, </a:t>
            </a:r>
            <a:r>
              <a:rPr lang="ru-RU" dirty="0" err="1"/>
              <a:t>спортивних</a:t>
            </a:r>
            <a:r>
              <a:rPr lang="ru-RU" dirty="0"/>
              <a:t>, </a:t>
            </a:r>
            <a:r>
              <a:rPr lang="ru-RU" dirty="0" err="1"/>
              <a:t>туристичних</a:t>
            </a:r>
            <a:r>
              <a:rPr lang="ru-RU" dirty="0"/>
              <a:t> і </a:t>
            </a:r>
            <a:r>
              <a:rPr lang="ru-RU" dirty="0" err="1"/>
              <a:t>освітньо-виховних</a:t>
            </a:r>
            <a:r>
              <a:rPr lang="ru-RU" dirty="0"/>
              <a:t> </a:t>
            </a:r>
            <a:r>
              <a:rPr lang="ru-RU" dirty="0" err="1"/>
              <a:t>цілей</a:t>
            </a:r>
            <a:r>
              <a:rPr lang="ru-RU" dirty="0"/>
              <a:t> та </a:t>
            </a:r>
            <a:r>
              <a:rPr lang="ru-RU" dirty="0" err="1"/>
              <a:t>проведення</a:t>
            </a:r>
            <a:r>
              <a:rPr lang="ru-RU" dirty="0"/>
              <a:t> </a:t>
            </a:r>
            <a:r>
              <a:rPr lang="ru-RU" dirty="0" err="1"/>
              <a:t>науково-дослідних</a:t>
            </a:r>
            <a:r>
              <a:rPr lang="ru-RU" dirty="0"/>
              <a:t> </a:t>
            </a:r>
            <a:r>
              <a:rPr lang="ru-RU" dirty="0" err="1"/>
              <a:t>робіт</a:t>
            </a:r>
            <a:r>
              <a:rPr lang="ru-RU" dirty="0"/>
              <a:t>. </a:t>
            </a:r>
          </a:p>
          <a:p>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3928" y="4804238"/>
            <a:ext cx="1256990" cy="1945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4959424"/>
            <a:ext cx="1777298" cy="177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856" y="129671"/>
            <a:ext cx="2126904" cy="2392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4856" y="4959424"/>
            <a:ext cx="2558952" cy="170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03848" y="129670"/>
            <a:ext cx="3024337" cy="22682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88224" y="129670"/>
            <a:ext cx="2426785" cy="3235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075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 xmlns:p14="http://schemas.microsoft.com/office/powerpoint/2010/main" val="4294779013"/>
              </p:ext>
            </p:extLst>
          </p:nvPr>
        </p:nvGraphicFramePr>
        <p:xfrm>
          <a:off x="683568" y="1052736"/>
          <a:ext cx="7747000" cy="2578230"/>
        </p:xfrm>
        <a:graphic>
          <a:graphicData uri="http://schemas.openxmlformats.org/drawingml/2006/table">
            <a:tbl>
              <a:tblPr>
                <a:tableStyleId>{5C22544A-7EE6-4342-B048-85BDC9FD1C3A}</a:tableStyleId>
              </a:tblPr>
              <a:tblGrid>
                <a:gridCol w="2401570"/>
                <a:gridCol w="1084580"/>
                <a:gridCol w="1162050"/>
                <a:gridCol w="1162050"/>
                <a:gridCol w="1162050"/>
                <a:gridCol w="774700"/>
              </a:tblGrid>
              <a:tr h="257823">
                <a:tc rowSpan="3">
                  <a:txBody>
                    <a:bodyPr/>
                    <a:lstStyle/>
                    <a:p>
                      <a:pPr algn="ctr">
                        <a:spcBef>
                          <a:spcPts val="300"/>
                        </a:spcBef>
                        <a:spcAft>
                          <a:spcPts val="0"/>
                        </a:spcAft>
                      </a:pPr>
                      <a:r>
                        <a:rPr lang="uk-UA" sz="1400" dirty="0">
                          <a:effectLst/>
                        </a:rPr>
                        <a:t>Найменування лісової породи</a:t>
                      </a:r>
                      <a:endParaRPr lang="ru-RU" sz="1400" dirty="0">
                        <a:effectLst/>
                        <a:latin typeface="Times New Roman"/>
                        <a:ea typeface="Times New Roman"/>
                      </a:endParaRPr>
                    </a:p>
                  </a:txBody>
                  <a:tcPr marL="19050" marR="19050" marT="19050" marB="19050" anchor="ctr"/>
                </a:tc>
                <a:tc rowSpan="3">
                  <a:txBody>
                    <a:bodyPr/>
                    <a:lstStyle/>
                    <a:p>
                      <a:pPr algn="ctr">
                        <a:spcBef>
                          <a:spcPts val="300"/>
                        </a:spcBef>
                        <a:spcAft>
                          <a:spcPts val="0"/>
                        </a:spcAft>
                      </a:pPr>
                      <a:r>
                        <a:rPr lang="uk-UA" sz="1400" dirty="0">
                          <a:effectLst/>
                        </a:rPr>
                        <a:t>Розряд</a:t>
                      </a:r>
                      <a:endParaRPr lang="ru-RU" sz="1400" dirty="0">
                        <a:effectLst/>
                        <a:latin typeface="Times New Roman"/>
                        <a:ea typeface="Times New Roman"/>
                      </a:endParaRPr>
                    </a:p>
                  </a:txBody>
                  <a:tcPr marL="19050" marR="19050" marT="19050" marB="19050" anchor="ctr"/>
                </a:tc>
                <a:tc gridSpan="4">
                  <a:txBody>
                    <a:bodyPr/>
                    <a:lstStyle/>
                    <a:p>
                      <a:pPr algn="ctr">
                        <a:spcBef>
                          <a:spcPts val="300"/>
                        </a:spcBef>
                        <a:spcAft>
                          <a:spcPts val="0"/>
                        </a:spcAft>
                      </a:pPr>
                      <a:r>
                        <a:rPr lang="uk-UA" sz="1400" dirty="0">
                          <a:effectLst/>
                        </a:rPr>
                        <a:t>Ставка за один щільний куб. метр деревини, гривень</a:t>
                      </a:r>
                      <a:endParaRPr lang="ru-RU" sz="1400" dirty="0">
                        <a:effectLst/>
                        <a:latin typeface="Times New Roman"/>
                        <a:ea typeface="Times New Roman"/>
                      </a:endParaRPr>
                    </a:p>
                  </a:txBody>
                  <a:tcPr marL="19050" marR="19050" marT="19050" marB="19050" anchor="ctr"/>
                </a:tc>
                <a:tc hMerge="1">
                  <a:txBody>
                    <a:bodyPr/>
                    <a:lstStyle/>
                    <a:p>
                      <a:endParaRPr lang="ru-RU"/>
                    </a:p>
                  </a:txBody>
                  <a:tcPr/>
                </a:tc>
                <a:tc hMerge="1">
                  <a:txBody>
                    <a:bodyPr/>
                    <a:lstStyle/>
                    <a:p>
                      <a:endParaRPr lang="ru-RU"/>
                    </a:p>
                  </a:txBody>
                  <a:tcPr/>
                </a:tc>
                <a:tc hMerge="1">
                  <a:txBody>
                    <a:bodyPr/>
                    <a:lstStyle/>
                    <a:p>
                      <a:endParaRPr lang="ru-RU"/>
                    </a:p>
                  </a:txBody>
                  <a:tcPr/>
                </a:tc>
              </a:tr>
              <a:tr h="257823">
                <a:tc vMerge="1">
                  <a:txBody>
                    <a:bodyPr/>
                    <a:lstStyle/>
                    <a:p>
                      <a:endParaRPr lang="ru-RU"/>
                    </a:p>
                  </a:txBody>
                  <a:tcPr/>
                </a:tc>
                <a:tc vMerge="1">
                  <a:txBody>
                    <a:bodyPr/>
                    <a:lstStyle/>
                    <a:p>
                      <a:endParaRPr lang="ru-RU"/>
                    </a:p>
                  </a:txBody>
                  <a:tcPr/>
                </a:tc>
                <a:tc gridSpan="3">
                  <a:txBody>
                    <a:bodyPr/>
                    <a:lstStyle/>
                    <a:p>
                      <a:pPr algn="ctr">
                        <a:spcBef>
                          <a:spcPts val="300"/>
                        </a:spcBef>
                        <a:spcAft>
                          <a:spcPts val="0"/>
                        </a:spcAft>
                      </a:pPr>
                      <a:r>
                        <a:rPr lang="uk-UA" sz="1400" dirty="0">
                          <a:effectLst/>
                        </a:rPr>
                        <a:t>ділової (без кори)</a:t>
                      </a:r>
                      <a:endParaRPr lang="ru-RU" sz="1400" dirty="0">
                        <a:effectLst/>
                        <a:latin typeface="Times New Roman"/>
                        <a:ea typeface="Times New Roman"/>
                      </a:endParaRPr>
                    </a:p>
                  </a:txBody>
                  <a:tcPr marL="19050" marR="19050" marT="19050" marB="19050" anchor="ctr"/>
                </a:tc>
                <a:tc hMerge="1">
                  <a:txBody>
                    <a:bodyPr/>
                    <a:lstStyle/>
                    <a:p>
                      <a:endParaRPr lang="ru-RU"/>
                    </a:p>
                  </a:txBody>
                  <a:tcPr/>
                </a:tc>
                <a:tc hMerge="1">
                  <a:txBody>
                    <a:bodyPr/>
                    <a:lstStyle/>
                    <a:p>
                      <a:endParaRPr lang="ru-RU"/>
                    </a:p>
                  </a:txBody>
                  <a:tcPr/>
                </a:tc>
                <a:tc rowSpan="2">
                  <a:txBody>
                    <a:bodyPr/>
                    <a:lstStyle/>
                    <a:p>
                      <a:pPr algn="ctr">
                        <a:spcBef>
                          <a:spcPts val="300"/>
                        </a:spcBef>
                        <a:spcAft>
                          <a:spcPts val="0"/>
                        </a:spcAft>
                      </a:pPr>
                      <a:r>
                        <a:rPr lang="uk-UA" sz="1400">
                          <a:effectLst/>
                        </a:rPr>
                        <a:t>дров'яної (з корою)</a:t>
                      </a:r>
                      <a:endParaRPr lang="ru-RU" sz="1400">
                        <a:effectLst/>
                        <a:latin typeface="Times New Roman"/>
                        <a:ea typeface="Times New Roman"/>
                      </a:endParaRPr>
                    </a:p>
                  </a:txBody>
                  <a:tcPr marL="19050" marR="19050" marT="19050" marB="19050" anchor="ctr"/>
                </a:tc>
              </a:tr>
              <a:tr h="257823">
                <a:tc vMerge="1">
                  <a:txBody>
                    <a:bodyPr/>
                    <a:lstStyle/>
                    <a:p>
                      <a:endParaRPr lang="ru-RU"/>
                    </a:p>
                  </a:txBody>
                  <a:tcPr/>
                </a:tc>
                <a:tc vMerge="1">
                  <a:txBody>
                    <a:bodyPr/>
                    <a:lstStyle/>
                    <a:p>
                      <a:endParaRPr lang="ru-RU"/>
                    </a:p>
                  </a:txBody>
                  <a:tcPr/>
                </a:tc>
                <a:tc>
                  <a:txBody>
                    <a:bodyPr/>
                    <a:lstStyle/>
                    <a:p>
                      <a:pPr algn="ctr">
                        <a:spcBef>
                          <a:spcPts val="300"/>
                        </a:spcBef>
                        <a:spcAft>
                          <a:spcPts val="0"/>
                        </a:spcAft>
                      </a:pPr>
                      <a:r>
                        <a:rPr lang="uk-UA" sz="1400" dirty="0">
                          <a:effectLst/>
                        </a:rPr>
                        <a:t>великої</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середньої</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дрібної</a:t>
                      </a:r>
                      <a:endParaRPr lang="ru-RU" sz="1400">
                        <a:effectLst/>
                        <a:latin typeface="Times New Roman"/>
                        <a:ea typeface="Times New Roman"/>
                      </a:endParaRPr>
                    </a:p>
                  </a:txBody>
                  <a:tcPr marL="19050" marR="19050" marT="19050" marB="19050"/>
                </a:tc>
                <a:tc vMerge="1">
                  <a:txBody>
                    <a:bodyPr/>
                    <a:lstStyle/>
                    <a:p>
                      <a:endParaRPr lang="ru-RU"/>
                    </a:p>
                  </a:txBody>
                  <a:tcPr/>
                </a:tc>
              </a:tr>
              <a:tr h="257823">
                <a:tc gridSpan="6">
                  <a:txBody>
                    <a:bodyPr/>
                    <a:lstStyle/>
                    <a:p>
                      <a:pPr algn="ctr">
                        <a:spcBef>
                          <a:spcPts val="300"/>
                        </a:spcBef>
                        <a:spcAft>
                          <a:spcPts val="0"/>
                        </a:spcAft>
                      </a:pPr>
                      <a:r>
                        <a:rPr lang="uk-UA" sz="1400" dirty="0">
                          <a:effectLst/>
                        </a:rPr>
                        <a:t>Перший пояс</a:t>
                      </a:r>
                      <a:endParaRPr lang="ru-RU" sz="1400" dirty="0">
                        <a:effectLst/>
                        <a:latin typeface="Times New Roman"/>
                        <a:ea typeface="Times New Roman"/>
                      </a:endParaRPr>
                    </a:p>
                  </a:txBody>
                  <a:tcPr marL="19050" marR="19050" marT="19050" marB="1905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7823">
                <a:tc gridSpan="6">
                  <a:txBody>
                    <a:bodyPr/>
                    <a:lstStyle/>
                    <a:p>
                      <a:pPr>
                        <a:spcBef>
                          <a:spcPts val="300"/>
                        </a:spcBef>
                        <a:spcAft>
                          <a:spcPts val="0"/>
                        </a:spcAft>
                      </a:pPr>
                      <a:r>
                        <a:rPr lang="uk-UA" sz="1400" dirty="0">
                          <a:effectLst/>
                        </a:rPr>
                        <a:t>Сосна</a:t>
                      </a:r>
                      <a:endParaRPr lang="ru-RU" sz="1400" dirty="0">
                        <a:effectLst/>
                        <a:latin typeface="Times New Roman"/>
                        <a:ea typeface="Times New Roman"/>
                      </a:endParaRPr>
                    </a:p>
                  </a:txBody>
                  <a:tcPr marL="19050" marR="19050" marT="19050" marB="1905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7823">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70,33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44,98</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17,30</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1,78</a:t>
                      </a:r>
                      <a:endParaRPr lang="ru-RU" sz="1400">
                        <a:effectLst/>
                        <a:latin typeface="Times New Roman"/>
                        <a:ea typeface="Times New Roman"/>
                      </a:endParaRPr>
                    </a:p>
                  </a:txBody>
                  <a:tcPr marL="19050" marR="19050" marT="19050" marB="19050"/>
                </a:tc>
              </a:tr>
              <a:tr h="257823">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49,98</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32,13</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12,49</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1,37</a:t>
                      </a:r>
                      <a:endParaRPr lang="ru-RU" sz="1400">
                        <a:effectLst/>
                        <a:latin typeface="Times New Roman"/>
                        <a:ea typeface="Times New Roman"/>
                      </a:endParaRPr>
                    </a:p>
                  </a:txBody>
                  <a:tcPr marL="19050" marR="19050" marT="19050" marB="19050"/>
                </a:tc>
              </a:tr>
              <a:tr h="257823">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40,34</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25,98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10,02</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1,10</a:t>
                      </a:r>
                      <a:endParaRPr lang="ru-RU" sz="1400">
                        <a:effectLst/>
                        <a:latin typeface="Times New Roman"/>
                        <a:ea typeface="Times New Roman"/>
                      </a:endParaRPr>
                    </a:p>
                  </a:txBody>
                  <a:tcPr marL="19050" marR="19050" marT="19050" marB="19050"/>
                </a:tc>
              </a:tr>
              <a:tr h="257823">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30,34</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19,28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7,41</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0,82</a:t>
                      </a:r>
                      <a:endParaRPr lang="ru-RU" sz="1400" dirty="0">
                        <a:effectLst/>
                        <a:latin typeface="Times New Roman"/>
                        <a:ea typeface="Times New Roman"/>
                      </a:endParaRPr>
                    </a:p>
                  </a:txBody>
                  <a:tcPr marL="19050" marR="19050" marT="19050" marB="19050"/>
                </a:tc>
              </a:tr>
              <a:tr h="257823">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19,99</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12,85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4,94</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0,55</a:t>
                      </a:r>
                      <a:endParaRPr lang="ru-RU" sz="1400" dirty="0">
                        <a:effectLst/>
                        <a:latin typeface="Times New Roman"/>
                        <a:ea typeface="Times New Roman"/>
                      </a:endParaRPr>
                    </a:p>
                  </a:txBody>
                  <a:tcPr marL="19050" marR="19050" marT="19050" marB="19050"/>
                </a:tc>
              </a:tr>
            </a:tbl>
          </a:graphicData>
        </a:graphic>
      </p:graphicFrame>
      <p:sp>
        <p:nvSpPr>
          <p:cNvPr id="3" name="Заголовок 2"/>
          <p:cNvSpPr>
            <a:spLocks noGrp="1"/>
          </p:cNvSpPr>
          <p:nvPr>
            <p:ph type="title"/>
          </p:nvPr>
        </p:nvSpPr>
        <p:spPr>
          <a:xfrm>
            <a:off x="683568" y="116632"/>
            <a:ext cx="7756263" cy="910234"/>
          </a:xfrm>
        </p:spPr>
        <p:txBody>
          <a:bodyPr/>
          <a:lstStyle/>
          <a:p>
            <a:r>
              <a:rPr lang="uk-UA" dirty="0">
                <a:effectLst>
                  <a:outerShdw blurRad="38100" dist="38100" dir="2700000" algn="tl">
                    <a:srgbClr val="000000">
                      <a:alpha val="43137"/>
                    </a:srgbClr>
                  </a:outerShdw>
                </a:effectLst>
              </a:rPr>
              <a:t>Ставки збору</a:t>
            </a:r>
            <a:endParaRPr lang="ru-RU" dirty="0">
              <a:effectLst>
                <a:outerShdw blurRad="38100" dist="38100" dir="2700000" algn="tl">
                  <a:srgbClr val="000000">
                    <a:alpha val="43137"/>
                  </a:srgbClr>
                </a:outerShdw>
              </a:effectLst>
            </a:endParaRPr>
          </a:p>
        </p:txBody>
      </p:sp>
      <p:graphicFrame>
        <p:nvGraphicFramePr>
          <p:cNvPr id="5" name="Таблиця 4"/>
          <p:cNvGraphicFramePr>
            <a:graphicFrameLocks noGrp="1"/>
          </p:cNvGraphicFramePr>
          <p:nvPr>
            <p:extLst>
              <p:ext uri="{D42A27DB-BD31-4B8C-83A1-F6EECF244321}">
                <p14:modId xmlns="" xmlns:p14="http://schemas.microsoft.com/office/powerpoint/2010/main" val="1859270595"/>
              </p:ext>
            </p:extLst>
          </p:nvPr>
        </p:nvGraphicFramePr>
        <p:xfrm>
          <a:off x="683568" y="3820101"/>
          <a:ext cx="7747000" cy="3017520"/>
        </p:xfrm>
        <a:graphic>
          <a:graphicData uri="http://schemas.openxmlformats.org/drawingml/2006/table">
            <a:tbl>
              <a:tblPr>
                <a:tableStyleId>{5C22544A-7EE6-4342-B048-85BDC9FD1C3A}</a:tableStyleId>
              </a:tblPr>
              <a:tblGrid>
                <a:gridCol w="2401570"/>
                <a:gridCol w="1084580"/>
                <a:gridCol w="1162050"/>
                <a:gridCol w="1162050"/>
                <a:gridCol w="1162050"/>
                <a:gridCol w="774700"/>
              </a:tblGrid>
              <a:tr h="224219">
                <a:tc gridSpan="6">
                  <a:txBody>
                    <a:bodyPr/>
                    <a:lstStyle/>
                    <a:p>
                      <a:pPr>
                        <a:spcBef>
                          <a:spcPts val="300"/>
                        </a:spcBef>
                        <a:spcAft>
                          <a:spcPts val="0"/>
                        </a:spcAft>
                      </a:pPr>
                      <a:r>
                        <a:rPr lang="uk-UA" sz="1400" dirty="0">
                          <a:effectLst/>
                        </a:rPr>
                        <a:t>Модрина</a:t>
                      </a:r>
                      <a:endParaRPr lang="ru-RU" sz="1400" dirty="0">
                        <a:effectLst/>
                        <a:latin typeface="Times New Roman"/>
                        <a:ea typeface="Times New Roman"/>
                      </a:endParaRPr>
                    </a:p>
                  </a:txBody>
                  <a:tcPr marL="19050" marR="19050" marT="19050" marB="1905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4219">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31,59</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26,77</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10,43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2,33</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22,76</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19,28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7,41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1,78</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17,95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15,53</a:t>
                      </a:r>
                      <a:endParaRPr lang="ru-RU" sz="1400" dirty="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5,90</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1,37</a:t>
                      </a:r>
                      <a:endParaRPr lang="ru-RU" sz="1400" dirty="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13,39</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11,52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4,39</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0,96</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9,10</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7,77</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3,02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0,69</a:t>
                      </a:r>
                      <a:endParaRPr lang="ru-RU" sz="1400">
                        <a:effectLst/>
                        <a:latin typeface="Times New Roman"/>
                        <a:ea typeface="Times New Roman"/>
                      </a:endParaRPr>
                    </a:p>
                  </a:txBody>
                  <a:tcPr marL="19050" marR="19050" marT="19050" marB="19050"/>
                </a:tc>
              </a:tr>
              <a:tr h="224219">
                <a:tc gridSpan="6">
                  <a:txBody>
                    <a:bodyPr/>
                    <a:lstStyle/>
                    <a:p>
                      <a:pPr>
                        <a:spcBef>
                          <a:spcPts val="300"/>
                        </a:spcBef>
                        <a:spcAft>
                          <a:spcPts val="0"/>
                        </a:spcAft>
                      </a:pPr>
                      <a:r>
                        <a:rPr lang="uk-UA" sz="1400" dirty="0">
                          <a:effectLst/>
                        </a:rPr>
                        <a:t>Ялина, ялиця</a:t>
                      </a:r>
                      <a:endParaRPr lang="ru-RU" sz="1400" dirty="0">
                        <a:effectLst/>
                        <a:latin typeface="Times New Roman"/>
                        <a:ea typeface="Times New Roman"/>
                      </a:endParaRPr>
                    </a:p>
                  </a:txBody>
                  <a:tcPr marL="19050" marR="19050" marT="19050" marB="1905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4219">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43,65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37,22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14,28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1,65</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32,40</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27,58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10,71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1,10</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25,98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22,23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8,51</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0,96</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19,55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16,60</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6,32</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0,69</a:t>
                      </a:r>
                      <a:endParaRPr lang="ru-RU" sz="1400">
                        <a:effectLst/>
                        <a:latin typeface="Times New Roman"/>
                        <a:ea typeface="Times New Roman"/>
                      </a:endParaRPr>
                    </a:p>
                  </a:txBody>
                  <a:tcPr marL="19050" marR="19050" marT="19050" marB="19050"/>
                </a:tc>
              </a:tr>
              <a:tr h="224219">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13,13</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10,98</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a:effectLst/>
                        </a:rPr>
                        <a:t>4,26</a:t>
                      </a:r>
                      <a:endParaRPr lang="ru-RU" sz="1400">
                        <a:effectLst/>
                        <a:latin typeface="Times New Roman"/>
                        <a:ea typeface="Times New Roman"/>
                      </a:endParaRPr>
                    </a:p>
                  </a:txBody>
                  <a:tcPr marL="19050" marR="19050" marT="19050" marB="19050"/>
                </a:tc>
                <a:tc>
                  <a:txBody>
                    <a:bodyPr/>
                    <a:lstStyle/>
                    <a:p>
                      <a:pPr algn="ctr">
                        <a:spcBef>
                          <a:spcPts val="300"/>
                        </a:spcBef>
                        <a:spcAft>
                          <a:spcPts val="0"/>
                        </a:spcAft>
                      </a:pPr>
                      <a:r>
                        <a:rPr lang="uk-UA" sz="1400" dirty="0">
                          <a:effectLst/>
                        </a:rPr>
                        <a:t>0,55</a:t>
                      </a:r>
                      <a:endParaRPr lang="ru-RU" sz="1400" dirty="0">
                        <a:effectLst/>
                        <a:latin typeface="Times New Roman"/>
                        <a:ea typeface="Times New Roman"/>
                      </a:endParaRPr>
                    </a:p>
                  </a:txBody>
                  <a:tcPr marL="19050" marR="19050" marT="19050" marB="19050"/>
                </a:tc>
              </a:tr>
            </a:tbl>
          </a:graphicData>
        </a:graphic>
      </p:graphicFrame>
    </p:spTree>
    <p:extLst>
      <p:ext uri="{BB962C8B-B14F-4D97-AF65-F5344CB8AC3E}">
        <p14:creationId xmlns="" xmlns:p14="http://schemas.microsoft.com/office/powerpoint/2010/main" val="225735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5"/>
          <p:cNvGraphicFramePr>
            <a:graphicFrameLocks noGrp="1"/>
          </p:cNvGraphicFramePr>
          <p:nvPr>
            <p:ph idx="1"/>
            <p:extLst>
              <p:ext uri="{D42A27DB-BD31-4B8C-83A1-F6EECF244321}">
                <p14:modId xmlns="" xmlns:p14="http://schemas.microsoft.com/office/powerpoint/2010/main" val="3415136268"/>
              </p:ext>
            </p:extLst>
          </p:nvPr>
        </p:nvGraphicFramePr>
        <p:xfrm>
          <a:off x="251520" y="40341"/>
          <a:ext cx="6912768" cy="6631650"/>
        </p:xfrm>
        <a:graphic>
          <a:graphicData uri="http://schemas.openxmlformats.org/drawingml/2006/table">
            <a:tbl>
              <a:tblPr>
                <a:tableStyleId>{5C22544A-7EE6-4342-B048-85BDC9FD1C3A}</a:tableStyleId>
              </a:tblPr>
              <a:tblGrid>
                <a:gridCol w="2142958"/>
                <a:gridCol w="967788"/>
                <a:gridCol w="1036915"/>
                <a:gridCol w="1036915"/>
                <a:gridCol w="1036915"/>
                <a:gridCol w="691277"/>
              </a:tblGrid>
              <a:tr h="218424">
                <a:tc gridSpan="6">
                  <a:txBody>
                    <a:bodyPr/>
                    <a:lstStyle/>
                    <a:p>
                      <a:pPr>
                        <a:spcBef>
                          <a:spcPts val="300"/>
                        </a:spcBef>
                        <a:spcAft>
                          <a:spcPts val="0"/>
                        </a:spcAft>
                      </a:pPr>
                      <a:r>
                        <a:rPr lang="uk-UA" sz="1400" dirty="0">
                          <a:effectLst/>
                        </a:rPr>
                        <a:t>Дуб (крім дуба коркового)</a:t>
                      </a:r>
                      <a:endParaRPr lang="ru-RU" sz="1400" dirty="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424">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184,53</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88,67</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29,52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3,02</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132,36</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63,64</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21,14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2,20</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106,00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50,66</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17,03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1,78</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79,63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38,31</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12,77</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1,24</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52,17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25,33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8,51</a:t>
                      </a:r>
                      <a:endParaRPr lang="ru-RU" sz="1200" dirty="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0,96</a:t>
                      </a:r>
                      <a:endParaRPr lang="ru-RU" sz="1200">
                        <a:effectLst/>
                        <a:latin typeface="Times New Roman"/>
                        <a:ea typeface="Times New Roman"/>
                      </a:endParaRPr>
                    </a:p>
                  </a:txBody>
                  <a:tcPr marL="10425" marR="10425" marT="10425" marB="10425"/>
                </a:tc>
              </a:tr>
              <a:tr h="218424">
                <a:tc gridSpan="6">
                  <a:txBody>
                    <a:bodyPr/>
                    <a:lstStyle/>
                    <a:p>
                      <a:pPr>
                        <a:spcBef>
                          <a:spcPts val="300"/>
                        </a:spcBef>
                        <a:spcAft>
                          <a:spcPts val="0"/>
                        </a:spcAft>
                      </a:pPr>
                      <a:r>
                        <a:rPr lang="uk-UA" sz="1400" dirty="0">
                          <a:effectLst/>
                        </a:rPr>
                        <a:t>Ясен, клен (крім явору)</a:t>
                      </a:r>
                      <a:endParaRPr lang="ru-RU" sz="1400" dirty="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424">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69,20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59,11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29,52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3,02</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49,63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42,43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21,14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2,20</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39,75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33,78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17,03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1,78</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29,86</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25,54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12,77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1,24</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19,57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16,89</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8,51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0,96</a:t>
                      </a:r>
                      <a:endParaRPr lang="ru-RU" sz="1200" dirty="0">
                        <a:effectLst/>
                        <a:latin typeface="Times New Roman"/>
                        <a:ea typeface="Times New Roman"/>
                      </a:endParaRPr>
                    </a:p>
                  </a:txBody>
                  <a:tcPr marL="10425" marR="10425" marT="10425" marB="10425"/>
                </a:tc>
              </a:tr>
              <a:tr h="218424">
                <a:tc gridSpan="6">
                  <a:txBody>
                    <a:bodyPr/>
                    <a:lstStyle/>
                    <a:p>
                      <a:pPr>
                        <a:spcBef>
                          <a:spcPts val="300"/>
                        </a:spcBef>
                        <a:spcAft>
                          <a:spcPts val="0"/>
                        </a:spcAft>
                      </a:pPr>
                      <a:r>
                        <a:rPr lang="uk-UA" sz="1400" dirty="0">
                          <a:effectLst/>
                        </a:rPr>
                        <a:t>Бук</a:t>
                      </a:r>
                      <a:endParaRPr lang="ru-RU" sz="1400" dirty="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424">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133,04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85,58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28,56</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2,61</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94,74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60,87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20,32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1,78</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76,20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48,81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16,34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1,51</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57,25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36,45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12,22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1,10</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38,31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24,41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8,10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0,69</a:t>
                      </a:r>
                      <a:endParaRPr lang="ru-RU" sz="1200" dirty="0">
                        <a:effectLst/>
                        <a:latin typeface="Times New Roman"/>
                        <a:ea typeface="Times New Roman"/>
                      </a:endParaRPr>
                    </a:p>
                  </a:txBody>
                  <a:tcPr marL="10425" marR="10425" marT="10425" marB="10425"/>
                </a:tc>
              </a:tr>
              <a:tr h="218424">
                <a:tc gridSpan="6">
                  <a:txBody>
                    <a:bodyPr/>
                    <a:lstStyle/>
                    <a:p>
                      <a:pPr>
                        <a:spcBef>
                          <a:spcPts val="300"/>
                        </a:spcBef>
                        <a:spcAft>
                          <a:spcPts val="0"/>
                        </a:spcAft>
                      </a:pPr>
                      <a:r>
                        <a:rPr lang="uk-UA" sz="1400" dirty="0">
                          <a:effectLst/>
                        </a:rPr>
                        <a:t>Береза, вільха чорна, граб звичайний, в'яз, липа</a:t>
                      </a:r>
                      <a:endParaRPr lang="ru-RU" sz="1400" dirty="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424">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10,30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8,86</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6,59</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2,33</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7,21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6,18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4,74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1,78</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5,77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5,15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3,91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1,37</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4,32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3,71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2,88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0,96</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2,88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2,47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1,85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0,69</a:t>
                      </a:r>
                      <a:endParaRPr lang="ru-RU" sz="1200">
                        <a:effectLst/>
                        <a:latin typeface="Times New Roman"/>
                        <a:ea typeface="Times New Roman"/>
                      </a:endParaRPr>
                    </a:p>
                  </a:txBody>
                  <a:tcPr marL="10425" marR="10425" marT="10425" marB="10425"/>
                </a:tc>
              </a:tr>
              <a:tr h="218424">
                <a:tc gridSpan="6">
                  <a:txBody>
                    <a:bodyPr/>
                    <a:lstStyle/>
                    <a:p>
                      <a:pPr>
                        <a:spcBef>
                          <a:spcPts val="300"/>
                        </a:spcBef>
                        <a:spcAft>
                          <a:spcPts val="0"/>
                        </a:spcAft>
                      </a:pPr>
                      <a:r>
                        <a:rPr lang="uk-UA" sz="1400" dirty="0">
                          <a:effectLst/>
                        </a:rPr>
                        <a:t>Осика, вільха сіра, тополя</a:t>
                      </a:r>
                      <a:endParaRPr lang="ru-RU" sz="1400" dirty="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424">
                <a:tc rowSpan="5">
                  <a:txBody>
                    <a:bodyPr/>
                    <a:lstStyle/>
                    <a:p>
                      <a:pPr algn="ctr">
                        <a:spcBef>
                          <a:spcPts val="300"/>
                        </a:spcBef>
                        <a:spcAft>
                          <a:spcPts val="0"/>
                        </a:spcAft>
                      </a:pPr>
                      <a:r>
                        <a:rPr lang="uk-UA" sz="1400">
                          <a:effectLst/>
                        </a:rPr>
                        <a:t> </a:t>
                      </a:r>
                      <a:endParaRPr lang="ru-RU" sz="14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5,97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5,15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3,91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1,65</a:t>
                      </a:r>
                      <a:endParaRPr lang="ru-RU" sz="120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4,32</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3,71</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2,68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1,10</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3,50</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2,88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2,27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0,96</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2,68</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2,27</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1,65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0,69</a:t>
                      </a:r>
                      <a:endParaRPr lang="ru-RU" sz="1200" dirty="0">
                        <a:effectLst/>
                        <a:latin typeface="Times New Roman"/>
                        <a:ea typeface="Times New Roman"/>
                      </a:endParaRPr>
                    </a:p>
                  </a:txBody>
                  <a:tcPr marL="10425" marR="10425" marT="10425" marB="10425"/>
                </a:tc>
              </a:tr>
              <a:tr h="218424">
                <a:tc vMerge="1">
                  <a:txBody>
                    <a:bodyPr/>
                    <a:lstStyle/>
                    <a:p>
                      <a:endParaRPr lang="ru-RU"/>
                    </a:p>
                  </a:txBody>
                  <a:tcPr/>
                </a:tc>
                <a:tc>
                  <a:txBody>
                    <a:bodyPr/>
                    <a:lstStyle/>
                    <a:p>
                      <a:pPr algn="ctr">
                        <a:spcBef>
                          <a:spcPts val="300"/>
                        </a:spcBef>
                        <a:spcAft>
                          <a:spcPts val="0"/>
                        </a:spcAft>
                      </a:pPr>
                      <a:r>
                        <a:rPr lang="uk-UA" sz="1200">
                          <a:effectLst/>
                        </a:rPr>
                        <a:t>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1,65</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1,44</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a:effectLst/>
                        </a:rPr>
                        <a:t>1,03</a:t>
                      </a:r>
                      <a:endParaRPr lang="ru-RU" sz="1200">
                        <a:effectLst/>
                        <a:latin typeface="Times New Roman"/>
                        <a:ea typeface="Times New Roman"/>
                      </a:endParaRPr>
                    </a:p>
                  </a:txBody>
                  <a:tcPr marL="10425" marR="10425" marT="10425" marB="10425"/>
                </a:tc>
                <a:tc>
                  <a:txBody>
                    <a:bodyPr/>
                    <a:lstStyle/>
                    <a:p>
                      <a:pPr algn="ctr">
                        <a:spcBef>
                          <a:spcPts val="300"/>
                        </a:spcBef>
                        <a:spcAft>
                          <a:spcPts val="0"/>
                        </a:spcAft>
                      </a:pPr>
                      <a:r>
                        <a:rPr lang="uk-UA" sz="1200" dirty="0">
                          <a:effectLst/>
                        </a:rPr>
                        <a:t>0,27</a:t>
                      </a:r>
                      <a:endParaRPr lang="ru-RU" sz="1200" dirty="0">
                        <a:effectLst/>
                        <a:latin typeface="Times New Roman"/>
                        <a:ea typeface="Times New Roman"/>
                      </a:endParaRPr>
                    </a:p>
                  </a:txBody>
                  <a:tcPr marL="10425" marR="10425" marT="10425" marB="10425"/>
                </a:tc>
              </a:tr>
            </a:tbl>
          </a:graphicData>
        </a:graphic>
      </p:graphicFrame>
      <p:pic>
        <p:nvPicPr>
          <p:cNvPr id="614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312" y="188640"/>
            <a:ext cx="1573306" cy="20977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96173" y="4725144"/>
            <a:ext cx="1482617" cy="1976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34765" y="2442865"/>
            <a:ext cx="1397675" cy="2090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955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5"/>
          <p:cNvGraphicFramePr>
            <a:graphicFrameLocks noGrp="1"/>
          </p:cNvGraphicFramePr>
          <p:nvPr>
            <p:ph idx="1"/>
            <p:extLst>
              <p:ext uri="{D42A27DB-BD31-4B8C-83A1-F6EECF244321}">
                <p14:modId xmlns="" xmlns:p14="http://schemas.microsoft.com/office/powerpoint/2010/main" val="4198849262"/>
              </p:ext>
            </p:extLst>
          </p:nvPr>
        </p:nvGraphicFramePr>
        <p:xfrm>
          <a:off x="179512" y="604251"/>
          <a:ext cx="5976663" cy="5649498"/>
        </p:xfrm>
        <a:graphic>
          <a:graphicData uri="http://schemas.openxmlformats.org/drawingml/2006/table">
            <a:tbl>
              <a:tblPr>
                <a:tableStyleId>{5C22544A-7EE6-4342-B048-85BDC9FD1C3A}</a:tableStyleId>
              </a:tblPr>
              <a:tblGrid>
                <a:gridCol w="1852766"/>
                <a:gridCol w="836733"/>
                <a:gridCol w="896499"/>
                <a:gridCol w="896499"/>
                <a:gridCol w="896499"/>
                <a:gridCol w="597667"/>
              </a:tblGrid>
              <a:tr h="297342">
                <a:tc gridSpan="6">
                  <a:txBody>
                    <a:bodyPr/>
                    <a:lstStyle/>
                    <a:p>
                      <a:pPr algn="ctr">
                        <a:spcBef>
                          <a:spcPts val="300"/>
                        </a:spcBef>
                        <a:spcAft>
                          <a:spcPts val="0"/>
                        </a:spcAft>
                      </a:pPr>
                      <a:r>
                        <a:rPr lang="uk-UA" sz="1400" dirty="0">
                          <a:effectLst/>
                        </a:rPr>
                        <a:t>Другий пояс</a:t>
                      </a:r>
                      <a:endParaRPr lang="ru-RU" sz="1400" dirty="0">
                        <a:effectLst/>
                        <a:latin typeface="Times New Roman"/>
                        <a:ea typeface="Times New Roman"/>
                      </a:endParaRPr>
                    </a:p>
                  </a:txBody>
                  <a:tcPr marL="16461" marR="16461" marT="16461" marB="1646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7342">
                <a:tc gridSpan="6">
                  <a:txBody>
                    <a:bodyPr/>
                    <a:lstStyle/>
                    <a:p>
                      <a:pPr>
                        <a:spcBef>
                          <a:spcPts val="300"/>
                        </a:spcBef>
                        <a:spcAft>
                          <a:spcPts val="0"/>
                        </a:spcAft>
                      </a:pPr>
                      <a:r>
                        <a:rPr lang="uk-UA" sz="1400" dirty="0">
                          <a:effectLst/>
                        </a:rPr>
                        <a:t>Сосна</a:t>
                      </a:r>
                      <a:endParaRPr lang="ru-RU" sz="1400" dirty="0">
                        <a:effectLst/>
                        <a:latin typeface="Times New Roman"/>
                        <a:ea typeface="Times New Roman"/>
                      </a:endParaRPr>
                    </a:p>
                  </a:txBody>
                  <a:tcPr marL="16461" marR="16461" marT="16461" marB="1646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7342">
                <a:tc rowSpan="5">
                  <a:txBody>
                    <a:bodyPr/>
                    <a:lstStyle/>
                    <a:p>
                      <a:pPr algn="ctr">
                        <a:spcBef>
                          <a:spcPts val="300"/>
                        </a:spcBef>
                        <a:spcAft>
                          <a:spcPts val="0"/>
                        </a:spcAft>
                      </a:pPr>
                      <a:r>
                        <a:rPr lang="uk-UA" sz="1100">
                          <a:effectLst/>
                        </a:rPr>
                        <a:t> </a:t>
                      </a:r>
                      <a:endParaRPr lang="ru-RU" sz="9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59,97</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38,29</a:t>
                      </a:r>
                      <a:endParaRPr lang="ru-RU" sz="1400" dirty="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14,69</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1,51</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42,48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27,31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10,57</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1,10</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33,91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21,95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8,51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0,96</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25,70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16,34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6,32</a:t>
                      </a:r>
                      <a:endParaRPr lang="ru-RU" sz="1400" dirty="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0,69</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17,14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10,98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4,26</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0,41</a:t>
                      </a:r>
                      <a:endParaRPr lang="ru-RU" sz="1400">
                        <a:effectLst/>
                        <a:latin typeface="Times New Roman"/>
                        <a:ea typeface="Times New Roman"/>
                      </a:endParaRPr>
                    </a:p>
                  </a:txBody>
                  <a:tcPr marL="16461" marR="16461" marT="16461" marB="16461"/>
                </a:tc>
              </a:tr>
              <a:tr h="297342">
                <a:tc gridSpan="6">
                  <a:txBody>
                    <a:bodyPr/>
                    <a:lstStyle/>
                    <a:p>
                      <a:pPr>
                        <a:spcBef>
                          <a:spcPts val="300"/>
                        </a:spcBef>
                        <a:spcAft>
                          <a:spcPts val="0"/>
                        </a:spcAft>
                      </a:pPr>
                      <a:r>
                        <a:rPr lang="uk-UA" sz="1400" dirty="0">
                          <a:effectLst/>
                        </a:rPr>
                        <a:t>Модрина</a:t>
                      </a:r>
                      <a:endParaRPr lang="ru-RU" sz="1400" dirty="0">
                        <a:effectLst/>
                        <a:latin typeface="Times New Roman"/>
                        <a:ea typeface="Times New Roman"/>
                      </a:endParaRPr>
                    </a:p>
                  </a:txBody>
                  <a:tcPr marL="16461" marR="16461" marT="16461" marB="1646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7342">
                <a:tc rowSpan="5">
                  <a:txBody>
                    <a:bodyPr/>
                    <a:lstStyle/>
                    <a:p>
                      <a:pPr algn="ctr">
                        <a:spcBef>
                          <a:spcPts val="300"/>
                        </a:spcBef>
                        <a:spcAft>
                          <a:spcPts val="0"/>
                        </a:spcAft>
                      </a:pPr>
                      <a:r>
                        <a:rPr lang="uk-UA" sz="1100" dirty="0">
                          <a:effectLst/>
                        </a:rPr>
                        <a:t> </a:t>
                      </a:r>
                      <a:endParaRPr lang="ru-RU" sz="900" dirty="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27,05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23,30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8,92</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2,20</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19,55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16,60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6,32</a:t>
                      </a:r>
                      <a:endParaRPr lang="ru-RU" sz="1400" dirty="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1,51</a:t>
                      </a:r>
                      <a:endParaRPr lang="ru-RU" sz="1400" dirty="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15,53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13,13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5,08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1,24</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11,52</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9,91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3,84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0,96</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7,77</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6,70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2,61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0,55</a:t>
                      </a:r>
                      <a:endParaRPr lang="ru-RU" sz="1400" dirty="0">
                        <a:effectLst/>
                        <a:latin typeface="Times New Roman"/>
                        <a:ea typeface="Times New Roman"/>
                      </a:endParaRPr>
                    </a:p>
                  </a:txBody>
                  <a:tcPr marL="16461" marR="16461" marT="16461" marB="16461"/>
                </a:tc>
              </a:tr>
              <a:tr h="297342">
                <a:tc gridSpan="6">
                  <a:txBody>
                    <a:bodyPr/>
                    <a:lstStyle/>
                    <a:p>
                      <a:pPr>
                        <a:spcBef>
                          <a:spcPts val="300"/>
                        </a:spcBef>
                        <a:spcAft>
                          <a:spcPts val="0"/>
                        </a:spcAft>
                      </a:pPr>
                      <a:r>
                        <a:rPr lang="uk-UA" sz="1400" dirty="0">
                          <a:effectLst/>
                        </a:rPr>
                        <a:t>Ялина, ялиця</a:t>
                      </a:r>
                      <a:endParaRPr lang="ru-RU" sz="1400" dirty="0">
                        <a:effectLst/>
                        <a:latin typeface="Times New Roman"/>
                        <a:ea typeface="Times New Roman"/>
                      </a:endParaRPr>
                    </a:p>
                  </a:txBody>
                  <a:tcPr marL="16461" marR="16461" marT="16461" marB="16461"/>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7342">
                <a:tc rowSpan="5">
                  <a:txBody>
                    <a:bodyPr/>
                    <a:lstStyle/>
                    <a:p>
                      <a:pPr algn="ctr">
                        <a:spcBef>
                          <a:spcPts val="300"/>
                        </a:spcBef>
                        <a:spcAft>
                          <a:spcPts val="0"/>
                        </a:spcAft>
                      </a:pPr>
                      <a:r>
                        <a:rPr lang="uk-UA" sz="1100">
                          <a:effectLst/>
                        </a:rPr>
                        <a:t> </a:t>
                      </a:r>
                      <a:endParaRPr lang="ru-RU" sz="9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38,55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32,94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12,63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1,37</a:t>
                      </a:r>
                      <a:endParaRPr lang="ru-RU" sz="140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2</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27,58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23,56</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9,06</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0,96</a:t>
                      </a:r>
                      <a:endParaRPr lang="ru-RU" sz="1400" dirty="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3</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21,95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18,74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7,28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0,82</a:t>
                      </a:r>
                      <a:endParaRPr lang="ru-RU" sz="1400" dirty="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4</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16,60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14,20</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5,49</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0,69</a:t>
                      </a:r>
                      <a:endParaRPr lang="ru-RU" sz="1400" dirty="0">
                        <a:effectLst/>
                        <a:latin typeface="Times New Roman"/>
                        <a:ea typeface="Times New Roman"/>
                      </a:endParaRPr>
                    </a:p>
                  </a:txBody>
                  <a:tcPr marL="16461" marR="16461" marT="16461" marB="16461"/>
                </a:tc>
              </a:tr>
              <a:tr h="297342">
                <a:tc vMerge="1">
                  <a:txBody>
                    <a:bodyPr/>
                    <a:lstStyle/>
                    <a:p>
                      <a:endParaRPr lang="ru-RU"/>
                    </a:p>
                  </a:txBody>
                  <a:tcPr/>
                </a:tc>
                <a:tc>
                  <a:txBody>
                    <a:bodyPr/>
                    <a:lstStyle/>
                    <a:p>
                      <a:pPr algn="ctr">
                        <a:spcBef>
                          <a:spcPts val="300"/>
                        </a:spcBef>
                        <a:spcAft>
                          <a:spcPts val="0"/>
                        </a:spcAft>
                      </a:pPr>
                      <a:r>
                        <a:rPr lang="uk-UA" sz="1400">
                          <a:effectLst/>
                        </a:rPr>
                        <a:t>5</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10,98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9,38</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a:effectLst/>
                        </a:rPr>
                        <a:t>3,57</a:t>
                      </a:r>
                      <a:endParaRPr lang="ru-RU" sz="1400">
                        <a:effectLst/>
                        <a:latin typeface="Times New Roman"/>
                        <a:ea typeface="Times New Roman"/>
                      </a:endParaRPr>
                    </a:p>
                  </a:txBody>
                  <a:tcPr marL="16461" marR="16461" marT="16461" marB="16461"/>
                </a:tc>
                <a:tc>
                  <a:txBody>
                    <a:bodyPr/>
                    <a:lstStyle/>
                    <a:p>
                      <a:pPr algn="ctr">
                        <a:spcBef>
                          <a:spcPts val="300"/>
                        </a:spcBef>
                        <a:spcAft>
                          <a:spcPts val="0"/>
                        </a:spcAft>
                      </a:pPr>
                      <a:r>
                        <a:rPr lang="uk-UA" sz="1400" dirty="0">
                          <a:effectLst/>
                        </a:rPr>
                        <a:t>0,41</a:t>
                      </a:r>
                      <a:endParaRPr lang="ru-RU" sz="1400" dirty="0">
                        <a:effectLst/>
                        <a:latin typeface="Times New Roman"/>
                        <a:ea typeface="Times New Roman"/>
                      </a:endParaRPr>
                    </a:p>
                  </a:txBody>
                  <a:tcPr marL="16461" marR="16461" marT="16461" marB="16461"/>
                </a:tc>
              </a:tr>
            </a:tbl>
          </a:graphicData>
        </a:graphic>
      </p:graphicFrame>
      <p:pic>
        <p:nvPicPr>
          <p:cNvPr id="5121"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4208" y="188640"/>
            <a:ext cx="2699792" cy="1801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2753199"/>
            <a:ext cx="2726432" cy="4089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003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 xmlns:p14="http://schemas.microsoft.com/office/powerpoint/2010/main" val="4007579817"/>
              </p:ext>
            </p:extLst>
          </p:nvPr>
        </p:nvGraphicFramePr>
        <p:xfrm>
          <a:off x="107505" y="116646"/>
          <a:ext cx="6336702" cy="6624720"/>
        </p:xfrm>
        <a:graphic>
          <a:graphicData uri="http://schemas.openxmlformats.org/drawingml/2006/table">
            <a:tbl>
              <a:tblPr>
                <a:tableStyleId>{5C22544A-7EE6-4342-B048-85BDC9FD1C3A}</a:tableStyleId>
              </a:tblPr>
              <a:tblGrid>
                <a:gridCol w="1964377"/>
                <a:gridCol w="887139"/>
                <a:gridCol w="950505"/>
                <a:gridCol w="950505"/>
                <a:gridCol w="950505"/>
                <a:gridCol w="633671"/>
              </a:tblGrid>
              <a:tr h="220824">
                <a:tc gridSpan="6">
                  <a:txBody>
                    <a:bodyPr/>
                    <a:lstStyle/>
                    <a:p>
                      <a:pPr>
                        <a:spcBef>
                          <a:spcPts val="300"/>
                        </a:spcBef>
                        <a:spcAft>
                          <a:spcPts val="0"/>
                        </a:spcAft>
                      </a:pPr>
                      <a:r>
                        <a:rPr lang="uk-UA" sz="1300">
                          <a:effectLst/>
                        </a:rPr>
                        <a:t>Дуб (крім дуба коркового)</a:t>
                      </a:r>
                      <a:endParaRPr lang="ru-RU" sz="130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824">
                <a:tc rowSpan="5">
                  <a:txBody>
                    <a:bodyPr/>
                    <a:lstStyle/>
                    <a:p>
                      <a:pPr algn="ctr">
                        <a:spcBef>
                          <a:spcPts val="300"/>
                        </a:spcBef>
                        <a:spcAft>
                          <a:spcPts val="0"/>
                        </a:spcAft>
                      </a:pPr>
                      <a:r>
                        <a:rPr lang="uk-UA" sz="1300">
                          <a:effectLst/>
                        </a:rPr>
                        <a:t> </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157,07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75,69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25,26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2,47</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112,59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54,07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17,99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1,78</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89,52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43,25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14,28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1,37</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67,00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32,13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10,85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1,10</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45,03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21,62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7,28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0,69</a:t>
                      </a:r>
                      <a:endParaRPr lang="ru-RU" sz="1300">
                        <a:effectLst/>
                        <a:latin typeface="Times New Roman"/>
                        <a:ea typeface="Times New Roman"/>
                      </a:endParaRPr>
                    </a:p>
                  </a:txBody>
                  <a:tcPr marL="10425" marR="10425" marT="10425" marB="10425"/>
                </a:tc>
              </a:tr>
              <a:tr h="220824">
                <a:tc gridSpan="6">
                  <a:txBody>
                    <a:bodyPr/>
                    <a:lstStyle/>
                    <a:p>
                      <a:pPr>
                        <a:spcBef>
                          <a:spcPts val="300"/>
                        </a:spcBef>
                        <a:spcAft>
                          <a:spcPts val="0"/>
                        </a:spcAft>
                      </a:pPr>
                      <a:r>
                        <a:rPr lang="uk-UA" sz="1300">
                          <a:effectLst/>
                        </a:rPr>
                        <a:t>Ясен, клен (крім явора)</a:t>
                      </a:r>
                      <a:endParaRPr lang="ru-RU" sz="130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824">
                <a:tc rowSpan="5">
                  <a:txBody>
                    <a:bodyPr/>
                    <a:lstStyle/>
                    <a:p>
                      <a:pPr algn="ctr">
                        <a:spcBef>
                          <a:spcPts val="300"/>
                        </a:spcBef>
                        <a:spcAft>
                          <a:spcPts val="0"/>
                        </a:spcAft>
                      </a:pPr>
                      <a:r>
                        <a:rPr lang="uk-UA" sz="1300">
                          <a:effectLst/>
                        </a:rPr>
                        <a:t> </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58,90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50,46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25,26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2,47</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42,22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36,04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17,99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1,78</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33,57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28,83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14,28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1,37</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25,13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21,42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10,85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1,10</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16,89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14,42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7,28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0,69</a:t>
                      </a:r>
                      <a:endParaRPr lang="ru-RU" sz="1300">
                        <a:effectLst/>
                        <a:latin typeface="Times New Roman"/>
                        <a:ea typeface="Times New Roman"/>
                      </a:endParaRPr>
                    </a:p>
                  </a:txBody>
                  <a:tcPr marL="10425" marR="10425" marT="10425" marB="10425"/>
                </a:tc>
              </a:tr>
              <a:tr h="220824">
                <a:tc gridSpan="6">
                  <a:txBody>
                    <a:bodyPr/>
                    <a:lstStyle/>
                    <a:p>
                      <a:pPr>
                        <a:spcBef>
                          <a:spcPts val="300"/>
                        </a:spcBef>
                        <a:spcAft>
                          <a:spcPts val="0"/>
                        </a:spcAft>
                      </a:pPr>
                      <a:r>
                        <a:rPr lang="uk-UA" sz="1300">
                          <a:effectLst/>
                        </a:rPr>
                        <a:t>Бук</a:t>
                      </a:r>
                      <a:endParaRPr lang="ru-RU" sz="130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824">
                <a:tc rowSpan="5">
                  <a:txBody>
                    <a:bodyPr/>
                    <a:lstStyle/>
                    <a:p>
                      <a:pPr algn="ctr">
                        <a:spcBef>
                          <a:spcPts val="300"/>
                        </a:spcBef>
                        <a:spcAft>
                          <a:spcPts val="0"/>
                        </a:spcAft>
                      </a:pPr>
                      <a:r>
                        <a:rPr lang="uk-UA" sz="1300">
                          <a:effectLst/>
                        </a:rPr>
                        <a:t> </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113,27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72,60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24,16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2,20</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80,73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51,60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17,30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1,51</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64,67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41,40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13,87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1,24</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48,60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30,89</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10,43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0,96</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32,54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20,70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6,87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0,69</a:t>
                      </a:r>
                      <a:endParaRPr lang="ru-RU" sz="1300">
                        <a:effectLst/>
                        <a:latin typeface="Times New Roman"/>
                        <a:ea typeface="Times New Roman"/>
                      </a:endParaRPr>
                    </a:p>
                  </a:txBody>
                  <a:tcPr marL="10425" marR="10425" marT="10425" marB="10425"/>
                </a:tc>
              </a:tr>
              <a:tr h="220824">
                <a:tc gridSpan="6">
                  <a:txBody>
                    <a:bodyPr/>
                    <a:lstStyle/>
                    <a:p>
                      <a:pPr>
                        <a:spcBef>
                          <a:spcPts val="300"/>
                        </a:spcBef>
                        <a:spcAft>
                          <a:spcPts val="0"/>
                        </a:spcAft>
                      </a:pPr>
                      <a:r>
                        <a:rPr lang="uk-UA" sz="1300">
                          <a:effectLst/>
                        </a:rPr>
                        <a:t>Береза, вільха чорна, граб звичайний, в'яз, липа</a:t>
                      </a:r>
                      <a:endParaRPr lang="ru-RU" sz="130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824">
                <a:tc rowSpan="5">
                  <a:txBody>
                    <a:bodyPr/>
                    <a:lstStyle/>
                    <a:p>
                      <a:pPr algn="ctr">
                        <a:spcBef>
                          <a:spcPts val="300"/>
                        </a:spcBef>
                        <a:spcAft>
                          <a:spcPts val="0"/>
                        </a:spcAft>
                      </a:pPr>
                      <a:r>
                        <a:rPr lang="uk-UA" sz="1300">
                          <a:effectLst/>
                        </a:rPr>
                        <a:t> </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8,44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7,21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5,56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2,06</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6,18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5,35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3,91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1,51</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4,94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4,12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3,30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1,10</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3,71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3,30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2,27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0,96</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2,47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2,06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1,65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0,55</a:t>
                      </a:r>
                      <a:endParaRPr lang="ru-RU" sz="1300">
                        <a:effectLst/>
                        <a:latin typeface="Times New Roman"/>
                        <a:ea typeface="Times New Roman"/>
                      </a:endParaRPr>
                    </a:p>
                  </a:txBody>
                  <a:tcPr marL="10425" marR="10425" marT="10425" marB="10425"/>
                </a:tc>
              </a:tr>
              <a:tr h="220824">
                <a:tc gridSpan="6">
                  <a:txBody>
                    <a:bodyPr/>
                    <a:lstStyle/>
                    <a:p>
                      <a:pPr>
                        <a:spcBef>
                          <a:spcPts val="300"/>
                        </a:spcBef>
                        <a:spcAft>
                          <a:spcPts val="0"/>
                        </a:spcAft>
                      </a:pPr>
                      <a:r>
                        <a:rPr lang="uk-UA" sz="1300">
                          <a:effectLst/>
                        </a:rPr>
                        <a:t>Осика, вільха сіра, тополя</a:t>
                      </a:r>
                      <a:endParaRPr lang="ru-RU" sz="1300">
                        <a:effectLst/>
                        <a:latin typeface="Times New Roman"/>
                        <a:ea typeface="Times New Roman"/>
                      </a:endParaRPr>
                    </a:p>
                  </a:txBody>
                  <a:tcPr marL="10425" marR="10425" marT="10425" marB="1042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824">
                <a:tc rowSpan="5">
                  <a:txBody>
                    <a:bodyPr/>
                    <a:lstStyle/>
                    <a:p>
                      <a:pPr algn="ctr">
                        <a:spcBef>
                          <a:spcPts val="300"/>
                        </a:spcBef>
                        <a:spcAft>
                          <a:spcPts val="0"/>
                        </a:spcAft>
                      </a:pPr>
                      <a:r>
                        <a:rPr lang="uk-UA" sz="1300">
                          <a:effectLst/>
                        </a:rPr>
                        <a:t> </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5,15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4,53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3,30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1,37</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2</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3,71</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3,30</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2,27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0,96</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2,88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2,68</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2,06</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0,82</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2,27</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1,85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0,69</a:t>
                      </a:r>
                      <a:endParaRPr lang="ru-RU" sz="1300">
                        <a:effectLst/>
                        <a:latin typeface="Times New Roman"/>
                        <a:ea typeface="Times New Roman"/>
                      </a:endParaRPr>
                    </a:p>
                  </a:txBody>
                  <a:tcPr marL="10425" marR="10425" marT="10425" marB="10425"/>
                </a:tc>
              </a:tr>
              <a:tr h="220824">
                <a:tc vMerge="1">
                  <a:txBody>
                    <a:bodyPr/>
                    <a:lstStyle/>
                    <a:p>
                      <a:endParaRPr lang="ru-RU"/>
                    </a:p>
                  </a:txBody>
                  <a:tcPr/>
                </a:tc>
                <a:tc>
                  <a:txBody>
                    <a:bodyPr/>
                    <a:lstStyle/>
                    <a:p>
                      <a:pPr algn="ctr">
                        <a:spcBef>
                          <a:spcPts val="300"/>
                        </a:spcBef>
                        <a:spcAft>
                          <a:spcPts val="0"/>
                        </a:spcAft>
                      </a:pPr>
                      <a:r>
                        <a:rPr lang="uk-UA" sz="1300">
                          <a:effectLst/>
                        </a:rPr>
                        <a:t>5</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1,44</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a:effectLst/>
                        </a:rPr>
                        <a:t>1,03</a:t>
                      </a:r>
                      <a:endParaRPr lang="ru-RU" sz="1300">
                        <a:effectLst/>
                        <a:latin typeface="Times New Roman"/>
                        <a:ea typeface="Times New Roman"/>
                      </a:endParaRPr>
                    </a:p>
                  </a:txBody>
                  <a:tcPr marL="10425" marR="10425" marT="10425" marB="10425"/>
                </a:tc>
                <a:tc>
                  <a:txBody>
                    <a:bodyPr/>
                    <a:lstStyle/>
                    <a:p>
                      <a:pPr algn="ctr">
                        <a:spcBef>
                          <a:spcPts val="300"/>
                        </a:spcBef>
                        <a:spcAft>
                          <a:spcPts val="0"/>
                        </a:spcAft>
                      </a:pPr>
                      <a:r>
                        <a:rPr lang="uk-UA" sz="1300" dirty="0">
                          <a:effectLst/>
                        </a:rPr>
                        <a:t>0,41</a:t>
                      </a:r>
                      <a:endParaRPr lang="ru-RU" sz="1300" dirty="0">
                        <a:effectLst/>
                        <a:latin typeface="Times New Roman"/>
                        <a:ea typeface="Times New Roman"/>
                      </a:endParaRPr>
                    </a:p>
                  </a:txBody>
                  <a:tcPr marL="10425" marR="10425" marT="10425" marB="10425"/>
                </a:tc>
              </a:tr>
            </a:tbl>
          </a:graphicData>
        </a:graphic>
      </p:graphicFrame>
      <p:pic>
        <p:nvPicPr>
          <p:cNvPr id="716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7172" y="116633"/>
            <a:ext cx="1801837" cy="2274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2130747"/>
            <a:ext cx="2017859" cy="2270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79652" y="4221088"/>
            <a:ext cx="1977684" cy="2636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99631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а обкладинка">
  <a:themeElements>
    <a:clrScheme name="Тверда обкладинка">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а обкладинка">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а обкладинка">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504</TotalTime>
  <Words>1679</Words>
  <Application>Microsoft Office PowerPoint</Application>
  <PresentationFormat>Экран (4:3)</PresentationFormat>
  <Paragraphs>1057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Тверда обкладинка</vt:lpstr>
      <vt:lpstr>Збір за спеціальне використання лісових ресурсів</vt:lpstr>
      <vt:lpstr>Згідно лісового кодексу України Лісовими ресурсами  є  деревні,  технічні,  лікарські та інші продукти  лісу,  що  використовуються   для   задоволення   потреб населення  і  виробництва  та  відтворюються  у процесі формування лісових природних комплексів. </vt:lpstr>
      <vt:lpstr>Платники збору </vt:lpstr>
      <vt:lpstr>Об'єкт оподаткування збором </vt:lpstr>
      <vt:lpstr>Слайд 5</vt:lpstr>
      <vt:lpstr>Ставки збору</vt:lpstr>
      <vt:lpstr>Слайд 7</vt:lpstr>
      <vt:lpstr>Слайд 8</vt:lpstr>
      <vt:lpstr>Слайд 9</vt:lpstr>
      <vt:lpstr>Ставки збору за заготівлю деревини неосновних лісових порід</vt:lpstr>
      <vt:lpstr>Розподіл лісів за поясами</vt:lpstr>
      <vt:lpstr>Порядок обчислення збору </vt:lpstr>
      <vt:lpstr>Лісорубні і лісові квитки</vt:lpstr>
      <vt:lpstr>Слайд 14</vt:lpstr>
      <vt:lpstr>Порядок перерахунку збору </vt:lpstr>
      <vt:lpstr>Слайд 16</vt:lpstr>
      <vt:lpstr>Порядок сплати збору </vt:lpstr>
      <vt:lpstr>Слайд 18</vt:lpstr>
      <vt:lpstr>Податкова звітність</vt:lpstr>
      <vt:lpstr>Слайд 20</vt:lpstr>
      <vt:lpstr>Слайд 21</vt:lpstr>
      <vt:lpstr>Фінансова звітність</vt:lpstr>
      <vt:lpstr>Дякую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Лена</dc:creator>
  <cp:lastModifiedBy>bukhanova_a</cp:lastModifiedBy>
  <cp:revision>19</cp:revision>
  <dcterms:created xsi:type="dcterms:W3CDTF">2012-04-07T12:11:26Z</dcterms:created>
  <dcterms:modified xsi:type="dcterms:W3CDTF">2015-02-06T16:16:19Z</dcterms:modified>
</cp:coreProperties>
</file>