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677FD-112B-4B17-A6A4-F84A002AB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403C-257F-437E-B650-DDEFA5368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86808" cy="207170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Причини глобального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потепл</a:t>
            </a:r>
            <a:r>
              <a:rPr lang="uk-UA" dirty="0" err="1" smtClean="0">
                <a:solidFill>
                  <a:srgbClr val="0070C0"/>
                </a:solidFill>
              </a:rPr>
              <a:t>іння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286124"/>
            <a:ext cx="4929222" cy="129379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Виконала учениця 11- А класу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Федоренко Аліна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Алина\Desktop\img_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3021">
            <a:off x="6674547" y="1388143"/>
            <a:ext cx="2061781" cy="206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лина\Desktop\calentamiento-glob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1542">
            <a:off x="372482" y="1499539"/>
            <a:ext cx="2449136" cy="1836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Дякую за увагу!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42" name="Picture 2" descr="D:\Алинка\алина и компания\Картинки на презинтацию\DukiiJ-Po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42955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Визначення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vi-VN" sz="2800" dirty="0" smtClean="0">
                <a:solidFill>
                  <a:srgbClr val="00B0F0"/>
                </a:solidFill>
              </a:rPr>
              <a:t>Глоба́льне потеплі́ння (англ. </a:t>
            </a:r>
            <a:r>
              <a:rPr lang="en-US" sz="2800" dirty="0" smtClean="0">
                <a:solidFill>
                  <a:srgbClr val="00B0F0"/>
                </a:solidFill>
              </a:rPr>
              <a:t>Global warming) — </a:t>
            </a:r>
            <a:r>
              <a:rPr lang="vi-VN" sz="2800" dirty="0" smtClean="0">
                <a:solidFill>
                  <a:srgbClr val="00B0F0"/>
                </a:solidFill>
              </a:rPr>
              <a:t>прогресуюче поступове підвищення температури поверхні Землі, що пов'язується з парниковим ефектом і призводить до зміни клімату у глобальних масштабах.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Алина\Desktop\f7abac252ae5ed68121b92ba7a669d8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929066"/>
            <a:ext cx="2691027" cy="202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C:\Users\Алина\Desktop\zemlia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14818"/>
            <a:ext cx="421484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Причини глобального </a:t>
            </a:r>
            <a:r>
              <a:rPr lang="ru-RU" dirty="0" err="1" smtClean="0">
                <a:solidFill>
                  <a:srgbClr val="0070C0"/>
                </a:solidFill>
              </a:rPr>
              <a:t>потепління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rgbClr val="00B0F0"/>
                </a:solidFill>
              </a:rPr>
              <a:t>Причини таких </a:t>
            </a:r>
            <a:r>
              <a:rPr lang="ru-RU" sz="2000" dirty="0" err="1" smtClean="0">
                <a:solidFill>
                  <a:srgbClr val="00B0F0"/>
                </a:solidFill>
              </a:rPr>
              <a:t>змін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клімату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залишаються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невідомими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проте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серед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основних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зовнішніх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впливів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зміни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орбіти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Землі</a:t>
            </a:r>
            <a:r>
              <a:rPr lang="ru-RU" sz="2000" dirty="0" smtClean="0">
                <a:solidFill>
                  <a:srgbClr val="00B0F0"/>
                </a:solidFill>
              </a:rPr>
              <a:t> (цикли </a:t>
            </a:r>
            <a:r>
              <a:rPr lang="ru-RU" sz="2000" dirty="0" err="1" smtClean="0">
                <a:solidFill>
                  <a:srgbClr val="00B0F0"/>
                </a:solidFill>
              </a:rPr>
              <a:t>Міланковича</a:t>
            </a:r>
            <a:r>
              <a:rPr lang="ru-RU" sz="2000" dirty="0" smtClean="0">
                <a:solidFill>
                  <a:srgbClr val="00B0F0"/>
                </a:solidFill>
              </a:rPr>
              <a:t>), </a:t>
            </a:r>
            <a:r>
              <a:rPr lang="ru-RU" sz="2000" dirty="0" err="1" smtClean="0">
                <a:solidFill>
                  <a:srgbClr val="00B0F0"/>
                </a:solidFill>
              </a:rPr>
              <a:t>сонячної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активності</a:t>
            </a:r>
            <a:r>
              <a:rPr lang="ru-RU" sz="2000" dirty="0" smtClean="0">
                <a:solidFill>
                  <a:srgbClr val="00B0F0"/>
                </a:solidFill>
              </a:rPr>
              <a:t> (у тому </a:t>
            </a:r>
            <a:r>
              <a:rPr lang="ru-RU" sz="2000" dirty="0" err="1" smtClean="0">
                <a:solidFill>
                  <a:srgbClr val="00B0F0"/>
                </a:solidFill>
              </a:rPr>
              <a:t>числі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зміни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сонячної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постійної</a:t>
            </a:r>
            <a:r>
              <a:rPr lang="ru-RU" sz="2000" dirty="0" smtClean="0">
                <a:solidFill>
                  <a:srgbClr val="00B0F0"/>
                </a:solidFill>
              </a:rPr>
              <a:t>), </a:t>
            </a:r>
            <a:r>
              <a:rPr lang="ru-RU" sz="2000" dirty="0" err="1" smtClean="0">
                <a:solidFill>
                  <a:srgbClr val="00B0F0"/>
                </a:solidFill>
              </a:rPr>
              <a:t>вулканічні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викиди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парниковий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ефект</a:t>
            </a:r>
            <a:r>
              <a:rPr lang="ru-RU" sz="2000" dirty="0" smtClean="0">
                <a:solidFill>
                  <a:srgbClr val="00B0F0"/>
                </a:solidFill>
              </a:rPr>
              <a:t>. За </a:t>
            </a:r>
            <a:r>
              <a:rPr lang="ru-RU" sz="2000" dirty="0" err="1" smtClean="0">
                <a:solidFill>
                  <a:srgbClr val="00B0F0"/>
                </a:solidFill>
              </a:rPr>
              <a:t>даними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прямих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кліматичних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спостережень</a:t>
            </a:r>
            <a:r>
              <a:rPr lang="ru-RU" sz="2000" dirty="0" smtClean="0">
                <a:solidFill>
                  <a:srgbClr val="00B0F0"/>
                </a:solidFill>
              </a:rPr>
              <a:t> (</a:t>
            </a:r>
            <a:r>
              <a:rPr lang="ru-RU" sz="2000" dirty="0" err="1" smtClean="0">
                <a:solidFill>
                  <a:srgbClr val="00B0F0"/>
                </a:solidFill>
              </a:rPr>
              <a:t>зміна</a:t>
            </a:r>
            <a:r>
              <a:rPr lang="ru-RU" sz="2000" dirty="0" smtClean="0">
                <a:solidFill>
                  <a:srgbClr val="00B0F0"/>
                </a:solidFill>
              </a:rPr>
              <a:t> температур </a:t>
            </a:r>
            <a:r>
              <a:rPr lang="ru-RU" sz="2000" dirty="0" err="1" smtClean="0">
                <a:solidFill>
                  <a:srgbClr val="00B0F0"/>
                </a:solidFill>
              </a:rPr>
              <a:t>протягом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останніх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двохсот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років</a:t>
            </a:r>
            <a:r>
              <a:rPr lang="ru-RU" sz="2000" dirty="0" smtClean="0">
                <a:solidFill>
                  <a:srgbClr val="00B0F0"/>
                </a:solidFill>
              </a:rPr>
              <a:t>) </a:t>
            </a:r>
            <a:r>
              <a:rPr lang="ru-RU" sz="2000" dirty="0" err="1" smtClean="0">
                <a:solidFill>
                  <a:srgbClr val="00B0F0"/>
                </a:solidFill>
              </a:rPr>
              <a:t>середні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температури</a:t>
            </a:r>
            <a:r>
              <a:rPr lang="ru-RU" sz="2000" dirty="0" smtClean="0">
                <a:solidFill>
                  <a:srgbClr val="00B0F0"/>
                </a:solidFill>
              </a:rPr>
              <a:t> на </a:t>
            </a:r>
            <a:r>
              <a:rPr lang="ru-RU" sz="2000" dirty="0" err="1" smtClean="0">
                <a:solidFill>
                  <a:srgbClr val="00B0F0"/>
                </a:solidFill>
              </a:rPr>
              <a:t>Землі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підвищилися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проте</a:t>
            </a:r>
            <a:r>
              <a:rPr lang="ru-RU" sz="2000" dirty="0" smtClean="0">
                <a:solidFill>
                  <a:srgbClr val="00B0F0"/>
                </a:solidFill>
              </a:rPr>
              <a:t> причини такого </a:t>
            </a:r>
            <a:r>
              <a:rPr lang="ru-RU" sz="2000" dirty="0" err="1" smtClean="0">
                <a:solidFill>
                  <a:srgbClr val="00B0F0"/>
                </a:solidFill>
              </a:rPr>
              <a:t>підвищення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залишаються</a:t>
            </a:r>
            <a:r>
              <a:rPr lang="ru-RU" sz="2000" dirty="0" smtClean="0">
                <a:solidFill>
                  <a:srgbClr val="00B0F0"/>
                </a:solidFill>
              </a:rPr>
              <a:t> предметом </a:t>
            </a:r>
            <a:r>
              <a:rPr lang="ru-RU" sz="2000" dirty="0" err="1" smtClean="0">
                <a:solidFill>
                  <a:srgbClr val="00B0F0"/>
                </a:solidFill>
              </a:rPr>
              <a:t>дискусій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але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однією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найбільш</a:t>
            </a:r>
            <a:r>
              <a:rPr lang="ru-RU" sz="2000" dirty="0" smtClean="0">
                <a:solidFill>
                  <a:srgbClr val="00B0F0"/>
                </a:solidFill>
              </a:rPr>
              <a:t> широко </a:t>
            </a:r>
            <a:r>
              <a:rPr lang="ru-RU" sz="2000" dirty="0" err="1" smtClean="0">
                <a:solidFill>
                  <a:srgbClr val="00B0F0"/>
                </a:solidFill>
              </a:rPr>
              <a:t>обговорюваних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є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антропогенний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парниковий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ефект</a:t>
            </a:r>
            <a:r>
              <a:rPr lang="ru-RU" sz="2000" dirty="0" smtClean="0">
                <a:solidFill>
                  <a:srgbClr val="00B0F0"/>
                </a:solidFill>
              </a:rPr>
              <a:t>. 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2051" name="Picture 3" descr="C:\Users\Алина\Desktop\266420_201211232254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357694"/>
            <a:ext cx="2655908" cy="199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лина\Desktop\iарвепо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3714744" y="4429132"/>
            <a:ext cx="2108208" cy="155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Деякі гіпотези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Є </a:t>
            </a:r>
            <a:r>
              <a:rPr lang="ru-RU" sz="2000" dirty="0" err="1" smtClean="0">
                <a:solidFill>
                  <a:srgbClr val="00B0F0"/>
                </a:solidFill>
              </a:rPr>
              <a:t>безліч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інших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пояснень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можливого</a:t>
            </a:r>
            <a:r>
              <a:rPr lang="ru-RU" sz="2000" dirty="0" smtClean="0">
                <a:solidFill>
                  <a:srgbClr val="00B0F0"/>
                </a:solidFill>
              </a:rPr>
              <a:t> поточного </a:t>
            </a:r>
            <a:r>
              <a:rPr lang="ru-RU" sz="2000" dirty="0" err="1" smtClean="0">
                <a:solidFill>
                  <a:srgbClr val="00B0F0"/>
                </a:solidFill>
              </a:rPr>
              <a:t>підвищення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середньої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температури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земної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поверхні</a:t>
            </a:r>
            <a:r>
              <a:rPr lang="ru-RU" sz="2000" dirty="0" smtClean="0">
                <a:solidFill>
                  <a:srgbClr val="00B0F0"/>
                </a:solidFill>
              </a:rPr>
              <a:t> в тому </a:t>
            </a:r>
            <a:r>
              <a:rPr lang="ru-RU" sz="2000" dirty="0" err="1" smtClean="0">
                <a:solidFill>
                  <a:srgbClr val="00B0F0"/>
                </a:solidFill>
              </a:rPr>
              <a:t>числі</a:t>
            </a:r>
            <a:r>
              <a:rPr lang="ru-RU" sz="2000" dirty="0" smtClean="0">
                <a:solidFill>
                  <a:srgbClr val="00B0F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2000" dirty="0" err="1" smtClean="0">
                <a:solidFill>
                  <a:srgbClr val="00B0F0"/>
                </a:solidFill>
              </a:rPr>
              <a:t>спостережуване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потепління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знаходиться</a:t>
            </a:r>
            <a:r>
              <a:rPr lang="ru-RU" sz="2000" dirty="0" smtClean="0">
                <a:solidFill>
                  <a:srgbClr val="00B0F0"/>
                </a:solidFill>
              </a:rPr>
              <a:t> в межах </a:t>
            </a:r>
            <a:r>
              <a:rPr lang="ru-RU" sz="2000" dirty="0" err="1" smtClean="0">
                <a:solidFill>
                  <a:srgbClr val="00B0F0"/>
                </a:solidFill>
              </a:rPr>
              <a:t>природної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мінливості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клімату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</a:t>
            </a:r>
            <a:r>
              <a:rPr lang="ru-RU" sz="2000" dirty="0" smtClean="0">
                <a:solidFill>
                  <a:srgbClr val="00B0F0"/>
                </a:solidFill>
              </a:rPr>
              <a:t> не </a:t>
            </a:r>
            <a:r>
              <a:rPr lang="ru-RU" sz="2000" dirty="0" err="1" smtClean="0">
                <a:solidFill>
                  <a:srgbClr val="00B0F0"/>
                </a:solidFill>
              </a:rPr>
              <a:t>потребує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окремого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пояснення</a:t>
            </a:r>
            <a:r>
              <a:rPr lang="ru-RU" sz="2000" dirty="0" smtClean="0">
                <a:solidFill>
                  <a:srgbClr val="00B0F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err="1" smtClean="0">
                <a:solidFill>
                  <a:srgbClr val="00B0F0"/>
                </a:solidFill>
              </a:rPr>
              <a:t>потепління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є</a:t>
            </a:r>
            <a:r>
              <a:rPr lang="ru-RU" sz="2000" dirty="0" smtClean="0">
                <a:solidFill>
                  <a:srgbClr val="00B0F0"/>
                </a:solidFill>
              </a:rPr>
              <a:t> результатом </a:t>
            </a:r>
            <a:r>
              <a:rPr lang="ru-RU" sz="2000" dirty="0" err="1" smtClean="0">
                <a:solidFill>
                  <a:srgbClr val="00B0F0"/>
                </a:solidFill>
              </a:rPr>
              <a:t>виходу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</a:t>
            </a:r>
            <a:r>
              <a:rPr lang="ru-RU" sz="2000" dirty="0" smtClean="0">
                <a:solidFill>
                  <a:srgbClr val="00B0F0"/>
                </a:solidFill>
              </a:rPr>
              <a:t> холодного Малого </a:t>
            </a:r>
            <a:r>
              <a:rPr lang="ru-RU" sz="2000" dirty="0" err="1" smtClean="0">
                <a:solidFill>
                  <a:srgbClr val="00B0F0"/>
                </a:solidFill>
              </a:rPr>
              <a:t>льодовикового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періоду</a:t>
            </a:r>
            <a:r>
              <a:rPr lang="ru-RU" sz="2000" dirty="0" smtClean="0">
                <a:solidFill>
                  <a:srgbClr val="00B0F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err="1" smtClean="0">
                <a:solidFill>
                  <a:srgbClr val="00B0F0"/>
                </a:solidFill>
              </a:rPr>
              <a:t>потепління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спостерігається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занадто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нетривалий</a:t>
            </a:r>
            <a:r>
              <a:rPr lang="ru-RU" sz="2000" dirty="0" smtClean="0">
                <a:solidFill>
                  <a:srgbClr val="00B0F0"/>
                </a:solidFill>
              </a:rPr>
              <a:t> час, тому не </a:t>
            </a:r>
            <a:r>
              <a:rPr lang="ru-RU" sz="2000" dirty="0" err="1" smtClean="0">
                <a:solidFill>
                  <a:srgbClr val="00B0F0"/>
                </a:solidFill>
              </a:rPr>
              <a:t>можна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досить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впевнено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сказати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чи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відбувається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воно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взагалі</a:t>
            </a:r>
            <a:r>
              <a:rPr lang="ru-RU" sz="2000" dirty="0" smtClean="0">
                <a:solidFill>
                  <a:srgbClr val="00B0F0"/>
                </a:solidFill>
              </a:rPr>
              <a:t>.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Алин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357694"/>
            <a:ext cx="2465415" cy="184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лина\Desktop\terre_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357694"/>
            <a:ext cx="2573881" cy="193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14282" y="642918"/>
            <a:ext cx="8401050" cy="5554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err="1" smtClean="0">
                <a:solidFill>
                  <a:srgbClr val="00B0F0"/>
                </a:solidFill>
              </a:rPr>
              <a:t>Однією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із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найбільш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ґрунтовних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гіпотез</a:t>
            </a:r>
            <a:r>
              <a:rPr lang="ru-RU" sz="2000" dirty="0" smtClean="0">
                <a:solidFill>
                  <a:srgbClr val="00B0F0"/>
                </a:solidFill>
              </a:rPr>
              <a:t>, яка </a:t>
            </a:r>
            <a:r>
              <a:rPr lang="ru-RU" sz="2000" dirty="0" err="1" smtClean="0">
                <a:solidFill>
                  <a:srgbClr val="00B0F0"/>
                </a:solidFill>
              </a:rPr>
              <a:t>пояснює</a:t>
            </a:r>
            <a:r>
              <a:rPr lang="ru-RU" sz="2000" dirty="0" smtClean="0">
                <a:solidFill>
                  <a:srgbClr val="00B0F0"/>
                </a:solidFill>
              </a:rPr>
              <a:t> причини глобального </a:t>
            </a:r>
            <a:r>
              <a:rPr lang="ru-RU" sz="2000" dirty="0" err="1" smtClean="0">
                <a:solidFill>
                  <a:srgbClr val="00B0F0"/>
                </a:solidFill>
              </a:rPr>
              <a:t>потепління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є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концепція</a:t>
            </a:r>
            <a:r>
              <a:rPr lang="ru-RU" sz="2000" dirty="0" smtClean="0">
                <a:solidFill>
                  <a:srgbClr val="00B0F0"/>
                </a:solidFill>
              </a:rPr>
              <a:t> "</a:t>
            </a:r>
            <a:r>
              <a:rPr lang="ru-RU" sz="2000" dirty="0" err="1" smtClean="0">
                <a:solidFill>
                  <a:srgbClr val="00B0F0"/>
                </a:solidFill>
              </a:rPr>
              <a:t>Циклів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Миланковича</a:t>
            </a:r>
            <a:r>
              <a:rPr lang="ru-RU" sz="2000" dirty="0" smtClean="0">
                <a:solidFill>
                  <a:srgbClr val="00B0F0"/>
                </a:solidFill>
              </a:rPr>
              <a:t>". </a:t>
            </a:r>
            <a:r>
              <a:rPr lang="ru-RU" sz="2000" dirty="0" err="1" smtClean="0">
                <a:solidFill>
                  <a:srgbClr val="00B0F0"/>
                </a:solidFill>
              </a:rPr>
              <a:t>Сербський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інженер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</a:t>
            </a:r>
            <a:r>
              <a:rPr lang="ru-RU" sz="2000" dirty="0" smtClean="0">
                <a:solidFill>
                  <a:srgbClr val="00B0F0"/>
                </a:solidFill>
              </a:rPr>
              <a:t> математик </a:t>
            </a:r>
            <a:r>
              <a:rPr lang="ru-RU" sz="2000" dirty="0" err="1" smtClean="0">
                <a:solidFill>
                  <a:srgbClr val="00B0F0"/>
                </a:solidFill>
              </a:rPr>
              <a:t>Милутин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Миланкович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відкрив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циклічність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зміни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орбіти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Землі</a:t>
            </a:r>
            <a:r>
              <a:rPr lang="ru-RU" sz="2000" dirty="0" smtClean="0">
                <a:solidFill>
                  <a:srgbClr val="00B0F0"/>
                </a:solidFill>
              </a:rPr>
              <a:t>. Вона </a:t>
            </a:r>
            <a:r>
              <a:rPr lang="ru-RU" sz="2000" dirty="0" err="1" smtClean="0">
                <a:solidFill>
                  <a:srgbClr val="00B0F0"/>
                </a:solidFill>
              </a:rPr>
              <a:t>включає</a:t>
            </a:r>
            <a:r>
              <a:rPr lang="ru-RU" sz="2000" dirty="0" smtClean="0">
                <a:solidFill>
                  <a:srgbClr val="00B0F0"/>
                </a:solidFill>
              </a:rPr>
              <a:t> у себе три </a:t>
            </a:r>
            <a:r>
              <a:rPr lang="ru-RU" sz="2000" dirty="0" err="1" smtClean="0">
                <a:solidFill>
                  <a:srgbClr val="00B0F0"/>
                </a:solidFill>
              </a:rPr>
              <a:t>основні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поняття</a:t>
            </a:r>
            <a:r>
              <a:rPr lang="ru-RU" sz="2000" dirty="0" smtClean="0">
                <a:solidFill>
                  <a:srgbClr val="00B0F0"/>
                </a:solidFill>
              </a:rPr>
              <a:t>: </a:t>
            </a:r>
            <a:r>
              <a:rPr lang="ru-RU" sz="2000" dirty="0" err="1" smtClean="0">
                <a:solidFill>
                  <a:srgbClr val="00B0F0"/>
                </a:solidFill>
              </a:rPr>
              <a:t>прецесії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нутації</a:t>
            </a:r>
            <a:r>
              <a:rPr lang="ru-RU" sz="2000" dirty="0" smtClean="0">
                <a:solidFill>
                  <a:srgbClr val="00B0F0"/>
                </a:solidFill>
              </a:rPr>
              <a:t> та </a:t>
            </a:r>
            <a:r>
              <a:rPr lang="ru-RU" sz="2000" dirty="0" err="1" smtClean="0">
                <a:solidFill>
                  <a:srgbClr val="00B0F0"/>
                </a:solidFill>
              </a:rPr>
              <a:t>ексцентриситету</a:t>
            </a:r>
            <a:r>
              <a:rPr lang="ru-RU" sz="2000" dirty="0" smtClean="0">
                <a:solidFill>
                  <a:srgbClr val="00B0F0"/>
                </a:solidFill>
              </a:rPr>
              <a:t>. </a:t>
            </a:r>
            <a:r>
              <a:rPr lang="ru-RU" sz="2000" dirty="0" err="1" smtClean="0">
                <a:solidFill>
                  <a:srgbClr val="00B0F0"/>
                </a:solidFill>
              </a:rPr>
              <a:t>Прецесія</a:t>
            </a:r>
            <a:r>
              <a:rPr lang="ru-RU" sz="2000" dirty="0" smtClean="0">
                <a:solidFill>
                  <a:srgbClr val="00B0F0"/>
                </a:solidFill>
              </a:rPr>
              <a:t> – </a:t>
            </a:r>
            <a:r>
              <a:rPr lang="ru-RU" sz="2000" dirty="0" err="1" smtClean="0">
                <a:solidFill>
                  <a:srgbClr val="00B0F0"/>
                </a:solidFill>
              </a:rPr>
              <a:t>це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процес</a:t>
            </a:r>
            <a:r>
              <a:rPr lang="ru-RU" sz="2000" dirty="0" smtClean="0">
                <a:solidFill>
                  <a:srgbClr val="00B0F0"/>
                </a:solidFill>
              </a:rPr>
              <a:t> повороту </a:t>
            </a:r>
            <a:r>
              <a:rPr lang="ru-RU" sz="2000" dirty="0" err="1" smtClean="0">
                <a:solidFill>
                  <a:srgbClr val="00B0F0"/>
                </a:solidFill>
              </a:rPr>
              <a:t>земної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осі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який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повторюється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приблизно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кожні</a:t>
            </a:r>
            <a:r>
              <a:rPr lang="ru-RU" sz="2000" dirty="0" smtClean="0">
                <a:solidFill>
                  <a:srgbClr val="00B0F0"/>
                </a:solidFill>
              </a:rPr>
              <a:t> 25765 </a:t>
            </a:r>
            <a:r>
              <a:rPr lang="ru-RU" sz="2000" dirty="0" err="1" smtClean="0">
                <a:solidFill>
                  <a:srgbClr val="00B0F0"/>
                </a:solidFill>
              </a:rPr>
              <a:t>років</a:t>
            </a:r>
            <a:r>
              <a:rPr lang="ru-RU" sz="2000" dirty="0" smtClean="0">
                <a:solidFill>
                  <a:srgbClr val="00B0F0"/>
                </a:solidFill>
              </a:rPr>
              <a:t>, в </a:t>
            </a:r>
            <a:r>
              <a:rPr lang="ru-RU" sz="2000" dirty="0" err="1" smtClean="0">
                <a:solidFill>
                  <a:srgbClr val="00B0F0"/>
                </a:solidFill>
              </a:rPr>
              <a:t>результаті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чого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відбувається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зміна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кількості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сонячного</a:t>
            </a:r>
            <a:r>
              <a:rPr lang="ru-RU" sz="2000" dirty="0" smtClean="0">
                <a:solidFill>
                  <a:srgbClr val="00B0F0"/>
                </a:solidFill>
              </a:rPr>
              <a:t> тепла, </a:t>
            </a:r>
            <a:r>
              <a:rPr lang="ru-RU" sz="2000" dirty="0" err="1" smtClean="0">
                <a:solidFill>
                  <a:srgbClr val="00B0F0"/>
                </a:solidFill>
              </a:rPr>
              <a:t>що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потрапляє</a:t>
            </a:r>
            <a:r>
              <a:rPr lang="ru-RU" sz="2000" dirty="0" smtClean="0">
                <a:solidFill>
                  <a:srgbClr val="00B0F0"/>
                </a:solidFill>
              </a:rPr>
              <a:t> на планету у </a:t>
            </a:r>
            <a:r>
              <a:rPr lang="ru-RU" sz="2000" dirty="0" err="1" smtClean="0">
                <a:solidFill>
                  <a:srgbClr val="00B0F0"/>
                </a:solidFill>
              </a:rPr>
              <a:t>північній</a:t>
            </a:r>
            <a:r>
              <a:rPr lang="ru-RU" sz="2000" dirty="0" smtClean="0">
                <a:solidFill>
                  <a:srgbClr val="00B0F0"/>
                </a:solidFill>
              </a:rPr>
              <a:t> та </a:t>
            </a:r>
            <a:r>
              <a:rPr lang="ru-RU" sz="2000" dirty="0" err="1" smtClean="0">
                <a:solidFill>
                  <a:srgbClr val="00B0F0"/>
                </a:solidFill>
              </a:rPr>
              <a:t>південній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півкулях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впродовж</a:t>
            </a:r>
            <a:r>
              <a:rPr lang="ru-RU" sz="2000" dirty="0" smtClean="0">
                <a:solidFill>
                  <a:srgbClr val="00B0F0"/>
                </a:solidFill>
              </a:rPr>
              <a:t> року.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Алина\Desktop\1733_26092012171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000372"/>
            <a:ext cx="2464203" cy="140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лина\Desktop\1330710189_w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643314"/>
            <a:ext cx="3084511" cy="131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45441733_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071942"/>
            <a:ext cx="284797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50" y="285750"/>
            <a:ext cx="8401050" cy="5840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err="1" smtClean="0">
                <a:solidFill>
                  <a:srgbClr val="00B0F0"/>
                </a:solidFill>
              </a:rPr>
              <a:t>Нутація</a:t>
            </a:r>
            <a:r>
              <a:rPr lang="ru-RU" sz="2400" dirty="0" smtClean="0">
                <a:solidFill>
                  <a:srgbClr val="00B0F0"/>
                </a:solidFill>
              </a:rPr>
              <a:t> – </a:t>
            </a:r>
            <a:r>
              <a:rPr lang="ru-RU" sz="2400" dirty="0" err="1" smtClean="0">
                <a:solidFill>
                  <a:srgbClr val="00B0F0"/>
                </a:solidFill>
              </a:rPr>
              <a:t>це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процес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зміни</a:t>
            </a:r>
            <a:r>
              <a:rPr lang="ru-RU" sz="2400" dirty="0" smtClean="0">
                <a:solidFill>
                  <a:srgbClr val="00B0F0"/>
                </a:solidFill>
              </a:rPr>
              <a:t> кута </a:t>
            </a:r>
            <a:r>
              <a:rPr lang="ru-RU" sz="2400" dirty="0" err="1" smtClean="0">
                <a:solidFill>
                  <a:srgbClr val="00B0F0"/>
                </a:solidFill>
              </a:rPr>
              <a:t>між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віссю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власного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обертання</a:t>
            </a:r>
            <a:r>
              <a:rPr lang="ru-RU" sz="2400" dirty="0" smtClean="0">
                <a:solidFill>
                  <a:srgbClr val="00B0F0"/>
                </a:solidFill>
              </a:rPr>
              <a:t> та </a:t>
            </a:r>
            <a:r>
              <a:rPr lang="ru-RU" sz="2400" dirty="0" err="1" smtClean="0">
                <a:solidFill>
                  <a:srgbClr val="00B0F0"/>
                </a:solidFill>
              </a:rPr>
              <a:t>віссю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довкола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якої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відбувається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обертання</a:t>
            </a:r>
            <a:r>
              <a:rPr lang="ru-RU" sz="2400" dirty="0" smtClean="0">
                <a:solidFill>
                  <a:srgbClr val="00B0F0"/>
                </a:solidFill>
              </a:rPr>
              <a:t>. </a:t>
            </a:r>
            <a:r>
              <a:rPr lang="ru-RU" sz="2400" dirty="0" err="1" smtClean="0">
                <a:solidFill>
                  <a:srgbClr val="00B0F0"/>
                </a:solidFill>
              </a:rPr>
              <a:t>Максимальне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відхилення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осі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Землі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складає</a:t>
            </a:r>
            <a:r>
              <a:rPr lang="ru-RU" sz="2400" dirty="0" smtClean="0">
                <a:solidFill>
                  <a:srgbClr val="00B0F0"/>
                </a:solidFill>
              </a:rPr>
              <a:t> 24,5 </a:t>
            </a:r>
            <a:r>
              <a:rPr lang="ru-RU" sz="2400" dirty="0" err="1" smtClean="0">
                <a:solidFill>
                  <a:srgbClr val="00B0F0"/>
                </a:solidFill>
              </a:rPr>
              <a:t>градусів</a:t>
            </a:r>
            <a:r>
              <a:rPr lang="ru-RU" sz="2400" dirty="0" smtClean="0">
                <a:solidFill>
                  <a:srgbClr val="00B0F0"/>
                </a:solidFill>
              </a:rPr>
              <a:t>, а </a:t>
            </a:r>
            <a:r>
              <a:rPr lang="ru-RU" sz="2400" dirty="0" err="1" smtClean="0">
                <a:solidFill>
                  <a:srgbClr val="00B0F0"/>
                </a:solidFill>
              </a:rPr>
              <a:t>мінімальне</a:t>
            </a:r>
            <a:r>
              <a:rPr lang="ru-RU" sz="2400" dirty="0" smtClean="0">
                <a:solidFill>
                  <a:srgbClr val="00B0F0"/>
                </a:solidFill>
              </a:rPr>
              <a:t> – 22,1. </a:t>
            </a:r>
            <a:r>
              <a:rPr lang="ru-RU" sz="2400" dirty="0" err="1" smtClean="0">
                <a:solidFill>
                  <a:srgbClr val="00B0F0"/>
                </a:solidFill>
              </a:rPr>
              <a:t>Період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зміни</a:t>
            </a:r>
            <a:r>
              <a:rPr lang="ru-RU" sz="2400" dirty="0" smtClean="0">
                <a:solidFill>
                  <a:srgbClr val="00B0F0"/>
                </a:solidFill>
              </a:rPr>
              <a:t> кута </a:t>
            </a:r>
            <a:r>
              <a:rPr lang="ru-RU" sz="2400" dirty="0" err="1" smtClean="0">
                <a:solidFill>
                  <a:srgbClr val="00B0F0"/>
                </a:solidFill>
              </a:rPr>
              <a:t>триває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приблизно</a:t>
            </a:r>
            <a:r>
              <a:rPr lang="ru-RU" sz="2400" dirty="0" smtClean="0">
                <a:solidFill>
                  <a:srgbClr val="00B0F0"/>
                </a:solidFill>
              </a:rPr>
              <a:t> 41 </a:t>
            </a:r>
            <a:r>
              <a:rPr lang="ru-RU" sz="2400" dirty="0" err="1" smtClean="0">
                <a:solidFill>
                  <a:srgbClr val="00B0F0"/>
                </a:solidFill>
              </a:rPr>
              <a:t>тисячу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років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Users\Алина\Desktop\arkticheskaja-ekspedits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071678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лина\Desktop\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3021150" cy="20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Алина\Desktop\4251dec72b18ac89643edfb7a8300016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14818"/>
            <a:ext cx="2897954" cy="193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err="1" smtClean="0">
                <a:solidFill>
                  <a:srgbClr val="00B0F0"/>
                </a:solidFill>
              </a:rPr>
              <a:t>Ексцентриситет</a:t>
            </a:r>
            <a:r>
              <a:rPr lang="ru-RU" sz="2400" dirty="0" smtClean="0">
                <a:solidFill>
                  <a:srgbClr val="00B0F0"/>
                </a:solidFill>
              </a:rPr>
              <a:t> – </a:t>
            </a:r>
            <a:r>
              <a:rPr lang="ru-RU" sz="2400" dirty="0" err="1" smtClean="0">
                <a:solidFill>
                  <a:srgbClr val="00B0F0"/>
                </a:solidFill>
              </a:rPr>
              <a:t>це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відхилення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орбіти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Землі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від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колової</a:t>
            </a:r>
            <a:r>
              <a:rPr lang="ru-RU" sz="2400" dirty="0" smtClean="0">
                <a:solidFill>
                  <a:srgbClr val="00B0F0"/>
                </a:solidFill>
              </a:rPr>
              <a:t>. Земна </a:t>
            </a:r>
            <a:r>
              <a:rPr lang="ru-RU" sz="2400" dirty="0" err="1" smtClean="0">
                <a:solidFill>
                  <a:srgbClr val="00B0F0"/>
                </a:solidFill>
              </a:rPr>
              <a:t>орбіта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має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еліптичну</a:t>
            </a:r>
            <a:r>
              <a:rPr lang="ru-RU" sz="2400" dirty="0" smtClean="0">
                <a:solidFill>
                  <a:srgbClr val="00B0F0"/>
                </a:solidFill>
              </a:rPr>
              <a:t> форму, </a:t>
            </a:r>
            <a:r>
              <a:rPr lang="ru-RU" sz="2400" dirty="0" err="1" smtClean="0">
                <a:solidFill>
                  <a:srgbClr val="00B0F0"/>
                </a:solidFill>
              </a:rPr>
              <a:t>але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ця</a:t>
            </a:r>
            <a:r>
              <a:rPr lang="ru-RU" sz="2400" dirty="0" smtClean="0">
                <a:solidFill>
                  <a:srgbClr val="00B0F0"/>
                </a:solidFill>
              </a:rPr>
              <a:t> форма не стала </a:t>
            </a:r>
            <a:r>
              <a:rPr lang="ru-RU" sz="2400" dirty="0" err="1" smtClean="0">
                <a:solidFill>
                  <a:srgbClr val="00B0F0"/>
                </a:solidFill>
              </a:rPr>
              <a:t>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змінюється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із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періодом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приблизно</a:t>
            </a:r>
            <a:r>
              <a:rPr lang="ru-RU" sz="2400" dirty="0" smtClean="0">
                <a:solidFill>
                  <a:srgbClr val="00B0F0"/>
                </a:solidFill>
              </a:rPr>
              <a:t> 93 </a:t>
            </a:r>
            <a:r>
              <a:rPr lang="ru-RU" sz="2400" dirty="0" err="1" smtClean="0">
                <a:solidFill>
                  <a:srgbClr val="00B0F0"/>
                </a:solidFill>
              </a:rPr>
              <a:t>тисячі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років</a:t>
            </a:r>
            <a:r>
              <a:rPr lang="ru-RU" sz="2400" dirty="0" smtClean="0">
                <a:solidFill>
                  <a:srgbClr val="00B0F0"/>
                </a:solidFill>
              </a:rPr>
              <a:t> таким чином, </a:t>
            </a:r>
            <a:r>
              <a:rPr lang="ru-RU" sz="2400" dirty="0" err="1" smtClean="0">
                <a:solidFill>
                  <a:srgbClr val="00B0F0"/>
                </a:solidFill>
              </a:rPr>
              <a:t>що</a:t>
            </a:r>
            <a:r>
              <a:rPr lang="ru-RU" sz="2400" dirty="0" smtClean="0">
                <a:solidFill>
                  <a:srgbClr val="00B0F0"/>
                </a:solidFill>
              </a:rPr>
              <a:t> Земля, </a:t>
            </a:r>
            <a:r>
              <a:rPr lang="ru-RU" sz="2400" dirty="0" err="1" smtClean="0">
                <a:solidFill>
                  <a:srgbClr val="00B0F0"/>
                </a:solidFill>
              </a:rPr>
              <a:t>під</a:t>
            </a:r>
            <a:r>
              <a:rPr lang="ru-RU" sz="2400" dirty="0" smtClean="0">
                <a:solidFill>
                  <a:srgbClr val="00B0F0"/>
                </a:solidFill>
              </a:rPr>
              <a:t> час </a:t>
            </a:r>
            <a:r>
              <a:rPr lang="ru-RU" sz="2400" dirty="0" err="1" smtClean="0">
                <a:solidFill>
                  <a:srgbClr val="00B0F0"/>
                </a:solidFill>
              </a:rPr>
              <a:t>полярної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ночі</a:t>
            </a:r>
            <a:r>
              <a:rPr lang="ru-RU" sz="2400" dirty="0" smtClean="0">
                <a:solidFill>
                  <a:srgbClr val="00B0F0"/>
                </a:solidFill>
              </a:rPr>
              <a:t> на одному </a:t>
            </a:r>
            <a:r>
              <a:rPr lang="ru-RU" sz="2400" dirty="0" err="1" smtClean="0">
                <a:solidFill>
                  <a:srgbClr val="00B0F0"/>
                </a:solidFill>
              </a:rPr>
              <a:t>із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полюсів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віддаляється</a:t>
            </a:r>
            <a:r>
              <a:rPr lang="ru-RU" sz="2400" dirty="0" smtClean="0">
                <a:solidFill>
                  <a:srgbClr val="00B0F0"/>
                </a:solidFill>
              </a:rPr>
              <a:t> на </a:t>
            </a:r>
            <a:r>
              <a:rPr lang="ru-RU" sz="2400" dirty="0" err="1" smtClean="0">
                <a:solidFill>
                  <a:srgbClr val="00B0F0"/>
                </a:solidFill>
              </a:rPr>
              <a:t>значну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відстань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від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сонця</a:t>
            </a:r>
            <a:r>
              <a:rPr lang="ru-RU" sz="2400" dirty="0" smtClean="0">
                <a:solidFill>
                  <a:srgbClr val="00B0F0"/>
                </a:solidFill>
              </a:rPr>
              <a:t>. Це </a:t>
            </a:r>
            <a:r>
              <a:rPr lang="ru-RU" sz="2400" dirty="0" err="1" smtClean="0">
                <a:solidFill>
                  <a:srgbClr val="00B0F0"/>
                </a:solidFill>
              </a:rPr>
              <a:t>спричинює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серйозне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сезонне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охолодження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однієї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із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півкуль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планети</a:t>
            </a:r>
            <a:r>
              <a:rPr lang="ru-RU" sz="2400" dirty="0" smtClean="0">
                <a:solidFill>
                  <a:srgbClr val="00B0F0"/>
                </a:solidFill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</a:rPr>
              <a:t>що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</a:rPr>
              <a:t>призводить</a:t>
            </a:r>
            <a:r>
              <a:rPr lang="ru-RU" sz="2400" dirty="0" smtClean="0">
                <a:solidFill>
                  <a:srgbClr val="00B0F0"/>
                </a:solidFill>
              </a:rPr>
              <a:t> до </a:t>
            </a:r>
            <a:r>
              <a:rPr lang="ru-RU" sz="2400" dirty="0" err="1" smtClean="0">
                <a:solidFill>
                  <a:srgbClr val="00B0F0"/>
                </a:solidFill>
              </a:rPr>
              <a:t>зледенінь</a:t>
            </a:r>
            <a:r>
              <a:rPr lang="ru-RU" sz="2400" dirty="0" smtClean="0">
                <a:solidFill>
                  <a:srgbClr val="00B0F0"/>
                </a:solidFill>
              </a:rPr>
              <a:t>.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Алина\Desktop\18c0a43930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143248"/>
            <a:ext cx="33575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лина\Desktop\cdcc9bbc-7ecb-4f77-a83b-56baa84d63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14818"/>
            <a:ext cx="2916373" cy="205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Алина\Desktop\Таяние-ледяных-шапок-планеты-e1351954022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143248"/>
            <a:ext cx="2643206" cy="170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Кліматичні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зміни</a:t>
            </a:r>
            <a:r>
              <a:rPr lang="ru-RU" dirty="0" smtClean="0">
                <a:solidFill>
                  <a:srgbClr val="0070C0"/>
                </a:solidFill>
              </a:rPr>
              <a:t> на </a:t>
            </a:r>
            <a:r>
              <a:rPr lang="ru-RU" dirty="0" err="1" smtClean="0">
                <a:solidFill>
                  <a:srgbClr val="0070C0"/>
                </a:solidFill>
              </a:rPr>
              <a:t>Землі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>
                <a:solidFill>
                  <a:srgbClr val="00B0F0"/>
                </a:solidFill>
              </a:rPr>
              <a:t>Погода — </a:t>
            </a:r>
            <a:r>
              <a:rPr lang="ru-RU" sz="2000" dirty="0" err="1" smtClean="0">
                <a:solidFill>
                  <a:srgbClr val="00B0F0"/>
                </a:solidFill>
              </a:rPr>
              <a:t>це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щоденний</a:t>
            </a:r>
            <a:r>
              <a:rPr lang="ru-RU" sz="2000" dirty="0" smtClean="0">
                <a:solidFill>
                  <a:srgbClr val="00B0F0"/>
                </a:solidFill>
              </a:rPr>
              <a:t> стан </a:t>
            </a:r>
            <a:r>
              <a:rPr lang="ru-RU" sz="2000" dirty="0" err="1" smtClean="0">
                <a:solidFill>
                  <a:srgbClr val="00B0F0"/>
                </a:solidFill>
              </a:rPr>
              <a:t>атмосфери</a:t>
            </a:r>
            <a:r>
              <a:rPr lang="ru-RU" sz="2000" dirty="0" smtClean="0">
                <a:solidFill>
                  <a:srgbClr val="00B0F0"/>
                </a:solidFill>
              </a:rPr>
              <a:t>. Погода </a:t>
            </a:r>
            <a:r>
              <a:rPr lang="ru-RU" sz="2000" dirty="0" err="1" smtClean="0">
                <a:solidFill>
                  <a:srgbClr val="00B0F0"/>
                </a:solidFill>
              </a:rPr>
              <a:t>є</a:t>
            </a:r>
            <a:r>
              <a:rPr lang="ru-RU" sz="2000" dirty="0" smtClean="0">
                <a:solidFill>
                  <a:srgbClr val="00B0F0"/>
                </a:solidFill>
              </a:rPr>
              <a:t> хаотичною </a:t>
            </a:r>
            <a:r>
              <a:rPr lang="ru-RU" sz="2000" dirty="0" err="1" smtClean="0">
                <a:solidFill>
                  <a:srgbClr val="00B0F0"/>
                </a:solidFill>
              </a:rPr>
              <a:t>нелінеарною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динамічною</a:t>
            </a:r>
            <a:r>
              <a:rPr lang="ru-RU" sz="2000" dirty="0" smtClean="0">
                <a:solidFill>
                  <a:srgbClr val="00B0F0"/>
                </a:solidFill>
              </a:rPr>
              <a:t> системою. </a:t>
            </a:r>
            <a:r>
              <a:rPr lang="ru-RU" sz="2000" dirty="0" err="1" smtClean="0">
                <a:solidFill>
                  <a:srgbClr val="00B0F0"/>
                </a:solidFill>
              </a:rPr>
              <a:t>Клімат</a:t>
            </a:r>
            <a:r>
              <a:rPr lang="ru-RU" sz="2000" dirty="0" smtClean="0">
                <a:solidFill>
                  <a:srgbClr val="00B0F0"/>
                </a:solidFill>
              </a:rPr>
              <a:t> — </a:t>
            </a:r>
            <a:r>
              <a:rPr lang="ru-RU" sz="2000" dirty="0" err="1" smtClean="0">
                <a:solidFill>
                  <a:srgbClr val="00B0F0"/>
                </a:solidFill>
              </a:rPr>
              <a:t>це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усереднений</a:t>
            </a:r>
            <a:r>
              <a:rPr lang="ru-RU" sz="2000" dirty="0" smtClean="0">
                <a:solidFill>
                  <a:srgbClr val="00B0F0"/>
                </a:solidFill>
              </a:rPr>
              <a:t> стан погоди </a:t>
            </a:r>
            <a:r>
              <a:rPr lang="ru-RU" sz="2000" dirty="0" err="1" smtClean="0">
                <a:solidFill>
                  <a:srgbClr val="00B0F0"/>
                </a:solidFill>
              </a:rPr>
              <a:t>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він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навпаки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стабільний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передбачений</a:t>
            </a:r>
            <a:r>
              <a:rPr lang="ru-RU" sz="2000" dirty="0" smtClean="0">
                <a:solidFill>
                  <a:srgbClr val="00B0F0"/>
                </a:solidFill>
              </a:rPr>
              <a:t>. </a:t>
            </a:r>
            <a:r>
              <a:rPr lang="ru-RU" sz="2000" dirty="0" err="1" smtClean="0">
                <a:solidFill>
                  <a:srgbClr val="00B0F0"/>
                </a:solidFill>
              </a:rPr>
              <a:t>Клімат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включає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такі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показники</a:t>
            </a:r>
            <a:r>
              <a:rPr lang="ru-RU" sz="2000" dirty="0" smtClean="0">
                <a:solidFill>
                  <a:srgbClr val="00B0F0"/>
                </a:solidFill>
              </a:rPr>
              <a:t> як </a:t>
            </a:r>
            <a:r>
              <a:rPr lang="ru-RU" sz="2000" dirty="0" err="1" smtClean="0">
                <a:solidFill>
                  <a:srgbClr val="00B0F0"/>
                </a:solidFill>
              </a:rPr>
              <a:t>середня</a:t>
            </a:r>
            <a:r>
              <a:rPr lang="ru-RU" sz="2000" dirty="0" smtClean="0">
                <a:solidFill>
                  <a:srgbClr val="00B0F0"/>
                </a:solidFill>
              </a:rPr>
              <a:t> температура, </a:t>
            </a:r>
            <a:r>
              <a:rPr lang="ru-RU" sz="2000" dirty="0" err="1" smtClean="0">
                <a:solidFill>
                  <a:srgbClr val="00B0F0"/>
                </a:solidFill>
              </a:rPr>
              <a:t>кількість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опадів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кількість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сонячних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днів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інші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зміни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які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можуть</a:t>
            </a:r>
            <a:r>
              <a:rPr lang="ru-RU" sz="2000" dirty="0" smtClean="0">
                <a:solidFill>
                  <a:srgbClr val="00B0F0"/>
                </a:solidFill>
              </a:rPr>
              <a:t> бути </a:t>
            </a:r>
            <a:r>
              <a:rPr lang="ru-RU" sz="2000" dirty="0" err="1" smtClean="0">
                <a:solidFill>
                  <a:srgbClr val="00B0F0"/>
                </a:solidFill>
              </a:rPr>
              <a:t>зміряні</a:t>
            </a:r>
            <a:r>
              <a:rPr lang="ru-RU" sz="2000" dirty="0" smtClean="0">
                <a:solidFill>
                  <a:srgbClr val="00B0F0"/>
                </a:solidFill>
              </a:rPr>
              <a:t> в </a:t>
            </a:r>
            <a:r>
              <a:rPr lang="ru-RU" sz="2000" dirty="0" err="1" smtClean="0">
                <a:solidFill>
                  <a:srgbClr val="00B0F0"/>
                </a:solidFill>
              </a:rPr>
              <a:t>якому-небудь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певному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місці</a:t>
            </a:r>
            <a:r>
              <a:rPr lang="ru-RU" sz="2000" dirty="0" smtClean="0">
                <a:solidFill>
                  <a:srgbClr val="00B0F0"/>
                </a:solidFill>
              </a:rPr>
              <a:t>. </a:t>
            </a:r>
            <a:r>
              <a:rPr lang="ru-RU" sz="2000" dirty="0" err="1" smtClean="0">
                <a:solidFill>
                  <a:srgbClr val="00B0F0"/>
                </a:solidFill>
              </a:rPr>
              <a:t>Проте</a:t>
            </a:r>
            <a:r>
              <a:rPr lang="ru-RU" sz="2000" dirty="0" smtClean="0">
                <a:solidFill>
                  <a:srgbClr val="00B0F0"/>
                </a:solidFill>
              </a:rPr>
              <a:t> на </a:t>
            </a:r>
            <a:r>
              <a:rPr lang="ru-RU" sz="2000" dirty="0" err="1" smtClean="0">
                <a:solidFill>
                  <a:srgbClr val="00B0F0"/>
                </a:solidFill>
              </a:rPr>
              <a:t>Землі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відбуваються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такі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процеси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які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можуть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робити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вплив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на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клімат</a:t>
            </a:r>
            <a:r>
              <a:rPr lang="ru-RU" sz="2000" dirty="0" smtClean="0">
                <a:solidFill>
                  <a:srgbClr val="00B0F0"/>
                </a:solidFill>
              </a:rPr>
              <a:t>.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8194" name="Picture 2" descr="C:\Users\Алина\Desktop\okolo_97_uchenyh_ubezhdeny_v_tehnogennom_haraktere_potep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86190"/>
            <a:ext cx="315167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Алина\Desktop\wide-shot_124677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357694"/>
            <a:ext cx="2714644" cy="175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Зледеніння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B0F0"/>
                </a:solidFill>
              </a:rPr>
              <a:t>     </a:t>
            </a:r>
            <a:r>
              <a:rPr lang="ru-RU" sz="2000" dirty="0" err="1" smtClean="0">
                <a:solidFill>
                  <a:srgbClr val="00B0F0"/>
                </a:solidFill>
              </a:rPr>
              <a:t>Льодовики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є</a:t>
            </a:r>
            <a:r>
              <a:rPr lang="ru-RU" sz="2000" dirty="0" smtClean="0">
                <a:solidFill>
                  <a:srgbClr val="00B0F0"/>
                </a:solidFill>
              </a:rPr>
              <a:t> одними </a:t>
            </a:r>
            <a:r>
              <a:rPr lang="ru-RU" sz="2000" dirty="0" err="1" smtClean="0">
                <a:solidFill>
                  <a:srgbClr val="00B0F0"/>
                </a:solidFill>
              </a:rPr>
              <a:t>з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найвідчутніших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показників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зміни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клімату</a:t>
            </a:r>
            <a:r>
              <a:rPr lang="ru-RU" sz="2000" dirty="0" smtClean="0">
                <a:solidFill>
                  <a:srgbClr val="00B0F0"/>
                </a:solidFill>
              </a:rPr>
              <a:t>. Вони </a:t>
            </a:r>
            <a:r>
              <a:rPr lang="ru-RU" sz="2000" dirty="0" err="1" smtClean="0">
                <a:solidFill>
                  <a:srgbClr val="00B0F0"/>
                </a:solidFill>
              </a:rPr>
              <a:t>істотно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збільшуються</a:t>
            </a:r>
            <a:r>
              <a:rPr lang="ru-RU" sz="2000" dirty="0" smtClean="0">
                <a:solidFill>
                  <a:srgbClr val="00B0F0"/>
                </a:solidFill>
              </a:rPr>
              <a:t> в </a:t>
            </a:r>
            <a:r>
              <a:rPr lang="ru-RU" sz="2000" dirty="0" err="1" smtClean="0">
                <a:solidFill>
                  <a:srgbClr val="00B0F0"/>
                </a:solidFill>
              </a:rPr>
              <a:t>розмірах</a:t>
            </a:r>
            <a:r>
              <a:rPr lang="ru-RU" sz="2000" dirty="0" smtClean="0">
                <a:solidFill>
                  <a:srgbClr val="00B0F0"/>
                </a:solidFill>
              </a:rPr>
              <a:t> у </a:t>
            </a:r>
            <a:r>
              <a:rPr lang="ru-RU" sz="2000" dirty="0" err="1" smtClean="0">
                <a:solidFill>
                  <a:srgbClr val="00B0F0"/>
                </a:solidFill>
              </a:rPr>
              <a:t>вологі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холодні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часи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зменшуються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під</a:t>
            </a:r>
            <a:r>
              <a:rPr lang="ru-RU" sz="2000" dirty="0" smtClean="0">
                <a:solidFill>
                  <a:srgbClr val="00B0F0"/>
                </a:solidFill>
              </a:rPr>
              <a:t> час </a:t>
            </a:r>
            <a:r>
              <a:rPr lang="ru-RU" sz="2000" dirty="0" err="1" smtClean="0">
                <a:solidFill>
                  <a:srgbClr val="00B0F0"/>
                </a:solidFill>
              </a:rPr>
              <a:t>потеплення</a:t>
            </a:r>
            <a:r>
              <a:rPr lang="ru-RU" sz="2000" dirty="0" smtClean="0">
                <a:solidFill>
                  <a:srgbClr val="00B0F0"/>
                </a:solidFill>
              </a:rPr>
              <a:t> та </a:t>
            </a:r>
            <a:r>
              <a:rPr lang="ru-RU" sz="2000" dirty="0" err="1" smtClean="0">
                <a:solidFill>
                  <a:srgbClr val="00B0F0"/>
                </a:solidFill>
              </a:rPr>
              <a:t>аридизації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клімату</a:t>
            </a:r>
            <a:r>
              <a:rPr lang="ru-RU" sz="2000" dirty="0" smtClean="0">
                <a:solidFill>
                  <a:srgbClr val="00B0F0"/>
                </a:solidFill>
              </a:rPr>
              <a:t>. </a:t>
            </a:r>
            <a:r>
              <a:rPr lang="ru-RU" sz="2000" dirty="0" err="1" smtClean="0">
                <a:solidFill>
                  <a:srgbClr val="00B0F0"/>
                </a:solidFill>
              </a:rPr>
              <a:t>Льодовики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ростуть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тануть</a:t>
            </a:r>
            <a:r>
              <a:rPr lang="ru-RU" sz="2000" dirty="0" smtClean="0">
                <a:solidFill>
                  <a:srgbClr val="00B0F0"/>
                </a:solidFill>
              </a:rPr>
              <a:t> через </a:t>
            </a:r>
            <a:r>
              <a:rPr lang="ru-RU" sz="2000" dirty="0" err="1" smtClean="0">
                <a:solidFill>
                  <a:srgbClr val="00B0F0"/>
                </a:solidFill>
              </a:rPr>
              <a:t>природні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зміни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під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впливом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зовнішніх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дій</a:t>
            </a:r>
            <a:r>
              <a:rPr lang="ru-RU" sz="2000" dirty="0" smtClean="0">
                <a:solidFill>
                  <a:srgbClr val="00B0F0"/>
                </a:solidFill>
              </a:rPr>
              <a:t>. У </a:t>
            </a:r>
            <a:r>
              <a:rPr lang="ru-RU" sz="2000" dirty="0" err="1" smtClean="0">
                <a:solidFill>
                  <a:srgbClr val="00B0F0"/>
                </a:solidFill>
              </a:rPr>
              <a:t>минулому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столітті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більшість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льодовиків</a:t>
            </a:r>
            <a:r>
              <a:rPr lang="ru-RU" sz="2000" dirty="0" smtClean="0">
                <a:solidFill>
                  <a:srgbClr val="00B0F0"/>
                </a:solidFill>
              </a:rPr>
              <a:t>, особливо </a:t>
            </a:r>
            <a:r>
              <a:rPr lang="ru-RU" sz="2000" dirty="0" err="1" smtClean="0">
                <a:solidFill>
                  <a:srgbClr val="00B0F0"/>
                </a:solidFill>
              </a:rPr>
              <a:t>гірських</a:t>
            </a:r>
            <a:r>
              <a:rPr lang="ru-RU" sz="2000" dirty="0" smtClean="0">
                <a:solidFill>
                  <a:srgbClr val="00B0F0"/>
                </a:solidFill>
              </a:rPr>
              <a:t> не </a:t>
            </a:r>
            <a:r>
              <a:rPr lang="ru-RU" sz="2000" dirty="0" err="1" smtClean="0">
                <a:solidFill>
                  <a:srgbClr val="00B0F0"/>
                </a:solidFill>
              </a:rPr>
              <a:t>встигали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накопичити</a:t>
            </a:r>
            <a:r>
              <a:rPr lang="ru-RU" sz="2000" dirty="0" smtClean="0">
                <a:solidFill>
                  <a:srgbClr val="00B0F0"/>
                </a:solidFill>
              </a:rPr>
              <a:t> за зиму </a:t>
            </a:r>
            <a:r>
              <a:rPr lang="ru-RU" sz="2000" dirty="0" err="1" smtClean="0">
                <a:solidFill>
                  <a:srgbClr val="00B0F0"/>
                </a:solidFill>
              </a:rPr>
              <a:t>стільки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льоду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щоб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відновити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втрати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під</a:t>
            </a:r>
            <a:r>
              <a:rPr lang="ru-RU" sz="2000" dirty="0" smtClean="0">
                <a:solidFill>
                  <a:srgbClr val="00B0F0"/>
                </a:solidFill>
              </a:rPr>
              <a:t> час </a:t>
            </a:r>
            <a:r>
              <a:rPr lang="ru-RU" sz="2000" dirty="0" err="1" smtClean="0">
                <a:solidFill>
                  <a:srgbClr val="00B0F0"/>
                </a:solidFill>
              </a:rPr>
              <a:t>літніх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місяців</a:t>
            </a:r>
            <a:r>
              <a:rPr lang="ru-RU" sz="2000" dirty="0" smtClean="0">
                <a:solidFill>
                  <a:srgbClr val="00B0F0"/>
                </a:solidFill>
              </a:rPr>
              <a:t>, а тому </a:t>
            </a:r>
            <a:r>
              <a:rPr lang="ru-RU" sz="2000" dirty="0" err="1" smtClean="0">
                <a:solidFill>
                  <a:srgbClr val="00B0F0"/>
                </a:solidFill>
              </a:rPr>
              <a:t>поступово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зменшувалися</a:t>
            </a:r>
            <a:r>
              <a:rPr lang="ru-RU" sz="2000" dirty="0" smtClean="0">
                <a:solidFill>
                  <a:srgbClr val="00B0F0"/>
                </a:solidFill>
              </a:rPr>
              <a:t>.</a:t>
            </a: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9218" name="Picture 2" descr="C:\Users\Алина\Desktop\437654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71876"/>
            <a:ext cx="2833676" cy="176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Алина\Desktop\orig_882eda1de337175de1e3af15d2f540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786322"/>
            <a:ext cx="2078036" cy="156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Алина\Desktop\polar_cro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000504"/>
            <a:ext cx="2357454" cy="147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Алина\Desktop\2-1-metanas_augalai_klimato_pokyciai-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929066"/>
            <a:ext cx="1628585" cy="222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4_aksesua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TS101908700аршд</Template>
  <TotalTime>149</TotalTime>
  <Words>515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4_aksesuary</vt:lpstr>
      <vt:lpstr>Причини глобального  потепління</vt:lpstr>
      <vt:lpstr>Визначення</vt:lpstr>
      <vt:lpstr>Причини глобального потепління</vt:lpstr>
      <vt:lpstr>Деякі гіпотези</vt:lpstr>
      <vt:lpstr>Слайд 5</vt:lpstr>
      <vt:lpstr>Слайд 6</vt:lpstr>
      <vt:lpstr>Слайд 7</vt:lpstr>
      <vt:lpstr>Кліматичні зміни на Землі</vt:lpstr>
      <vt:lpstr>Зледеніння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глобального  потепління</dc:title>
  <dc:creator>Алина</dc:creator>
  <cp:lastModifiedBy>Алина</cp:lastModifiedBy>
  <cp:revision>16</cp:revision>
  <dcterms:created xsi:type="dcterms:W3CDTF">2001-12-31T22:36:41Z</dcterms:created>
  <dcterms:modified xsi:type="dcterms:W3CDTF">2002-01-01T02:02:05Z</dcterms:modified>
</cp:coreProperties>
</file>