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09E55-E1B9-4D13-9B47-6D0C2252BE0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E097A-B857-479F-922F-08BF0A72D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097A-B857-479F-922F-08BF0A72D46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AF152A-58F1-4987-898D-D124A90204F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CFBA7E-6214-4D64-A914-DA2711460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F152A-58F1-4987-898D-D124A90204F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FBA7E-6214-4D64-A914-DA2711460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F152A-58F1-4987-898D-D124A90204F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FBA7E-6214-4D64-A914-DA2711460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F152A-58F1-4987-898D-D124A90204F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FBA7E-6214-4D64-A914-DA2711460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F152A-58F1-4987-898D-D124A90204F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FBA7E-6214-4D64-A914-DA2711460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F152A-58F1-4987-898D-D124A90204F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FBA7E-6214-4D64-A914-DA2711460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F152A-58F1-4987-898D-D124A90204F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FBA7E-6214-4D64-A914-DA2711460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F152A-58F1-4987-898D-D124A90204F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FBA7E-6214-4D64-A914-DA2711460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F152A-58F1-4987-898D-D124A90204F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FBA7E-6214-4D64-A914-DA2711460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F152A-58F1-4987-898D-D124A90204F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FBA7E-6214-4D64-A914-DA2711460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F152A-58F1-4987-898D-D124A90204F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FBA7E-6214-4D64-A914-DA2711460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fld id="{22AF152A-58F1-4987-898D-D124A90204F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fld id="{E6CFBA7E-6214-4D64-A914-DA2711460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Катастрофи</a:t>
            </a:r>
            <a:r>
              <a:rPr lang="ru-RU" b="1" dirty="0" smtClean="0"/>
              <a:t> в шахтах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857628"/>
            <a:ext cx="4048124" cy="1571636"/>
          </a:xfrm>
        </p:spPr>
        <p:txBody>
          <a:bodyPr/>
          <a:lstStyle/>
          <a:p>
            <a:pPr algn="ctr"/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7472386" cy="584043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статистикою, яку </a:t>
            </a:r>
            <a:r>
              <a:rPr lang="ru-RU" sz="2000" dirty="0" err="1" smtClean="0"/>
              <a:t>паралельно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ведуть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відомств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 по </a:t>
            </a:r>
            <a:r>
              <a:rPr lang="ru-RU" sz="2000" dirty="0" err="1" smtClean="0"/>
              <a:t>липень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року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аварій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шахтах 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в </a:t>
            </a:r>
            <a:r>
              <a:rPr lang="ru-RU" sz="2000" dirty="0" err="1" smtClean="0"/>
              <a:t>цілому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150, </a:t>
            </a:r>
            <a:r>
              <a:rPr lang="ru-RU" sz="2000" dirty="0" err="1" smtClean="0"/>
              <a:t>травмовано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6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гірників</a:t>
            </a:r>
            <a:r>
              <a:rPr lang="ru-RU" sz="2000" dirty="0" smtClean="0"/>
              <a:t>. За </a:t>
            </a:r>
            <a:r>
              <a:rPr lang="ru-RU" sz="2000" dirty="0" err="1" smtClean="0"/>
              <a:t>даними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Міжнародної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енергетиків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гірників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щорічно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кожен</a:t>
            </a:r>
            <a:r>
              <a:rPr lang="ru-RU" sz="2000" dirty="0" smtClean="0"/>
              <a:t> </a:t>
            </a:r>
            <a:r>
              <a:rPr lang="ru-RU" sz="2000" dirty="0" err="1" smtClean="0"/>
              <a:t>мільйон</a:t>
            </a:r>
            <a:r>
              <a:rPr lang="ru-RU" sz="2000" dirty="0" smtClean="0"/>
              <a:t> тонн </a:t>
            </a:r>
            <a:r>
              <a:rPr lang="ru-RU" sz="2000" dirty="0" err="1" smtClean="0"/>
              <a:t>здобутого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вугілля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 “</a:t>
            </a:r>
            <a:r>
              <a:rPr lang="ru-RU" sz="2000" dirty="0" err="1" smtClean="0"/>
              <a:t>розплачується</a:t>
            </a:r>
            <a:r>
              <a:rPr lang="ru-RU" sz="2000" dirty="0" smtClean="0"/>
              <a:t>” </a:t>
            </a:r>
            <a:r>
              <a:rPr lang="ru-RU" sz="2000" dirty="0" err="1" smtClean="0"/>
              <a:t>життями</a:t>
            </a:r>
            <a:r>
              <a:rPr lang="ru-RU" sz="2000" dirty="0" smtClean="0"/>
              <a:t> два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шахтарів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194" name="Picture 2" descr="C:\Users\Алина\Desktop\shaht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428868"/>
            <a:ext cx="392909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Алина\Desktop\aHR0cDovL2ltZy5mYmMubmV0LnVhL2ltZy9uZXdzLzIwMTMvMDcvc21vdHJpdGVfa2F0YXN0cm9meV8yNl9panVsamFfdl8yMjEwLWIuanB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14884"/>
            <a:ext cx="2571768" cy="175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Алина\Desktop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607703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Алина\Desktop\element-678813-misc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572008"/>
            <a:ext cx="269745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C:\Users\Алина\Desktop\ScanImage33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2571744"/>
            <a:ext cx="2722363" cy="196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643182"/>
            <a:ext cx="7315200" cy="114300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err="1" smtClean="0"/>
              <a:t>Дякую</a:t>
            </a:r>
            <a:r>
              <a:rPr lang="ru-RU" b="1" dirty="0" smtClean="0"/>
              <a:t> за </a:t>
            </a:r>
            <a:r>
              <a:rPr lang="ru-RU" b="1" dirty="0" err="1" smtClean="0"/>
              <a:t>увагу</a:t>
            </a:r>
            <a:r>
              <a:rPr lang="ru-RU" b="1" dirty="0" smtClean="0"/>
              <a:t>!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</a:t>
            </a:r>
            <a:r>
              <a:rPr lang="ru-RU" b="1" dirty="0" err="1" smtClean="0"/>
              <a:t>Визначення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 </a:t>
            </a:r>
            <a:r>
              <a:rPr lang="ru-RU" sz="2400" b="1" dirty="0" err="1" smtClean="0"/>
              <a:t>Катастро́фа</a:t>
            </a:r>
            <a:r>
              <a:rPr lang="ru-RU" sz="2400" b="1" dirty="0" smtClean="0"/>
              <a:t> </a:t>
            </a:r>
            <a:r>
              <a:rPr lang="ru-RU" sz="2400" dirty="0" smtClean="0"/>
              <a:t>— велика за масштабами </a:t>
            </a:r>
            <a:r>
              <a:rPr lang="ru-RU" sz="2400" dirty="0" err="1" smtClean="0"/>
              <a:t>аварія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призводить</a:t>
            </a:r>
            <a:r>
              <a:rPr lang="ru-RU" sz="2400" dirty="0" smtClean="0"/>
              <a:t> до тяжких (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неповоротних</a:t>
            </a:r>
            <a:r>
              <a:rPr lang="ru-RU" sz="2400" dirty="0" smtClean="0"/>
              <a:t>) </a:t>
            </a:r>
            <a:r>
              <a:rPr lang="ru-RU" sz="2400" dirty="0" err="1" smtClean="0"/>
              <a:t>наслідків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vi-VN" sz="2400" b="1" dirty="0" smtClean="0"/>
              <a:t>Ша́хта </a:t>
            </a:r>
            <a:r>
              <a:rPr lang="vi-VN" sz="2400" dirty="0" smtClean="0"/>
              <a:t>(нім. </a:t>
            </a:r>
            <a:r>
              <a:rPr lang="en-US" sz="2400" dirty="0" smtClean="0"/>
              <a:t>Schacht, </a:t>
            </a:r>
            <a:r>
              <a:rPr lang="vi-VN" sz="2400" dirty="0" smtClean="0"/>
              <a:t>англ. </a:t>
            </a:r>
            <a:r>
              <a:rPr lang="en-US" sz="2400" dirty="0" smtClean="0"/>
              <a:t>Mine) — </a:t>
            </a:r>
            <a:r>
              <a:rPr lang="vi-VN" sz="2400" dirty="0" smtClean="0"/>
              <a:t>промислове підприємство з видобування корисних копалин (вугілля, солей, руди тощо) підземним способом і відвантаження їх споживачам або на гірничозбагачувальну фабрику.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b="1" dirty="0" err="1" smtClean="0"/>
              <a:t>Найбільші</a:t>
            </a:r>
            <a:r>
              <a:rPr lang="ru-RU" b="1" dirty="0" smtClean="0"/>
              <a:t> </a:t>
            </a:r>
            <a:r>
              <a:rPr lang="ru-RU" b="1" dirty="0" err="1" smtClean="0"/>
              <a:t>аварії</a:t>
            </a:r>
            <a:r>
              <a:rPr lang="ru-RU" b="1" dirty="0" smtClean="0"/>
              <a:t> на   </a:t>
            </a:r>
            <a:br>
              <a:rPr lang="ru-RU" b="1" dirty="0" smtClean="0"/>
            </a:br>
            <a:r>
              <a:rPr lang="ru-RU" b="1" dirty="0" smtClean="0"/>
              <a:t>                 </a:t>
            </a:r>
            <a:r>
              <a:rPr lang="ru-RU" b="1" dirty="0" err="1" smtClean="0"/>
              <a:t>українських</a:t>
            </a:r>
            <a:r>
              <a:rPr lang="ru-RU" b="1" dirty="0" smtClean="0"/>
              <a:t> шахтах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000" dirty="0" smtClean="0"/>
              <a:t>4 </a:t>
            </a:r>
            <a:r>
              <a:rPr lang="ru-RU" sz="2000" dirty="0" err="1" smtClean="0"/>
              <a:t>квітня</a:t>
            </a:r>
            <a:r>
              <a:rPr lang="ru-RU" sz="2000" dirty="0" smtClean="0"/>
              <a:t> 1998 року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вибуху</a:t>
            </a:r>
            <a:r>
              <a:rPr lang="ru-RU" sz="2000" dirty="0" smtClean="0"/>
              <a:t> метану </a:t>
            </a:r>
            <a:r>
              <a:rPr lang="ru-RU" sz="2000" dirty="0" err="1" smtClean="0"/>
              <a:t>й</a:t>
            </a:r>
            <a:r>
              <a:rPr lang="ru-RU" sz="2000" dirty="0" smtClean="0"/>
              <a:t> обвалу,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за ним </a:t>
            </a:r>
            <a:r>
              <a:rPr lang="ru-RU" sz="2000" dirty="0" err="1" smtClean="0"/>
              <a:t>послідував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донецькій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шахті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Скочинського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63 </a:t>
            </a:r>
            <a:r>
              <a:rPr lang="ru-RU" sz="2000" dirty="0" err="1" smtClean="0"/>
              <a:t>гірники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нагадує</a:t>
            </a:r>
            <a:r>
              <a:rPr lang="ru-RU" sz="2000" dirty="0" smtClean="0"/>
              <a:t> ИТАР-ТАСС.</a:t>
            </a:r>
          </a:p>
          <a:p>
            <a:pPr>
              <a:buNone/>
            </a:pPr>
            <a:r>
              <a:rPr lang="ru-RU" sz="2000" dirty="0" smtClean="0"/>
              <a:t>16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1998 року на </a:t>
            </a:r>
            <a:r>
              <a:rPr lang="ru-RU" sz="2000" dirty="0" err="1" smtClean="0"/>
              <a:t>шахті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en-US" sz="2000" dirty="0" smtClean="0"/>
              <a:t>XVI </a:t>
            </a:r>
            <a:r>
              <a:rPr lang="ru-RU" sz="2000" dirty="0" err="1" smtClean="0"/>
              <a:t>з’їзду</a:t>
            </a:r>
            <a:r>
              <a:rPr lang="ru-RU" sz="2000" dirty="0" smtClean="0"/>
              <a:t> КПРС ПО “</a:t>
            </a:r>
            <a:r>
              <a:rPr lang="ru-RU" sz="2000" dirty="0" err="1" smtClean="0"/>
              <a:t>Луганськвугілля</a:t>
            </a:r>
            <a:r>
              <a:rPr lang="ru-RU" sz="2000" dirty="0" smtClean="0"/>
              <a:t>” </a:t>
            </a:r>
            <a:r>
              <a:rPr lang="ru-RU" sz="2000" dirty="0" err="1" smtClean="0"/>
              <a:t>відбувся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сильний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</a:t>
            </a:r>
            <a:r>
              <a:rPr lang="ru-RU" sz="2000" dirty="0" smtClean="0"/>
              <a:t> метану. 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24 </a:t>
            </a:r>
            <a:r>
              <a:rPr lang="ru-RU" sz="2000" dirty="0" err="1" smtClean="0"/>
              <a:t>шахтарі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C:\Users\Алина\Desktop\img4db4d07f7d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572140"/>
            <a:ext cx="2025175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лина\Desktop\e346319a24d3_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072074"/>
            <a:ext cx="2414590" cy="1605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лина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929066"/>
            <a:ext cx="1925976" cy="160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лина\Desktop\49-10-2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429000"/>
            <a:ext cx="2246300" cy="201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7972452" cy="628654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24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 1999 року на </a:t>
            </a:r>
            <a:r>
              <a:rPr lang="ru-RU" sz="2000" dirty="0" err="1" smtClean="0"/>
              <a:t>шахті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Засядька</a:t>
            </a:r>
            <a:r>
              <a:rPr lang="ru-RU" sz="2000" dirty="0" smtClean="0"/>
              <a:t> в </a:t>
            </a:r>
            <a:r>
              <a:rPr lang="ru-RU" sz="2000" dirty="0" err="1" smtClean="0"/>
              <a:t>Донбасі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короткого </a:t>
            </a:r>
            <a:r>
              <a:rPr lang="ru-RU" sz="2000" dirty="0" err="1" smtClean="0"/>
              <a:t>замикання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двигуні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електровоза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</a:t>
            </a:r>
            <a:r>
              <a:rPr lang="ru-RU" sz="2000" dirty="0" smtClean="0"/>
              <a:t> метану. 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50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поранення</a:t>
            </a:r>
            <a:r>
              <a:rPr lang="ru-RU" sz="2000" dirty="0" smtClean="0"/>
              <a:t> 49 людей.</a:t>
            </a:r>
          </a:p>
          <a:p>
            <a:pPr>
              <a:buNone/>
            </a:pPr>
            <a:r>
              <a:rPr lang="ru-RU" sz="2000" dirty="0" smtClean="0"/>
              <a:t>      11 </a:t>
            </a:r>
            <a:r>
              <a:rPr lang="ru-RU" sz="2000" dirty="0" err="1" smtClean="0"/>
              <a:t>березня</a:t>
            </a:r>
            <a:r>
              <a:rPr lang="ru-RU" sz="2000" dirty="0" smtClean="0"/>
              <a:t> 2000 року на </a:t>
            </a:r>
            <a:r>
              <a:rPr lang="ru-RU" sz="2000" dirty="0" err="1" smtClean="0"/>
              <a:t>луганській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шахті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Баракова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найбільша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аварія</a:t>
            </a:r>
            <a:r>
              <a:rPr lang="ru-RU" sz="2000" dirty="0" smtClean="0"/>
              <a:t>,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80 </a:t>
            </a:r>
            <a:r>
              <a:rPr lang="ru-RU" sz="2000" dirty="0" err="1" smtClean="0"/>
              <a:t>гірників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семеро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поранені</a:t>
            </a:r>
            <a:r>
              <a:rPr lang="ru-RU" dirty="0" smtClean="0"/>
              <a:t>. </a:t>
            </a:r>
          </a:p>
        </p:txBody>
      </p:sp>
      <p:pic>
        <p:nvPicPr>
          <p:cNvPr id="2050" name="Picture 2" descr="C:\Users\Алина\Desktop\5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929066"/>
            <a:ext cx="2963774" cy="234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лина\Desktop\65cb79e-img-8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3463876" cy="230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лина\Desktop\TASS_233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357430"/>
            <a:ext cx="2500330" cy="1982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7972452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21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 2001 року на </a:t>
            </a:r>
            <a:r>
              <a:rPr lang="ru-RU" sz="2000" dirty="0" err="1" smtClean="0"/>
              <a:t>шахті</a:t>
            </a:r>
            <a:r>
              <a:rPr lang="ru-RU" sz="2000" dirty="0" smtClean="0"/>
              <a:t> “</a:t>
            </a:r>
            <a:r>
              <a:rPr lang="ru-RU" sz="2000" dirty="0" err="1" smtClean="0"/>
              <a:t>Краснолиманська</a:t>
            </a:r>
            <a:r>
              <a:rPr lang="ru-RU" sz="2000" dirty="0" smtClean="0"/>
              <a:t>” </a:t>
            </a:r>
            <a:r>
              <a:rPr lang="ru-RU" sz="2000" dirty="0" err="1" smtClean="0"/>
              <a:t>викид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копальневого</a:t>
            </a:r>
            <a:r>
              <a:rPr lang="ru-RU" sz="2000" dirty="0" smtClean="0"/>
              <a:t> газу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вибухом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метано-повітряної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суміші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послідував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призвів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виникнення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пожежі</a:t>
            </a:r>
            <a:r>
              <a:rPr lang="ru-RU" sz="2000" dirty="0" smtClean="0"/>
              <a:t>. 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дев’ять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шахтарів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 В </a:t>
            </a:r>
            <a:r>
              <a:rPr lang="ru-RU" sz="2000" dirty="0" err="1" smtClean="0"/>
              <a:t>ніч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5 на 6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 2001 року на </a:t>
            </a:r>
            <a:r>
              <a:rPr lang="ru-RU" sz="2000" dirty="0" err="1" smtClean="0"/>
              <a:t>шахті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Кірова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вибухнула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повітряно-газова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суміш</a:t>
            </a:r>
            <a:r>
              <a:rPr lang="ru-RU" sz="2000" dirty="0" smtClean="0"/>
              <a:t>.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10 </a:t>
            </a:r>
            <a:r>
              <a:rPr lang="ru-RU" sz="2000" dirty="0" err="1" smtClean="0"/>
              <a:t>шахтарів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19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2001 року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вибуху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метано-повітряної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суміші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шахті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Засядька</a:t>
            </a:r>
            <a:r>
              <a:rPr lang="ru-RU" sz="2000" dirty="0" smtClean="0"/>
              <a:t> в </a:t>
            </a:r>
            <a:r>
              <a:rPr lang="ru-RU" sz="2000" dirty="0" err="1" smtClean="0"/>
              <a:t>Донецькій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55 </a:t>
            </a:r>
            <a:r>
              <a:rPr lang="ru-RU" sz="2000" dirty="0" err="1" smtClean="0"/>
              <a:t>гірників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 descr="C:\Users\Алина\Desktop\480x320_h3fXorr1nCu1HW7MX0DPSogkNkWtNK2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71810"/>
            <a:ext cx="353618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лина\Desktop\49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357562"/>
            <a:ext cx="3286148" cy="238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лина\Desktop\uzn_1364371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072074"/>
            <a:ext cx="2143140" cy="160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52"/>
            <a:ext cx="7543824" cy="598331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14 лютого 2002 року жертвами </a:t>
            </a:r>
            <a:r>
              <a:rPr lang="ru-RU" sz="2000" dirty="0" err="1" smtClean="0"/>
              <a:t>вибуху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копальневого</a:t>
            </a:r>
            <a:r>
              <a:rPr lang="ru-RU" sz="2000" dirty="0" smtClean="0"/>
              <a:t> газу стали </a:t>
            </a:r>
            <a:r>
              <a:rPr lang="ru-RU" sz="2000" dirty="0" err="1" smtClean="0"/>
              <a:t>п’ять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гірників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шахти</a:t>
            </a:r>
            <a:r>
              <a:rPr lang="ru-RU" sz="2000" dirty="0" smtClean="0"/>
              <a:t> “</a:t>
            </a:r>
            <a:r>
              <a:rPr lang="ru-RU" sz="2000" dirty="0" err="1" smtClean="0"/>
              <a:t>Красноармійська-Західна</a:t>
            </a:r>
            <a:r>
              <a:rPr lang="ru-RU" sz="2000" dirty="0" smtClean="0"/>
              <a:t>” </a:t>
            </a:r>
            <a:r>
              <a:rPr lang="ru-RU" sz="2000" dirty="0" err="1" smtClean="0"/>
              <a:t>Донбасу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 7 </a:t>
            </a:r>
            <a:r>
              <a:rPr lang="ru-RU" sz="2000" dirty="0" err="1" smtClean="0"/>
              <a:t>липня</a:t>
            </a:r>
            <a:r>
              <a:rPr lang="ru-RU" sz="2000" dirty="0" smtClean="0"/>
              <a:t> 2002 року в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</a:t>
            </a:r>
            <a:r>
              <a:rPr lang="ru-RU" sz="2000" dirty="0" smtClean="0"/>
              <a:t> </a:t>
            </a:r>
            <a:r>
              <a:rPr lang="ru-RU" sz="2000" dirty="0" err="1" smtClean="0"/>
              <a:t>Донецької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шахті</a:t>
            </a:r>
            <a:r>
              <a:rPr lang="ru-RU" sz="2000" dirty="0" smtClean="0"/>
              <a:t> “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”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пожежі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35 людей.</a:t>
            </a:r>
          </a:p>
          <a:p>
            <a:pPr>
              <a:buNone/>
            </a:pPr>
            <a:r>
              <a:rPr lang="ru-RU" sz="2000" dirty="0" smtClean="0"/>
              <a:t>      У </a:t>
            </a:r>
            <a:r>
              <a:rPr lang="ru-RU" sz="2000" dirty="0" err="1" smtClean="0"/>
              <a:t>ніч</a:t>
            </a:r>
            <a:r>
              <a:rPr lang="ru-RU" sz="2000" dirty="0" smtClean="0"/>
              <a:t> на 20 </a:t>
            </a:r>
            <a:r>
              <a:rPr lang="ru-RU" sz="2000" dirty="0" err="1" smtClean="0"/>
              <a:t>липня</a:t>
            </a:r>
            <a:r>
              <a:rPr lang="ru-RU" sz="2000" dirty="0" smtClean="0"/>
              <a:t> 2004 року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пожежі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копальневого</a:t>
            </a:r>
            <a:r>
              <a:rPr lang="ru-RU" sz="2000" dirty="0" smtClean="0"/>
              <a:t> газу в </a:t>
            </a:r>
            <a:r>
              <a:rPr lang="ru-RU" sz="2000" dirty="0" err="1" smtClean="0"/>
              <a:t>лаві</a:t>
            </a:r>
            <a:r>
              <a:rPr lang="ru-RU" sz="2000" dirty="0" smtClean="0"/>
              <a:t> </a:t>
            </a:r>
            <a:r>
              <a:rPr lang="ru-RU" sz="2000" dirty="0" err="1" smtClean="0"/>
              <a:t>шахти</a:t>
            </a:r>
            <a:r>
              <a:rPr lang="ru-RU" sz="2000" dirty="0" smtClean="0"/>
              <a:t> “</a:t>
            </a:r>
            <a:r>
              <a:rPr lang="ru-RU" sz="2000" dirty="0" err="1" smtClean="0"/>
              <a:t>Краснолиманська</a:t>
            </a:r>
            <a:r>
              <a:rPr lang="ru-RU" sz="2000" dirty="0" smtClean="0"/>
              <a:t>” 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37 людей.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Вранці</a:t>
            </a:r>
            <a:r>
              <a:rPr lang="ru-RU" sz="2000" dirty="0" smtClean="0"/>
              <a:t> 13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2006 року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підземного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шестеро </a:t>
            </a:r>
            <a:r>
              <a:rPr lang="ru-RU" sz="2000" dirty="0" err="1" smtClean="0"/>
              <a:t>гірників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шахти</a:t>
            </a:r>
            <a:r>
              <a:rPr lang="ru-RU" sz="2000" dirty="0" smtClean="0"/>
              <a:t> “</a:t>
            </a:r>
            <a:r>
              <a:rPr lang="ru-RU" sz="2000" dirty="0" err="1" smtClean="0"/>
              <a:t>Суходольска-Східна</a:t>
            </a:r>
            <a:r>
              <a:rPr lang="ru-RU" sz="2000" dirty="0" smtClean="0"/>
              <a:t>” в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 Краснодон </a:t>
            </a:r>
            <a:r>
              <a:rPr lang="ru-RU" sz="2000" dirty="0" err="1" smtClean="0"/>
              <a:t>Луганської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 descr="C:\Users\Алина\Desktop\1268402281_shakh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857628"/>
            <a:ext cx="321471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лина\Desktop\f1312093120965_article_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4"/>
            <a:ext cx="3499722" cy="233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/>
          <a:lstStyle/>
          <a:p>
            <a:r>
              <a:rPr lang="ru-RU" b="1" dirty="0" smtClean="0"/>
              <a:t>         </a:t>
            </a:r>
            <a:r>
              <a:rPr lang="ru-RU" b="1" dirty="0" err="1" smtClean="0"/>
              <a:t>Мільйон</a:t>
            </a:r>
            <a:r>
              <a:rPr lang="ru-RU" b="1" dirty="0" smtClean="0"/>
              <a:t> тонн </a:t>
            </a:r>
            <a:r>
              <a:rPr lang="ru-RU" b="1" dirty="0" err="1" smtClean="0"/>
              <a:t>вугілля</a:t>
            </a:r>
            <a:r>
              <a:rPr lang="ru-RU" b="1" dirty="0" smtClean="0"/>
              <a:t> </a:t>
            </a:r>
            <a:r>
              <a:rPr lang="ru-RU" b="1" dirty="0" err="1" smtClean="0"/>
              <a:t>коштує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                       два </a:t>
            </a:r>
            <a:r>
              <a:rPr lang="ru-RU" b="1" dirty="0" err="1" smtClean="0"/>
              <a:t>життя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115328" cy="49292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err="1" smtClean="0"/>
              <a:t>Українські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вугільні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шахти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найнебезпечнішими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. </a:t>
            </a:r>
            <a:r>
              <a:rPr lang="ru-RU" sz="2000" dirty="0" err="1" smtClean="0"/>
              <a:t>Головними</a:t>
            </a:r>
            <a:r>
              <a:rPr lang="ru-RU" sz="2000" dirty="0" smtClean="0"/>
              <a:t> причинами </a:t>
            </a:r>
            <a:r>
              <a:rPr lang="ru-RU" sz="2000" dirty="0" err="1" smtClean="0"/>
              <a:t>їхньої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аварійності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, </a:t>
            </a:r>
            <a:r>
              <a:rPr lang="ru-RU" sz="2000" dirty="0" err="1" smtClean="0"/>
              <a:t>по-перше</a:t>
            </a:r>
            <a:r>
              <a:rPr lang="ru-RU" sz="2000" dirty="0" smtClean="0"/>
              <a:t>, </a:t>
            </a:r>
            <a:r>
              <a:rPr lang="ru-RU" sz="2000" dirty="0" err="1" smtClean="0"/>
              <a:t>особливості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залягання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вугільних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порід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вкрай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важкі</a:t>
            </a:r>
            <a:r>
              <a:rPr lang="ru-RU" sz="2000" dirty="0" smtClean="0"/>
              <a:t> </a:t>
            </a:r>
            <a:r>
              <a:rPr lang="ru-RU" sz="2000" dirty="0" err="1" smtClean="0"/>
              <a:t>гірничогеологічні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температурні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в </a:t>
            </a:r>
            <a:r>
              <a:rPr lang="ru-RU" sz="2000" dirty="0" err="1" smtClean="0"/>
              <a:t>жодній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Середня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глибина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вугілля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наближається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кілометрової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відмітки</a:t>
            </a:r>
            <a:r>
              <a:rPr lang="ru-RU" sz="2000" dirty="0" smtClean="0"/>
              <a:t>.</a:t>
            </a:r>
          </a:p>
        </p:txBody>
      </p:sp>
      <p:pic>
        <p:nvPicPr>
          <p:cNvPr id="5122" name="Picture 2" descr="C:\Users\Алина\Desktop\3b4dc_0_afbb8_56be1bc6_or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00438"/>
            <a:ext cx="3881465" cy="291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лина\Desktop\онеуннпо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803803"/>
            <a:ext cx="3000396" cy="198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1480"/>
            <a:ext cx="7901014" cy="584043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По-друге</a:t>
            </a:r>
            <a:r>
              <a:rPr lang="ru-RU" sz="2000" dirty="0" smtClean="0"/>
              <a:t>, причиною </a:t>
            </a:r>
            <a:r>
              <a:rPr lang="ru-RU" sz="2000" dirty="0" err="1" smtClean="0"/>
              <a:t>високої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аварійності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шахт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відсталість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. </a:t>
            </a:r>
            <a:r>
              <a:rPr lang="ru-RU" sz="2000" dirty="0" err="1" smtClean="0"/>
              <a:t>Третина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165 шахт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залишилися</a:t>
            </a:r>
            <a:r>
              <a:rPr lang="ru-RU" sz="2000" dirty="0" smtClean="0"/>
              <a:t> в строю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“</a:t>
            </a:r>
            <a:r>
              <a:rPr lang="ru-RU" sz="2000" dirty="0" err="1" smtClean="0"/>
              <a:t>реструктуризації</a:t>
            </a:r>
            <a:r>
              <a:rPr lang="ru-RU" sz="2000" dirty="0" smtClean="0"/>
              <a:t>”,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введена в </a:t>
            </a:r>
            <a:r>
              <a:rPr lang="ru-RU" sz="2000" dirty="0" err="1" smtClean="0"/>
              <a:t>експлуатацію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100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тому.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вугледобувних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працюють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реконструкції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переозброєння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впродовж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десятків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 descr="C:\Users\Алина\Desktop\12044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286124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лина\Desktop\1268402281_shakht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00570"/>
            <a:ext cx="2786082" cy="223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Алина\Desktop\626ae496f4089d68c598c4c52d517c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643182"/>
            <a:ext cx="3214710" cy="196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7472386" cy="5697559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За 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20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вісім</a:t>
            </a:r>
            <a:r>
              <a:rPr lang="ru-RU" sz="2000" dirty="0" smtClean="0"/>
              <a:t> шахт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реконструйовано</a:t>
            </a:r>
            <a:r>
              <a:rPr lang="ru-RU" sz="2000" dirty="0" smtClean="0"/>
              <a:t>. За </a:t>
            </a:r>
            <a:r>
              <a:rPr lang="ru-RU" sz="2000" dirty="0" err="1" smtClean="0"/>
              <a:t>даними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Держдепартаменту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гірського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нагляду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75% шахт </a:t>
            </a:r>
            <a:r>
              <a:rPr lang="ru-RU" sz="2000" dirty="0" err="1" smtClean="0"/>
              <a:t>республіки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відносяться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першої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категорії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вибуху</a:t>
            </a:r>
            <a:r>
              <a:rPr lang="ru-RU" sz="2000" dirty="0" smtClean="0"/>
              <a:t> метану (</a:t>
            </a:r>
            <a:r>
              <a:rPr lang="ru-RU" sz="2000" dirty="0" err="1" smtClean="0"/>
              <a:t>надкатегорійні</a:t>
            </a:r>
            <a:r>
              <a:rPr lang="ru-RU" sz="2000" dirty="0" smtClean="0"/>
              <a:t>), 35% – до </a:t>
            </a:r>
            <a:r>
              <a:rPr lang="ru-RU" sz="2000" dirty="0" err="1" smtClean="0"/>
              <a:t>небезпечних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вугільного</a:t>
            </a:r>
            <a:r>
              <a:rPr lang="ru-RU" sz="2000" dirty="0" smtClean="0"/>
              <a:t> пилу.</a:t>
            </a:r>
            <a:endParaRPr lang="ru-RU" sz="2000" dirty="0"/>
          </a:p>
        </p:txBody>
      </p:sp>
      <p:pic>
        <p:nvPicPr>
          <p:cNvPr id="7170" name="Picture 2" descr="C:\Users\Алина\Desktop\f1312093120965_article_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428868"/>
            <a:ext cx="257125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лина\Desktop\e46330a8051896714e0979bb55648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42886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Алина\Desktop\20120620-081005-1-Trung-Quoc-tiet-kiem-nang-luong-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72008"/>
            <a:ext cx="2928938" cy="194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Алина\Desktop\1195720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357694"/>
            <a:ext cx="39052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C:\Users\Алина\Desktop\нгп7е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786058"/>
            <a:ext cx="2528884" cy="1422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10069048</Template>
  <TotalTime>49</TotalTime>
  <Words>553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Катастрофи в шахтах </vt:lpstr>
      <vt:lpstr>            Визначення</vt:lpstr>
      <vt:lpstr>                Найбільші аварії на                     українських шахтах</vt:lpstr>
      <vt:lpstr>Слайд 4</vt:lpstr>
      <vt:lpstr>Слайд 5</vt:lpstr>
      <vt:lpstr>Слайд 6</vt:lpstr>
      <vt:lpstr>         Мільйон тонн вугілля коштує                         два життя</vt:lpstr>
      <vt:lpstr>Слайд 8</vt:lpstr>
      <vt:lpstr>Слайд 9</vt:lpstr>
      <vt:lpstr>Слайд 10</vt:lpstr>
      <vt:lpstr>         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Катастрофи в шахтах</dc:title>
  <dc:creator>Алина</dc:creator>
  <cp:lastModifiedBy>Алина</cp:lastModifiedBy>
  <cp:revision>7</cp:revision>
  <dcterms:created xsi:type="dcterms:W3CDTF">2002-01-01T01:12:29Z</dcterms:created>
  <dcterms:modified xsi:type="dcterms:W3CDTF">2015-02-06T16:52:15Z</dcterms:modified>
</cp:coreProperties>
</file>