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0099"/>
    <a:srgbClr val="663300"/>
    <a:srgbClr val="003300"/>
    <a:srgbClr val="FF00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0" autoAdjust="0"/>
    <p:restoredTop sz="94660" autoAdjust="0"/>
  </p:normalViewPr>
  <p:slideViewPr>
    <p:cSldViewPr>
      <p:cViewPr varScale="1">
        <p:scale>
          <a:sx n="70" d="100"/>
          <a:sy n="70" d="100"/>
        </p:scale>
        <p:origin x="-52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27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31027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27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27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27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27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28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28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28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28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28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28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28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28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28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28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29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29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29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1029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1029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10295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10296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10297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B3DAC02-BEE8-43DF-86CF-95F5BC6D9C8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28939-8C9E-4F6C-BC29-677280D6145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591D4-E640-405F-9A4B-1CE63A5434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4AA17-718E-432B-8B5D-869580015D9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736F1-909F-4B83-B5BE-743747F37CF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6AE4F-0D2F-47FB-A671-33AA0C81E75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B9B6E-E3B1-47A0-82CA-3D1DF015A3D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851C30-426D-4B46-B206-C838D5C2AD1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0D01B-C99D-4599-9CE6-9327CD3AD1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065B9-BCEB-42E0-94BE-2A61522E86F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140DB0-222F-4138-9FC9-34DDF173BDC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9250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309251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252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253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254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255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256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257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258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259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260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261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262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263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264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265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266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267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268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9269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927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9271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30927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309273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40D2340-A42D-44C8-8ECD-45BA8DFE008B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7772400" cy="1736725"/>
          </a:xfrm>
        </p:spPr>
        <p:txBody>
          <a:bodyPr/>
          <a:lstStyle/>
          <a:p>
            <a:r>
              <a:rPr lang="ru-RU"/>
              <a:t>Т</a:t>
            </a:r>
            <a:r>
              <a:rPr lang="uk-UA"/>
              <a:t>ема уроку:</a:t>
            </a:r>
            <a:endParaRPr lang="ru-RU"/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781300"/>
            <a:ext cx="6400800" cy="2857500"/>
          </a:xfrm>
        </p:spPr>
        <p:txBody>
          <a:bodyPr/>
          <a:lstStyle/>
          <a:p>
            <a:r>
              <a:rPr lang="uk-UA" sz="4400" b="1"/>
              <a:t>“</a:t>
            </a:r>
            <a:r>
              <a:rPr lang="uk-UA" sz="4800" b="1"/>
              <a:t>Що означає</a:t>
            </a:r>
          </a:p>
          <a:p>
            <a:r>
              <a:rPr lang="uk-UA" sz="4800" b="1"/>
              <a:t> бути громадянином держави</a:t>
            </a:r>
            <a:r>
              <a:rPr lang="uk-UA" sz="4400" b="1"/>
              <a:t>”</a:t>
            </a:r>
            <a:endParaRPr lang="ru-RU" sz="44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Мета уроку:</a:t>
            </a:r>
            <a:endParaRPr lang="ru-RU"/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3600"/>
              <a:t>Вивчити нові поняття до теми,</a:t>
            </a:r>
          </a:p>
          <a:p>
            <a:r>
              <a:rPr lang="uk-UA" sz="3600"/>
              <a:t>Розрізняти статус громадянина, іноземця, особи без громадянства,</a:t>
            </a:r>
          </a:p>
          <a:p>
            <a:r>
              <a:rPr lang="uk-UA" sz="3600"/>
              <a:t>Вивчити підстави набуття і припинення громадянства,</a:t>
            </a:r>
          </a:p>
          <a:p>
            <a:r>
              <a:rPr lang="uk-UA" sz="3600"/>
              <a:t>Громадянство дітей.</a:t>
            </a:r>
          </a:p>
          <a:p>
            <a:endParaRPr lang="ru-RU"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Нормативно-правова база:</a:t>
            </a:r>
            <a:endParaRPr lang="ru-RU"/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3600">
                <a:solidFill>
                  <a:srgbClr val="000099"/>
                </a:solidFill>
              </a:rPr>
              <a:t>1. Загальна декларація прав людини (10 грудня 1948 р.)</a:t>
            </a:r>
          </a:p>
          <a:p>
            <a:r>
              <a:rPr lang="uk-UA" sz="3600">
                <a:solidFill>
                  <a:srgbClr val="000099"/>
                </a:solidFill>
              </a:rPr>
              <a:t>2. Конвенція про права дитини</a:t>
            </a:r>
          </a:p>
          <a:p>
            <a:r>
              <a:rPr lang="uk-UA" sz="3600">
                <a:solidFill>
                  <a:srgbClr val="000099"/>
                </a:solidFill>
              </a:rPr>
              <a:t>(20 листопада 1989р.)</a:t>
            </a:r>
          </a:p>
          <a:p>
            <a:r>
              <a:rPr lang="uk-UA" sz="3600">
                <a:solidFill>
                  <a:srgbClr val="000099"/>
                </a:solidFill>
              </a:rPr>
              <a:t>3. Конституція України, розділ ІІ</a:t>
            </a:r>
          </a:p>
          <a:p>
            <a:r>
              <a:rPr lang="uk-UA" sz="3600">
                <a:solidFill>
                  <a:srgbClr val="000099"/>
                </a:solidFill>
              </a:rPr>
              <a:t>4. Закон України “ Про громадянство України”(16 квітня 1997р.)</a:t>
            </a:r>
            <a:endParaRPr lang="ru-RU" sz="360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91513" cy="1782762"/>
          </a:xfrm>
        </p:spPr>
        <p:txBody>
          <a:bodyPr/>
          <a:lstStyle/>
          <a:p>
            <a:r>
              <a:rPr lang="uk-UA" sz="3200"/>
              <a:t>Правовий статус особи залежно від правового зв</a:t>
            </a:r>
            <a:r>
              <a:rPr lang="en-US" sz="3200"/>
              <a:t>’</a:t>
            </a:r>
            <a:r>
              <a:rPr lang="uk-UA" sz="3200"/>
              <a:t>язку з конкретною державою</a:t>
            </a:r>
            <a:endParaRPr lang="ru-RU" sz="3200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76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/>
          </a:p>
        </p:txBody>
      </p:sp>
      <p:sp>
        <p:nvSpPr>
          <p:cNvPr id="334853" name="Rectangle 5"/>
          <p:cNvSpPr>
            <a:spLocks noChangeArrowheads="1"/>
          </p:cNvSpPr>
          <p:nvPr/>
        </p:nvSpPr>
        <p:spPr bwMode="auto">
          <a:xfrm>
            <a:off x="395288" y="1773238"/>
            <a:ext cx="2735262" cy="4319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2800" b="1">
                <a:solidFill>
                  <a:srgbClr val="000000"/>
                </a:solidFill>
              </a:rPr>
              <a:t>Громадянин –</a:t>
            </a:r>
            <a:r>
              <a:rPr lang="uk-UA" sz="2800">
                <a:solidFill>
                  <a:srgbClr val="000000"/>
                </a:solidFill>
              </a:rPr>
              <a:t> </a:t>
            </a:r>
          </a:p>
          <a:p>
            <a:pPr algn="ctr"/>
            <a:r>
              <a:rPr lang="uk-UA" sz="2800">
                <a:solidFill>
                  <a:srgbClr val="000000"/>
                </a:solidFill>
              </a:rPr>
              <a:t>особа, що має</a:t>
            </a:r>
          </a:p>
          <a:p>
            <a:pPr algn="ctr"/>
            <a:r>
              <a:rPr lang="uk-UA" sz="2800">
                <a:solidFill>
                  <a:srgbClr val="000000"/>
                </a:solidFill>
              </a:rPr>
              <a:t> постійний</a:t>
            </a:r>
          </a:p>
          <a:p>
            <a:pPr algn="ctr"/>
            <a:r>
              <a:rPr lang="uk-UA" sz="2800">
                <a:solidFill>
                  <a:srgbClr val="000000"/>
                </a:solidFill>
              </a:rPr>
              <a:t>правовий</a:t>
            </a:r>
          </a:p>
          <a:p>
            <a:pPr algn="ctr"/>
            <a:r>
              <a:rPr lang="uk-UA" sz="2800">
                <a:solidFill>
                  <a:srgbClr val="000000"/>
                </a:solidFill>
              </a:rPr>
              <a:t> зв’язок</a:t>
            </a:r>
          </a:p>
          <a:p>
            <a:pPr algn="ctr"/>
            <a:r>
              <a:rPr lang="uk-UA" sz="2800">
                <a:solidFill>
                  <a:srgbClr val="000000"/>
                </a:solidFill>
              </a:rPr>
              <a:t> з державою</a:t>
            </a:r>
            <a:endParaRPr lang="ru-RU" sz="2800">
              <a:solidFill>
                <a:srgbClr val="000000"/>
              </a:solidFill>
            </a:endParaRPr>
          </a:p>
        </p:txBody>
      </p:sp>
      <p:sp>
        <p:nvSpPr>
          <p:cNvPr id="334854" name="Rectangle 6"/>
          <p:cNvSpPr>
            <a:spLocks noChangeArrowheads="1"/>
          </p:cNvSpPr>
          <p:nvPr/>
        </p:nvSpPr>
        <p:spPr bwMode="auto">
          <a:xfrm>
            <a:off x="3276600" y="1773238"/>
            <a:ext cx="2520950" cy="43926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2800" b="1">
                <a:solidFill>
                  <a:srgbClr val="000000"/>
                </a:solidFill>
              </a:rPr>
              <a:t>Іноземець </a:t>
            </a:r>
            <a:r>
              <a:rPr lang="uk-UA" sz="2800">
                <a:solidFill>
                  <a:srgbClr val="000000"/>
                </a:solidFill>
              </a:rPr>
              <a:t>– </a:t>
            </a:r>
          </a:p>
          <a:p>
            <a:pPr algn="ctr"/>
            <a:r>
              <a:rPr lang="uk-UA" sz="2800">
                <a:solidFill>
                  <a:srgbClr val="000000"/>
                </a:solidFill>
              </a:rPr>
              <a:t>особа, яка має</a:t>
            </a:r>
          </a:p>
          <a:p>
            <a:pPr algn="ctr"/>
            <a:r>
              <a:rPr lang="uk-UA" sz="2800">
                <a:solidFill>
                  <a:srgbClr val="000000"/>
                </a:solidFill>
              </a:rPr>
              <a:t>правовий</a:t>
            </a:r>
          </a:p>
          <a:p>
            <a:pPr algn="ctr"/>
            <a:r>
              <a:rPr lang="uk-UA" sz="2800">
                <a:solidFill>
                  <a:srgbClr val="000000"/>
                </a:solidFill>
              </a:rPr>
              <a:t> зв’язок</a:t>
            </a:r>
          </a:p>
          <a:p>
            <a:pPr algn="ctr"/>
            <a:r>
              <a:rPr lang="uk-UA" sz="2800">
                <a:solidFill>
                  <a:srgbClr val="000000"/>
                </a:solidFill>
              </a:rPr>
              <a:t>з іншою</a:t>
            </a:r>
          </a:p>
          <a:p>
            <a:pPr algn="ctr"/>
            <a:r>
              <a:rPr lang="uk-UA" sz="2800">
                <a:solidFill>
                  <a:srgbClr val="000000"/>
                </a:solidFill>
              </a:rPr>
              <a:t> державою</a:t>
            </a:r>
            <a:endParaRPr lang="ru-RU" sz="2800">
              <a:solidFill>
                <a:srgbClr val="000000"/>
              </a:solidFill>
            </a:endParaRPr>
          </a:p>
        </p:txBody>
      </p:sp>
      <p:sp>
        <p:nvSpPr>
          <p:cNvPr id="334855" name="Rectangle 7"/>
          <p:cNvSpPr>
            <a:spLocks noChangeArrowheads="1"/>
          </p:cNvSpPr>
          <p:nvPr/>
        </p:nvSpPr>
        <p:spPr bwMode="auto">
          <a:xfrm>
            <a:off x="6084888" y="1773238"/>
            <a:ext cx="2519362" cy="4319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2800" b="1">
                <a:solidFill>
                  <a:srgbClr val="000000"/>
                </a:solidFill>
              </a:rPr>
              <a:t>Апатрид –</a:t>
            </a:r>
            <a:r>
              <a:rPr lang="uk-UA" sz="2800">
                <a:solidFill>
                  <a:srgbClr val="000000"/>
                </a:solidFill>
              </a:rPr>
              <a:t> </a:t>
            </a:r>
          </a:p>
          <a:p>
            <a:pPr algn="ctr"/>
            <a:r>
              <a:rPr lang="uk-UA" sz="2800">
                <a:solidFill>
                  <a:srgbClr val="000000"/>
                </a:solidFill>
              </a:rPr>
              <a:t>особа</a:t>
            </a:r>
          </a:p>
          <a:p>
            <a:pPr algn="ctr"/>
            <a:r>
              <a:rPr lang="uk-UA" sz="2800">
                <a:solidFill>
                  <a:srgbClr val="000000"/>
                </a:solidFill>
              </a:rPr>
              <a:t> без </a:t>
            </a:r>
          </a:p>
          <a:p>
            <a:pPr algn="ctr"/>
            <a:r>
              <a:rPr lang="uk-UA" sz="2800">
                <a:solidFill>
                  <a:srgbClr val="000000"/>
                </a:solidFill>
              </a:rPr>
              <a:t>громадянства</a:t>
            </a:r>
            <a:r>
              <a:rPr lang="uk-UA" sz="2400"/>
              <a:t>.</a:t>
            </a:r>
            <a:endParaRPr lang="ru-RU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/>
              <a:t>Підстави для набуття громадянства</a:t>
            </a:r>
            <a:endParaRPr lang="ru-RU" sz="4000"/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uk-UA" b="1">
                <a:solidFill>
                  <a:srgbClr val="003300"/>
                </a:solidFill>
              </a:rPr>
              <a:t>1. За народженням (“право крові”);</a:t>
            </a:r>
          </a:p>
          <a:p>
            <a:pPr>
              <a:lnSpc>
                <a:spcPct val="90000"/>
              </a:lnSpc>
            </a:pPr>
            <a:r>
              <a:rPr lang="uk-UA" b="1">
                <a:solidFill>
                  <a:srgbClr val="003300"/>
                </a:solidFill>
              </a:rPr>
              <a:t>2. За походженням (“право землі”);</a:t>
            </a:r>
          </a:p>
          <a:p>
            <a:pPr>
              <a:lnSpc>
                <a:spcPct val="90000"/>
              </a:lnSpc>
            </a:pPr>
            <a:r>
              <a:rPr lang="uk-UA" b="1">
                <a:solidFill>
                  <a:srgbClr val="003300"/>
                </a:solidFill>
              </a:rPr>
              <a:t>3. Внаслідок прийняття громадянства (натуралізація)</a:t>
            </a:r>
          </a:p>
          <a:p>
            <a:pPr>
              <a:lnSpc>
                <a:spcPct val="90000"/>
              </a:lnSpc>
            </a:pPr>
            <a:r>
              <a:rPr lang="uk-UA" b="1">
                <a:solidFill>
                  <a:srgbClr val="003300"/>
                </a:solidFill>
              </a:rPr>
              <a:t>4. Внаслідок поновлення у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b="1">
                <a:solidFill>
                  <a:srgbClr val="003300"/>
                </a:solidFill>
              </a:rPr>
              <a:t>	громадянстві (репатріація);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b="1">
                <a:solidFill>
                  <a:srgbClr val="003300"/>
                </a:solidFill>
              </a:rPr>
              <a:t>	5. Внаслідок усиновлення, встановлення над дитиною опіки, визнання батьківства чи материнства.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/>
              <a:t>Підстави для припинення громадянства</a:t>
            </a:r>
            <a:endParaRPr lang="ru-RU" sz="4000"/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b="1">
                <a:solidFill>
                  <a:srgbClr val="000099"/>
                </a:solidFill>
              </a:rPr>
              <a:t>1. Внаслідок виходу із громадянства України (депатріація);</a:t>
            </a:r>
          </a:p>
          <a:p>
            <a:r>
              <a:rPr lang="uk-UA" b="1">
                <a:solidFill>
                  <a:srgbClr val="000099"/>
                </a:solidFill>
              </a:rPr>
              <a:t>2. Внаслідок втрати громадянства України;</a:t>
            </a:r>
          </a:p>
          <a:p>
            <a:r>
              <a:rPr lang="uk-UA" b="1">
                <a:solidFill>
                  <a:srgbClr val="000099"/>
                </a:solidFill>
              </a:rPr>
              <a:t>3. За підставами, передбаченими міжнародними договорами України</a:t>
            </a:r>
            <a:r>
              <a:rPr lang="uk-UA" b="1">
                <a:solidFill>
                  <a:srgbClr val="663300"/>
                </a:solidFill>
              </a:rPr>
              <a:t>.</a:t>
            </a:r>
            <a:endParaRPr lang="ru-RU" b="1">
              <a:solidFill>
                <a:srgbClr val="6633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672137"/>
          </a:xfrm>
        </p:spPr>
        <p:txBody>
          <a:bodyPr/>
          <a:lstStyle/>
          <a:p>
            <a:r>
              <a:rPr lang="uk-UA" sz="4800">
                <a:solidFill>
                  <a:srgbClr val="990000"/>
                </a:solidFill>
              </a:rPr>
              <a:t>“</a:t>
            </a:r>
            <a:r>
              <a:rPr lang="uk-UA" sz="5400">
                <a:solidFill>
                  <a:srgbClr val="990000"/>
                </a:solidFill>
              </a:rPr>
              <a:t>Знання закону </a:t>
            </a:r>
            <a:br>
              <a:rPr lang="uk-UA" sz="5400">
                <a:solidFill>
                  <a:srgbClr val="990000"/>
                </a:solidFill>
              </a:rPr>
            </a:br>
            <a:r>
              <a:rPr lang="uk-UA" sz="5400">
                <a:solidFill>
                  <a:srgbClr val="990000"/>
                </a:solidFill>
              </a:rPr>
              <a:t>заслуговує найвищої пошани”</a:t>
            </a:r>
            <a:br>
              <a:rPr lang="uk-UA" sz="5400">
                <a:solidFill>
                  <a:srgbClr val="990000"/>
                </a:solidFill>
              </a:rPr>
            </a:br>
            <a:r>
              <a:rPr lang="uk-UA" sz="4800" i="1"/>
              <a:t>Ульпіан</a:t>
            </a:r>
            <a:endParaRPr lang="ru-RU" sz="4800" i="1"/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>
          <a:xfrm flipH="1">
            <a:off x="8686800" y="6237288"/>
            <a:ext cx="133350" cy="7143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=">
  <a:themeElements>
    <a:clrScheme name="default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defaul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=</Template>
  <TotalTime>0</TotalTime>
  <Words>200</Words>
  <Application>Microsoft PowerPoint</Application>
  <PresentationFormat>Экран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</vt:lpstr>
      <vt:lpstr>=</vt:lpstr>
      <vt:lpstr>Тема уроку:</vt:lpstr>
      <vt:lpstr>Мета уроку:</vt:lpstr>
      <vt:lpstr>Нормативно-правова база:</vt:lpstr>
      <vt:lpstr>Правовий статус особи залежно від правового зв’язку з конкретною державою</vt:lpstr>
      <vt:lpstr>Підстави для набуття громадянства</vt:lpstr>
      <vt:lpstr>Підстави для припинення громадянства</vt:lpstr>
      <vt:lpstr>“Знання закону  заслуговує найвищої пошани” Ульпіан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уроку:</dc:title>
  <dc:creator>Admin</dc:creator>
  <cp:lastModifiedBy>Admin</cp:lastModifiedBy>
  <cp:revision>1</cp:revision>
  <cp:lastPrinted>1601-01-01T00:00:00Z</cp:lastPrinted>
  <dcterms:created xsi:type="dcterms:W3CDTF">2011-10-11T09:21:38Z</dcterms:created>
  <dcterms:modified xsi:type="dcterms:W3CDTF">2011-10-11T09:21:51Z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