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</p:sldMasterIdLst>
  <p:sldIdLst>
    <p:sldId id="256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488832" cy="1584176"/>
          </a:xfrm>
        </p:spPr>
        <p:txBody>
          <a:bodyPr/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550224" cy="230425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err="1">
                <a:solidFill>
                  <a:srgbClr val="0070C0"/>
                </a:solidFill>
              </a:rPr>
              <a:t>Історичні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типи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світогляду</a:t>
            </a:r>
            <a:r>
              <a:rPr lang="ru-RU" sz="4000" dirty="0">
                <a:solidFill>
                  <a:srgbClr val="0070C0"/>
                </a:solidFill>
              </a:rPr>
              <a:t>, </a:t>
            </a:r>
            <a:r>
              <a:rPr lang="ru-RU" sz="4000" dirty="0" err="1">
                <a:solidFill>
                  <a:srgbClr val="0070C0"/>
                </a:solidFill>
              </a:rPr>
              <a:t>їх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порівняльна</a:t>
            </a:r>
            <a:r>
              <a:rPr lang="ru-RU" sz="4000" dirty="0">
                <a:solidFill>
                  <a:srgbClr val="0070C0"/>
                </a:solidFill>
              </a:rPr>
              <a:t> характеристика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2200" dirty="0" smtClean="0"/>
              <a:t>Виконала студентка групи П-22</a:t>
            </a:r>
          </a:p>
          <a:p>
            <a:r>
              <a:rPr lang="uk-UA" sz="2200" dirty="0" smtClean="0"/>
              <a:t>Спеціальності політологія</a:t>
            </a:r>
          </a:p>
          <a:p>
            <a:r>
              <a:rPr lang="uk-UA" sz="2200" dirty="0" err="1" smtClean="0"/>
              <a:t>Морикіт</a:t>
            </a:r>
            <a:r>
              <a:rPr lang="uk-UA" sz="2200" dirty="0" smtClean="0"/>
              <a:t> Тетяна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704856" cy="5904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Palatino"/>
              </a:rPr>
              <a:t>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відміну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міфологічного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виходить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із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принципу </a:t>
            </a:r>
            <a:r>
              <a:rPr lang="ru-RU" b="1" i="1" dirty="0" err="1">
                <a:solidFill>
                  <a:srgbClr val="555555"/>
                </a:solidFill>
                <a:latin typeface="Palatino"/>
              </a:rPr>
              <a:t>монізму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а не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плюралізму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</a:t>
            </a:r>
            <a:endParaRPr lang="ru-RU" i="1" dirty="0" smtClean="0">
              <a:solidFill>
                <a:srgbClr val="555555"/>
              </a:solidFill>
              <a:latin typeface="Palatino"/>
            </a:endParaRPr>
          </a:p>
          <a:p>
            <a:pPr marL="45720" indent="0" algn="just">
              <a:buNone/>
            </a:pPr>
            <a:r>
              <a:rPr lang="ru-RU" i="1" dirty="0" err="1" smtClean="0">
                <a:solidFill>
                  <a:srgbClr val="555555"/>
                </a:solidFill>
                <a:latin typeface="Palatino"/>
              </a:rPr>
              <a:t>Першоосновою</a:t>
            </a:r>
            <a:r>
              <a:rPr lang="ru-RU" i="1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першопричиною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як правило,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визнається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першопочаток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який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створює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природу й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встановлює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характер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взаємовідносин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між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ними, 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також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між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природою та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з одного боку, і Богом —з другого.</a:t>
            </a:r>
          </a:p>
          <a:p>
            <a:pPr marL="45720" indent="0" algn="just">
              <a:buNone/>
            </a:pPr>
            <a:r>
              <a:rPr lang="ru-RU" i="1" dirty="0" smtClean="0">
                <a:solidFill>
                  <a:srgbClr val="555555"/>
                </a:solidFill>
                <a:latin typeface="Palatino"/>
              </a:rPr>
              <a:t>   </a:t>
            </a:r>
            <a:r>
              <a:rPr lang="ru-RU" i="1" dirty="0" err="1" smtClean="0">
                <a:solidFill>
                  <a:srgbClr val="555555"/>
                </a:solidFill>
                <a:latin typeface="Palatino"/>
              </a:rPr>
              <a:t>Релігії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особливо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світові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(буддизм,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християнство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іслам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),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виникають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на новому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етапі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розвитку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суспільства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коли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існування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більшою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мірою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залежать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не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сил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природи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соціального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середовища</a:t>
            </a:r>
            <a:r>
              <a:rPr lang="ru-RU" i="1" dirty="0" smtClean="0">
                <a:solidFill>
                  <a:srgbClr val="555555"/>
                </a:solidFill>
                <a:latin typeface="Palatino"/>
              </a:rPr>
              <a:t>.</a:t>
            </a:r>
          </a:p>
          <a:p>
            <a:pPr marL="45720" indent="0" algn="just">
              <a:buNone/>
            </a:pPr>
            <a:r>
              <a:rPr lang="ru-RU" i="1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класовому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суспільстві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залежить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тому і Бог, як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вища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сила,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асоціюється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вже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не з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явищами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природи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безпосередньо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з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989" y="188640"/>
            <a:ext cx="4824536" cy="6480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i="1" dirty="0" err="1">
                <a:solidFill>
                  <a:srgbClr val="555555"/>
                </a:solidFill>
                <a:latin typeface="Palatino"/>
              </a:rPr>
              <a:t>Специфікою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як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міфологічного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є </a:t>
            </a: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фаталізм</a:t>
            </a:r>
            <a:r>
              <a:rPr lang="ru-RU" i="1" dirty="0">
                <a:solidFill>
                  <a:srgbClr val="FF0000"/>
                </a:solidFill>
                <a:latin typeface="Palatino"/>
              </a:rPr>
              <a:t> 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визнання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наперед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визначеності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кимось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життя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долі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По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заперечує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свободу в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бутті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Тією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чи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іншою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мірою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властиво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всім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релігіям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найбільше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іудаїзму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мусульманству</a:t>
            </a:r>
            <a:r>
              <a:rPr lang="ru-RU" i="1" dirty="0" smtClean="0">
                <a:solidFill>
                  <a:srgbClr val="555555"/>
                </a:solidFill>
                <a:latin typeface="Palatino"/>
              </a:rPr>
              <a:t>.</a:t>
            </a:r>
          </a:p>
          <a:p>
            <a:pPr marL="45720" indent="0">
              <a:buNone/>
            </a:pPr>
            <a:r>
              <a:rPr lang="ru-RU" i="1" u="sng" dirty="0" err="1" smtClean="0">
                <a:solidFill>
                  <a:srgbClr val="555555"/>
                </a:solidFill>
                <a:latin typeface="Palatino"/>
              </a:rPr>
              <a:t>Релігія</a:t>
            </a:r>
            <a:r>
              <a:rPr lang="ru-RU" i="1" u="sng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і </a:t>
            </a: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грунтуються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 на </a:t>
            </a: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вірі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вірі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надприродне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 </a:t>
            </a:r>
            <a:r>
              <a:rPr lang="ru-RU" b="1" i="1" dirty="0" err="1">
                <a:solidFill>
                  <a:srgbClr val="555555"/>
                </a:solidFill>
                <a:latin typeface="Palatino"/>
              </a:rPr>
              <a:t>Надприродне</a:t>
            </a:r>
            <a:r>
              <a:rPr lang="ru-RU" b="1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  (Бог, 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ангели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 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диявол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) 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особлива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духовна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сутність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яка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існує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сама по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собі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Вона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протилежна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нерідко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протистоїть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матеріальному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світові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(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природі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) й не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підкоряється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його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законам.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4" y="404664"/>
            <a:ext cx="4181475" cy="401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20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Поділ</a:t>
            </a:r>
            <a:r>
              <a:rPr lang="ru-RU" i="1" u="sng" dirty="0">
                <a:solidFill>
                  <a:srgbClr val="FF0000"/>
                </a:solidFill>
                <a:latin typeface="Palatino"/>
              </a:rPr>
              <a:t> </a:t>
            </a: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світу</a:t>
            </a:r>
            <a:r>
              <a:rPr lang="ru-RU" i="1" u="sng" dirty="0">
                <a:solidFill>
                  <a:srgbClr val="FF0000"/>
                </a:solidFill>
                <a:latin typeface="Palatino"/>
              </a:rPr>
              <a:t> на </a:t>
            </a: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земний</a:t>
            </a:r>
            <a:r>
              <a:rPr lang="ru-RU" i="1" u="sng" dirty="0">
                <a:solidFill>
                  <a:srgbClr val="FF0000"/>
                </a:solidFill>
                <a:latin typeface="Palatino"/>
              </a:rPr>
              <a:t> і </a:t>
            </a: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божественний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тобто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розділяння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протиставлення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природного й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надприродного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проглядається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вже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міфології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В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поділ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завершується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Надприродне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(Бог)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визнається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вищою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надсвітовою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реально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творчою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силою. 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відміну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космоцентризму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міфологічного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геоцентричний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Бог — центр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світобудови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буття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 smtClean="0">
                <a:solidFill>
                  <a:srgbClr val="555555"/>
                </a:solidFill>
                <a:latin typeface="Palatino"/>
              </a:rPr>
              <a:t>.</a:t>
            </a:r>
          </a:p>
          <a:p>
            <a:pPr marL="45720" indent="0" algn="just">
              <a:buNone/>
            </a:pPr>
            <a:r>
              <a:rPr lang="ru-RU" i="1" u="sng" dirty="0" err="1">
                <a:solidFill>
                  <a:srgbClr val="FF0000"/>
                </a:solidFill>
                <a:latin typeface="Palatino"/>
              </a:rPr>
              <a:t>Віра</a:t>
            </a:r>
            <a:r>
              <a:rPr lang="ru-RU" i="1" dirty="0">
                <a:solidFill>
                  <a:srgbClr val="FF0000"/>
                </a:solidFill>
                <a:latin typeface="Palatino"/>
              </a:rPr>
              <a:t> 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соціально-психологічний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механізм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і  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спосіб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передачі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досвіду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до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покоління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до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покоління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Причому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такого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соціального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духовного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досвіду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який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з тих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чи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інших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причин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важко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або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неможливо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перевірити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своєму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житті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оскільки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пов'язано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з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певними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наслідками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для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існування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особливість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віри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можна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вважати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однією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з причин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догматичності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та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міфологічного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які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як правило, не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допускають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сумнівів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правильності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світоглядної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настанови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</a:t>
            </a:r>
          </a:p>
          <a:p>
            <a:pPr marL="4572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Palatino"/>
              </a:rPr>
              <a:t>  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130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i="1" dirty="0" err="1" smtClean="0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догматичний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ще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тому,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що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Palatino"/>
              </a:rPr>
              <a:t>він</a:t>
            </a:r>
            <a:r>
              <a:rPr lang="ru-RU" i="1" dirty="0">
                <a:solidFill>
                  <a:srgbClr val="FF0000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Palatino"/>
              </a:rPr>
              <a:t>канонічний</a:t>
            </a:r>
            <a:r>
              <a:rPr lang="ru-RU" i="1" dirty="0">
                <a:solidFill>
                  <a:srgbClr val="FF0000"/>
                </a:solidFill>
                <a:latin typeface="Palatino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Дані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Богом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ідеї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моральні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цінності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норми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поведінки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та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спілкування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визнаються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абсолютними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тобто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всезагальними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істинними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історично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незмінними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.  </a:t>
            </a:r>
            <a:endParaRPr lang="ru-RU" i="1" dirty="0" smtClean="0">
              <a:solidFill>
                <a:srgbClr val="555555"/>
              </a:solidFill>
              <a:latin typeface="Palatino"/>
            </a:endParaRPr>
          </a:p>
          <a:p>
            <a:pPr marL="4572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Palatino"/>
              </a:rPr>
              <a:t>  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багато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в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чому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не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може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бути основою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переконань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оскільки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переконання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усвідомлена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віра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яка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пройшла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процес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самоусвідомлення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критичного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осмислення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вільною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людиною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змісту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буття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його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цілей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цінностей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способів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реалізації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2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8513"/>
            <a:ext cx="6480720" cy="900247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Філософський світогляд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78804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268760"/>
            <a:ext cx="4464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наука про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наука про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методологія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науки.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не наука.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міфологічного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наука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духовному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науки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світогляду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776864" cy="5832648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Ф</a:t>
            </a:r>
            <a:r>
              <a:rPr lang="ru-RU" i="1" u="sng" dirty="0" err="1" smtClean="0">
                <a:solidFill>
                  <a:srgbClr val="555555"/>
                </a:solidFill>
                <a:latin typeface="Palatino"/>
              </a:rPr>
              <a:t>ілософське</a:t>
            </a:r>
            <a:r>
              <a:rPr lang="ru-RU" i="1" u="sng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u="sng" dirty="0" err="1">
                <a:solidFill>
                  <a:srgbClr val="555555"/>
                </a:solidFill>
                <a:latin typeface="Palatino"/>
              </a:rPr>
              <a:t>знання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u="sng" dirty="0" err="1" smtClean="0">
                <a:solidFill>
                  <a:srgbClr val="555555"/>
                </a:solidFill>
                <a:latin typeface="Palatino"/>
              </a:rPr>
              <a:t>виконує</a:t>
            </a:r>
            <a:r>
              <a:rPr lang="ru-RU" i="1" u="sng" dirty="0" smtClean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3000" i="1" u="sng" dirty="0" err="1">
                <a:solidFill>
                  <a:schemeClr val="accent3"/>
                </a:solidFill>
                <a:latin typeface="Palatino"/>
              </a:rPr>
              <a:t>такі</a:t>
            </a:r>
            <a:r>
              <a:rPr lang="ru-RU" sz="3000" i="1" u="sng" dirty="0">
                <a:solidFill>
                  <a:schemeClr val="accent3"/>
                </a:solidFill>
                <a:latin typeface="Palatino"/>
              </a:rPr>
              <a:t> </a:t>
            </a:r>
            <a:r>
              <a:rPr lang="ru-RU" sz="3000" i="1" u="sng" dirty="0" err="1">
                <a:solidFill>
                  <a:schemeClr val="accent3"/>
                </a:solidFill>
                <a:latin typeface="Palatino"/>
              </a:rPr>
              <a:t>функції</a:t>
            </a:r>
            <a:r>
              <a:rPr lang="ru-RU" i="1" u="sng" dirty="0">
                <a:solidFill>
                  <a:srgbClr val="555555"/>
                </a:solidFill>
                <a:latin typeface="Palatino"/>
              </a:rPr>
              <a:t>:</a:t>
            </a:r>
            <a:endParaRPr lang="ru-RU" i="1" dirty="0">
              <a:solidFill>
                <a:srgbClr val="555555"/>
              </a:solidFill>
              <a:latin typeface="Palatino"/>
            </a:endParaRPr>
          </a:p>
          <a:p>
            <a:pPr marL="68580" indent="0" algn="just">
              <a:buNone/>
            </a:pPr>
            <a:r>
              <a:rPr lang="ru-RU" b="1" i="1" dirty="0" err="1" smtClean="0">
                <a:solidFill>
                  <a:srgbClr val="555555"/>
                </a:solidFill>
                <a:latin typeface="Palatino"/>
              </a:rPr>
              <a:t>Наукова</a:t>
            </a:r>
            <a:r>
              <a:rPr lang="ru-RU" b="1" i="1" dirty="0">
                <a:solidFill>
                  <a:srgbClr val="555555"/>
                </a:solidFill>
                <a:latin typeface="Palatino"/>
              </a:rPr>
              <a:t>.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 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філософських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ученнях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основі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узагальнення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аналізу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знання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набутого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завдяки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природничим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гуманітарним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дисциплінам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(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його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структуру,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закономірності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)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створюється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цілісна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картина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розглядається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питання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про природу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походження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способи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існування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Таким чином,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філософія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—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узагальнене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знання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про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цілому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основні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сфери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його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буття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(про природу,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суспільство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свідомість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), 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також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закономірності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функціонування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й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розвитку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цих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/>
            </a:r>
            <a:br>
              <a:rPr lang="ru-RU" i="1" dirty="0">
                <a:solidFill>
                  <a:srgbClr val="555555"/>
                </a:solidFill>
                <a:latin typeface="Palatino"/>
              </a:rPr>
            </a:br>
            <a:r>
              <a:rPr lang="ru-RU" i="1" dirty="0">
                <a:solidFill>
                  <a:srgbClr val="555555"/>
                </a:solidFill>
                <a:latin typeface="Palatino"/>
              </a:rPr>
              <a:t>сфер.</a:t>
            </a:r>
          </a:p>
          <a:p>
            <a:pPr marL="6858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b="1" i="1" dirty="0" err="1">
                <a:solidFill>
                  <a:srgbClr val="555555"/>
                </a:solidFill>
                <a:latin typeface="Palatino"/>
              </a:rPr>
              <a:t>Логіко-методологічна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або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гносеологічна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У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філософії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досліджується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пізнавальна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діяльність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людини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в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усіх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її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аспектах.</a:t>
            </a:r>
          </a:p>
          <a:p>
            <a:pPr marL="6858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b="1" i="1" dirty="0" err="1">
                <a:solidFill>
                  <a:srgbClr val="555555"/>
                </a:solidFill>
                <a:latin typeface="Palatino"/>
              </a:rPr>
              <a:t>Світоглядна</a:t>
            </a:r>
            <a:r>
              <a:rPr lang="ru-RU" b="1" i="1" dirty="0">
                <a:solidFill>
                  <a:srgbClr val="555555"/>
                </a:solidFill>
                <a:latin typeface="Palatino"/>
              </a:rPr>
              <a:t>.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Це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одна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із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головних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функцій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 І в    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цьому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плані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філософія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багато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в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чому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збігається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із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світоглядом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і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називається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системно-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раціоналізованим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Palatino"/>
              </a:rPr>
              <a:t>світоглядом</a:t>
            </a:r>
            <a:r>
              <a:rPr lang="ru-RU" i="1" dirty="0">
                <a:solidFill>
                  <a:srgbClr val="555555"/>
                </a:solidFill>
                <a:latin typeface="Palatino"/>
              </a:rPr>
              <a:t>.</a:t>
            </a:r>
            <a:endParaRPr lang="ru-RU" b="0" i="1" dirty="0">
              <a:solidFill>
                <a:srgbClr val="555555"/>
              </a:solidFill>
              <a:effectLst/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110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632848" cy="54006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i="1" dirty="0" err="1">
                <a:solidFill>
                  <a:srgbClr val="000000"/>
                </a:solidFill>
                <a:latin typeface="Open Sans"/>
              </a:rPr>
              <a:t>Цей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тип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сучасних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умов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розглядається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як один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із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впливових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дійових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типів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Він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як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релігія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розвинувся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первинної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міфології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успадкувавши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її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світоглядні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Але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ж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споріднює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різнить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філософію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розглянуті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типи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світогляду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?</a:t>
            </a:r>
          </a:p>
          <a:p>
            <a:pPr marL="68580" indent="0" algn="just">
              <a:buNone/>
            </a:pPr>
            <a:r>
              <a:rPr lang="ru-RU" i="1" dirty="0" err="1">
                <a:solidFill>
                  <a:srgbClr val="000000"/>
                </a:solidFill>
                <a:latin typeface="Open Sans"/>
              </a:rPr>
              <a:t>Їх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об'єднує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загальна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спрямованість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-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дати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картину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світу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в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ньому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людину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її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ставленням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до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дійсності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її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оточує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з'ясувати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сенс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людського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буття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Проте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відповіді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ці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проблеми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представники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різних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видів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шукають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своїми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шляхами.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597666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ж до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сучасного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філософського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звернути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Open Sans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а)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філософському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властива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чуттєво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-образна, як 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попередніх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світоглядах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форма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освоєння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дійсності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а абстрактно-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понятійна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б)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філософський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теоретична форма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виникла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історично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і перша форма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систематизованого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теоретичного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мислення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взагалі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в)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відмінність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філософського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міфологічного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релігійного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полягає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релігія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міфологія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збігаються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світоглядом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тоді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становить ядро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наукового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світосприйняття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60486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Open Sans"/>
              </a:rPr>
              <a:t>г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)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відміну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релігії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міфології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осмисленні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систематично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спирається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наукові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д)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прагне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поставити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розв'язати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граничні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абсолютні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проблеми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буття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е)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досліджує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пізнавальне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ціннісне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соціально-політичне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моральне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естетичне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ставлення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виробляє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певні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критерії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принципи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суспільної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індивідуальної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спираючись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на авторитет, а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необхідності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620688"/>
            <a:ext cx="4104455" cy="576064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філософський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закономірний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етап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у духовному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людства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був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обумовлений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змінами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суспільному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бутті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людей, так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розвитком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галузей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суспільної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665590" cy="28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8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7848872" cy="461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План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solidFill>
                  <a:srgbClr val="FF0000"/>
                </a:solidFill>
              </a:rPr>
              <a:t>Що таке світогляд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solidFill>
                  <a:srgbClr val="FF0000"/>
                </a:solidFill>
              </a:rPr>
              <a:t>Міфологічний світогляд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solidFill>
                  <a:srgbClr val="FF0000"/>
                </a:solidFill>
              </a:rPr>
              <a:t>Релігійний світогляд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solidFill>
                  <a:srgbClr val="FF0000"/>
                </a:solidFill>
              </a:rPr>
              <a:t>Філософський світогляд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solidFill>
                  <a:srgbClr val="FF0000"/>
                </a:solidFill>
              </a:rPr>
              <a:t>Висновок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89904"/>
            <a:ext cx="7704856" cy="4875399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Open Sans"/>
              </a:rPr>
              <a:t>Перелічені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історичні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типи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є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інше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як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типізовані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абстраговані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форми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окремі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історичні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проміжки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часу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пізнання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форми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проявом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вираженням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самосвідомості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практично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орієнтованих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самого себе за нормами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цивілізації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19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7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Що таке світогляд?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i="1" dirty="0" err="1">
                <a:solidFill>
                  <a:srgbClr val="FF0000"/>
                </a:solidFill>
                <a:latin typeface="Arial"/>
              </a:rPr>
              <a:t>Світогляд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–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це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сукупність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поглядів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оцінок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принципів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які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визначають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загальне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розуміння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світу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і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місце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в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ньому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людини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.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Тобто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основою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світогляду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є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знання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які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формуються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всім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життям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комплексом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природничих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та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суспільних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наук. Але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світогляд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не просто сума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знань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їхній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«сплав»,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їхнє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складне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переплітіння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. Для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світогляду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дуже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важливе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щоб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знання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стали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переконанням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, способом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життя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і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визначали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норми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поведінки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. Тут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світогляд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стискається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з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мораллю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.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373616" cy="61206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555555"/>
                </a:solidFill>
                <a:latin typeface="Arial"/>
              </a:rPr>
              <a:t>В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світогляді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виділяються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: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пізнавальний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рівень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логічна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послідовність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інтелект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 сила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аргументів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повсякденно-практ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рівень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теоритичний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рівень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555555"/>
                </a:solidFill>
                <a:latin typeface="Arial"/>
              </a:rPr>
              <a:t>Світогляд</a:t>
            </a:r>
            <a:r>
              <a:rPr lang="ru-RU" b="1" i="1" dirty="0" smtClean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складається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: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світовідчування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світостримання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світорозуміння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b="1" i="1" dirty="0" err="1">
                <a:solidFill>
                  <a:srgbClr val="555555"/>
                </a:solidFill>
                <a:latin typeface="Arial"/>
              </a:rPr>
              <a:t>Складові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світогляду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: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знання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цінності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програми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дій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>
                <a:solidFill>
                  <a:srgbClr val="555555"/>
                </a:solidFill>
                <a:latin typeface="Arial"/>
              </a:rPr>
              <a:t>Історичні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типи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i="1" dirty="0" err="1">
                <a:solidFill>
                  <a:srgbClr val="555555"/>
                </a:solidFill>
                <a:latin typeface="Arial"/>
              </a:rPr>
              <a:t>світогляду</a:t>
            </a:r>
            <a:r>
              <a:rPr lang="ru-RU" b="1" i="1" dirty="0">
                <a:solidFill>
                  <a:srgbClr val="555555"/>
                </a:solidFill>
                <a:latin typeface="Arial"/>
              </a:rPr>
              <a:t>: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міфологія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релігія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555555"/>
                </a:solidFill>
                <a:latin typeface="Arial"/>
              </a:rPr>
              <a:t>-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філософія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Arial"/>
              </a:rPr>
              <a:t>Міфологія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 – 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форма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суспільної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свідомості,характерна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для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первинного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суспільства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i="1" dirty="0" err="1">
                <a:solidFill>
                  <a:srgbClr val="FF0000"/>
                </a:solidFill>
                <a:latin typeface="Arial"/>
              </a:rPr>
              <a:t>Релігія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– 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форма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світогляду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де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пізнання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світу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здійснюється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через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потусторонній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та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поцюсторонній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світи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i="1" dirty="0" err="1">
                <a:solidFill>
                  <a:srgbClr val="FF0000"/>
                </a:solidFill>
                <a:latin typeface="Arial"/>
              </a:rPr>
              <a:t>Філософія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–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любов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 до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мудрості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 Для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філ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. думки основою 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стали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розум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,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інтелект,реальне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споглядання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,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логіч.аналіз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, почали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витісняти</a:t>
            </a:r>
            <a:r>
              <a:rPr lang="ru-RU" i="1" dirty="0">
                <a:solidFill>
                  <a:srgbClr val="555555"/>
                </a:solidFill>
                <a:latin typeface="Arial"/>
              </a:rPr>
              <a:t>     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фантастичні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  </a:t>
            </a:r>
            <a:r>
              <a:rPr lang="ru-RU" i="1" dirty="0" err="1">
                <a:solidFill>
                  <a:srgbClr val="555555"/>
                </a:solidFill>
                <a:latin typeface="Arial"/>
              </a:rPr>
              <a:t>с</a:t>
            </a:r>
            <a:r>
              <a:rPr lang="ru-RU" i="1" dirty="0" err="1" smtClean="0">
                <a:solidFill>
                  <a:srgbClr val="555555"/>
                </a:solidFill>
                <a:latin typeface="Arial"/>
              </a:rPr>
              <a:t>южети</a:t>
            </a:r>
            <a:r>
              <a:rPr lang="ru-RU" i="1" dirty="0" smtClean="0">
                <a:solidFill>
                  <a:srgbClr val="555555"/>
                </a:solidFill>
                <a:latin typeface="Arial"/>
              </a:rPr>
              <a:t>.</a:t>
            </a:r>
            <a:endParaRPr lang="ru-RU" i="1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7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Міфологічний світогляд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66055"/>
            <a:ext cx="5016915" cy="4515052"/>
          </a:xfr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Міфологія</a:t>
            </a:r>
            <a:r>
              <a:rPr lang="ru-RU" dirty="0"/>
              <a:t> — </a:t>
            </a:r>
            <a:r>
              <a:rPr lang="ru-RU" dirty="0" err="1"/>
              <a:t>історично</a:t>
            </a:r>
            <a:r>
              <a:rPr lang="ru-RU" dirty="0"/>
              <a:t> перший тип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світоглядних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світогляд</a:t>
            </a:r>
            <a:r>
              <a:rPr lang="ru-RU" dirty="0"/>
              <a:t>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первісному</a:t>
            </a:r>
            <a:r>
              <a:rPr lang="ru-RU" dirty="0"/>
              <a:t> ладу і </a:t>
            </a:r>
            <a:r>
              <a:rPr lang="ru-RU" dirty="0" err="1"/>
              <a:t>ранньокласовому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. </a:t>
            </a:r>
            <a:r>
              <a:rPr lang="ru-RU" dirty="0" err="1"/>
              <a:t>Міфологія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світогляду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через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стихій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 у межах </a:t>
            </a:r>
            <a:r>
              <a:rPr lang="ru-RU" dirty="0" err="1"/>
              <a:t>родоплемінних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6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>
            <a:noAutofit/>
          </a:bodyPr>
          <a:lstStyle/>
          <a:p>
            <a:pPr algn="just"/>
            <a:r>
              <a:rPr lang="ru-RU" sz="2400" i="1" u="sng" dirty="0" err="1">
                <a:solidFill>
                  <a:srgbClr val="FF0000"/>
                </a:solidFill>
                <a:latin typeface="Palatino"/>
              </a:rPr>
              <a:t>Характерними</a:t>
            </a:r>
            <a:r>
              <a:rPr lang="ru-RU" sz="2400" i="1" u="sng" dirty="0">
                <a:solidFill>
                  <a:srgbClr val="FF0000"/>
                </a:solidFill>
                <a:latin typeface="Palatino"/>
              </a:rPr>
              <a:t> рисами </a:t>
            </a:r>
            <a:r>
              <a:rPr lang="ru-RU" sz="2400" i="1" u="sng" dirty="0" err="1">
                <a:solidFill>
                  <a:srgbClr val="FF0000"/>
                </a:solidFill>
                <a:latin typeface="Palatino"/>
              </a:rPr>
              <a:t>міфологічного</a:t>
            </a:r>
            <a:r>
              <a:rPr lang="ru-RU" sz="2400" i="1" u="sng" dirty="0">
                <a:solidFill>
                  <a:srgbClr val="FF0000"/>
                </a:solidFill>
                <a:latin typeface="Palatino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Palatino"/>
              </a:rPr>
              <a:t>світогляду</a:t>
            </a:r>
            <a:r>
              <a:rPr lang="ru-RU" sz="2400" i="1" u="sng" dirty="0">
                <a:solidFill>
                  <a:srgbClr val="FF0000"/>
                </a:solidFill>
                <a:latin typeface="Palatino"/>
              </a:rPr>
              <a:t> є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антропоморфізм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і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анімізм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,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що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виявляються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в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одухотворенні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явищ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природи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,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перенесенні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на них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душевних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і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навіть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тілесних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властивостей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людини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.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Сонце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, Земля, Вода,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інші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стихії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сприймалися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як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живі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й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одухотворені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.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  У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міфологічному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світогляді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не проводилась межа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між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  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чуттєвим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образом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дійсності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і самою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реальністю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, з другого боку,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між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божеством (як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духовним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началом і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сутністю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) і  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тими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явищами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природи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, з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якими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воно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асоціювалося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/>
              </a:rPr>
              <a:t>.</a:t>
            </a:r>
            <a:endParaRPr lang="ru-RU" sz="2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48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0891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Міфологія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давала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фантастичне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віддзеркалення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дійсності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Вона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пояснювала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світопорядок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родову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єдність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природою, космосом.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Міфологія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створювала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цілісну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картину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людського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буття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усіх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світоглядних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аспектах. У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доступній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художній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яскравих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чуттєвих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образах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розкривалися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будова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космосу, доля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природа добра і зла,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потворного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т. д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Міфологічний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світогляд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ґрунтувався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вірі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вірі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релігійного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характеру,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отже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на некритичному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ставленні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дійсності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змісту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міфологічних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уявлень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uk-UA" dirty="0" smtClean="0"/>
              <a:t>Релігійний світогляд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799122" cy="4680520"/>
          </a:xfrm>
        </p:spPr>
      </p:pic>
      <p:sp>
        <p:nvSpPr>
          <p:cNvPr id="5" name="TextBox 4"/>
          <p:cNvSpPr txBox="1"/>
          <p:nvPr/>
        </p:nvSpPr>
        <p:spPr>
          <a:xfrm>
            <a:off x="395536" y="137525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555555"/>
                </a:solidFill>
                <a:latin typeface="Palatino"/>
              </a:rPr>
              <a:t>За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своєю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природою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релігійний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світогляд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є </a:t>
            </a:r>
            <a:r>
              <a:rPr lang="ru-RU" sz="2400" b="1" i="1" dirty="0" err="1">
                <a:solidFill>
                  <a:srgbClr val="555555"/>
                </a:solidFill>
                <a:latin typeface="Palatino"/>
              </a:rPr>
              <a:t>антропоморфічним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 і </a:t>
            </a:r>
            <a:r>
              <a:rPr lang="ru-RU" sz="2400" b="1" i="1" dirty="0" err="1">
                <a:solidFill>
                  <a:srgbClr val="555555"/>
                </a:solidFill>
                <a:latin typeface="Palatino"/>
              </a:rPr>
              <a:t>теїстичним</a:t>
            </a:r>
            <a:r>
              <a:rPr lang="ru-RU" sz="2400" b="1" i="1" dirty="0">
                <a:solidFill>
                  <a:srgbClr val="555555"/>
                </a:solidFill>
                <a:latin typeface="Palatino"/>
              </a:rPr>
              <a:t>,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тобто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Бог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сприймається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як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істота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,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що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має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людську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подобу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та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людські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властивості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. Основою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релігії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та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релігійного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світогляду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є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ідея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 </a:t>
            </a:r>
            <a:r>
              <a:rPr lang="ru-RU" sz="2400" b="1" i="1" dirty="0" err="1">
                <a:solidFill>
                  <a:srgbClr val="555555"/>
                </a:solidFill>
                <a:latin typeface="Palatino"/>
              </a:rPr>
              <a:t>креаціонізму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 —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створення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Богом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світу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 з </a:t>
            </a:r>
            <a:r>
              <a:rPr lang="ru-RU" sz="2400" i="1" dirty="0" err="1">
                <a:solidFill>
                  <a:srgbClr val="555555"/>
                </a:solidFill>
                <a:latin typeface="Palatino"/>
              </a:rPr>
              <a:t>нічого</a:t>
            </a:r>
            <a:r>
              <a:rPr lang="ru-RU" sz="2400" i="1" dirty="0">
                <a:solidFill>
                  <a:srgbClr val="555555"/>
                </a:solidFill>
                <a:latin typeface="Palatino"/>
              </a:rPr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376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301</TotalTime>
  <Words>990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NewsPrint</vt:lpstr>
      <vt:lpstr>Исполнительная</vt:lpstr>
      <vt:lpstr>Трек</vt:lpstr>
      <vt:lpstr>Воздушный поток</vt:lpstr>
      <vt:lpstr>Остин</vt:lpstr>
      <vt:lpstr>Презентація  на тему:</vt:lpstr>
      <vt:lpstr>Презентация PowerPoint</vt:lpstr>
      <vt:lpstr>1. Що таке світогляд?</vt:lpstr>
      <vt:lpstr>Презентация PowerPoint</vt:lpstr>
      <vt:lpstr>Презентация PowerPoint</vt:lpstr>
      <vt:lpstr>Міфологічний світогляд</vt:lpstr>
      <vt:lpstr>Презентация PowerPoint</vt:lpstr>
      <vt:lpstr>Презентация PowerPoint</vt:lpstr>
      <vt:lpstr>Релігійний світогляд  </vt:lpstr>
      <vt:lpstr>Презентация PowerPoint</vt:lpstr>
      <vt:lpstr>Презентация PowerPoint</vt:lpstr>
      <vt:lpstr>Презентация PowerPoint</vt:lpstr>
      <vt:lpstr>Презентация PowerPoint</vt:lpstr>
      <vt:lpstr>Філософський світогляд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</dc:title>
  <dc:creator>ПК</dc:creator>
  <cp:lastModifiedBy>ПК</cp:lastModifiedBy>
  <cp:revision>12</cp:revision>
  <dcterms:created xsi:type="dcterms:W3CDTF">2015-02-04T18:16:39Z</dcterms:created>
  <dcterms:modified xsi:type="dcterms:W3CDTF">2015-02-05T18:50:20Z</dcterms:modified>
</cp:coreProperties>
</file>