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9" r:id="rId3"/>
    <p:sldId id="264" r:id="rId4"/>
    <p:sldId id="273" r:id="rId5"/>
    <p:sldId id="265" r:id="rId6"/>
    <p:sldId id="267" r:id="rId7"/>
    <p:sldId id="268" r:id="rId8"/>
    <p:sldId id="257" r:id="rId9"/>
    <p:sldId id="270" r:id="rId10"/>
    <p:sldId id="262" r:id="rId11"/>
    <p:sldId id="271" r:id="rId12"/>
    <p:sldId id="269" r:id="rId13"/>
    <p:sldId id="272" r:id="rId14"/>
    <p:sldId id="276" r:id="rId15"/>
    <p:sldId id="274" r:id="rId16"/>
    <p:sldId id="266" r:id="rId17"/>
    <p:sldId id="275" r:id="rId18"/>
    <p:sldId id="282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6FEEA-5A97-464E-B84D-DD69D45892F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2578C-C114-4DAF-B15C-808E8309D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2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2578C-C114-4DAF-B15C-808E8309D6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4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1.wdp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440618"/>
            <a:ext cx="5920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latin typeface="Monotype Corsiva" pitchFamily="66" charset="0"/>
              </a:rPr>
              <a:t>   </a:t>
            </a:r>
            <a:r>
              <a:rPr lang="ru-RU" sz="4800" b="1" dirty="0" err="1" smtClean="0">
                <a:solidFill>
                  <a:srgbClr val="00B0F0"/>
                </a:solidFill>
                <a:latin typeface="Monotype Corsiva" pitchFamily="66" charset="0"/>
              </a:rPr>
              <a:t>Презентація</a:t>
            </a:r>
            <a:r>
              <a:rPr lang="ru-RU" sz="4800" b="1" dirty="0" smtClean="0">
                <a:solidFill>
                  <a:srgbClr val="00B0F0"/>
                </a:solidFill>
                <a:latin typeface="Monotype Corsiva" pitchFamily="66" charset="0"/>
              </a:rPr>
              <a:t> на тему:</a:t>
            </a:r>
          </a:p>
          <a:p>
            <a:r>
              <a:rPr lang="uk-UA" sz="4800" dirty="0" smtClean="0">
                <a:latin typeface="Monotype Corsiva" pitchFamily="66" charset="0"/>
              </a:rPr>
              <a:t>«Геометрія навколо нас»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5966" y="4725144"/>
            <a:ext cx="36763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       Роботу підготувала:</a:t>
            </a:r>
          </a:p>
          <a:p>
            <a:r>
              <a:rPr lang="uk-UA" sz="2400" dirty="0" smtClean="0"/>
              <a:t>         учениця 10 класу </a:t>
            </a:r>
          </a:p>
          <a:p>
            <a:r>
              <a:rPr lang="uk-UA" sz="2400" dirty="0" smtClean="0"/>
              <a:t>ЗОШ І-ІІІ ст. №19 м. Черкас</a:t>
            </a:r>
          </a:p>
          <a:p>
            <a:r>
              <a:rPr lang="uk-UA" sz="2400" dirty="0" smtClean="0"/>
              <a:t>     Пономаренко Анжела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39" y="2390888"/>
            <a:ext cx="4166717" cy="31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49776"/>
      </p:ext>
    </p:extLst>
  </p:cSld>
  <p:clrMapOvr>
    <a:masterClrMapping/>
  </p:clrMapOvr>
  <p:transition spd="slow" advTm="1117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4252" y="76031"/>
            <a:ext cx="8676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На Великдень ми звикли робити писанки, головною складовою якої є яйце. За формою яйце нагадує овал. Візерунки, які ми зустрічаємо на писанці, досить часто мають геометричні орнаменти, що несуть у собі приховану суть. Для прикладу </a:t>
            </a:r>
            <a:r>
              <a:rPr lang="uk-UA" sz="2800" dirty="0" err="1" smtClean="0">
                <a:latin typeface="Monotype Corsiva" pitchFamily="66" charset="0"/>
              </a:rPr>
              <a:t>візмемо</a:t>
            </a:r>
            <a:r>
              <a:rPr lang="uk-UA" sz="2800" dirty="0" smtClean="0">
                <a:latin typeface="Monotype Corsiva" pitchFamily="66" charset="0"/>
              </a:rPr>
              <a:t> коло, зображене на писанці. Коло – це сонце, яке </a:t>
            </a:r>
            <a:r>
              <a:rPr lang="ru-RU" sz="2800" dirty="0" err="1" smtClean="0">
                <a:latin typeface="Monotype Corsiva" pitchFamily="66" charset="0"/>
              </a:rPr>
              <a:t>символізує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знання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справедливість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smtClean="0">
                <a:latin typeface="Monotype Corsiva" pitchFamily="66" charset="0"/>
              </a:rPr>
              <a:t>та перемогу над злом.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753687"/>
            <a:ext cx="3810000" cy="942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000" y="2996168"/>
            <a:ext cx="4428492" cy="2952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52" y="3858012"/>
            <a:ext cx="4388748" cy="292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"/>
    </mc:Choice>
    <mc:Fallback xmlns="">
      <p:transition spd="slow" advTm="148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88639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B050"/>
                </a:solidFill>
                <a:latin typeface="Monotype Corsiva" pitchFamily="66" charset="0"/>
              </a:rPr>
              <a:t>У Канаді на честь писанки було створено музей, що за своєю формою нагадує яйце.</a:t>
            </a:r>
            <a:endParaRPr lang="ru-RU" sz="2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1536">
            <a:off x="346198" y="1467009"/>
            <a:ext cx="4102945" cy="297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4608">
            <a:off x="4272471" y="1669175"/>
            <a:ext cx="4422739" cy="3125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29" y="3583507"/>
            <a:ext cx="3908262" cy="29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"/>
    </mc:Choice>
    <mc:Fallback xmlns="">
      <p:transition spd="slow" advTm="234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848" y="12556"/>
            <a:ext cx="9164847" cy="684544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50321"/>
            <a:ext cx="3672830" cy="28405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28" y="322392"/>
            <a:ext cx="3175000" cy="3124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990" y="2433673"/>
            <a:ext cx="4836004" cy="3171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2" y="4198715"/>
            <a:ext cx="3642544" cy="2478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808" y="3912802"/>
            <a:ext cx="2841104" cy="2876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516" y="228688"/>
            <a:ext cx="8677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</a:rPr>
              <a:t>Всі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</a:rPr>
              <a:t>планети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</a:rPr>
              <a:t>Сонячної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</a:rPr>
              <a:t>системи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</a:rPr>
              <a:t>,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</a:rPr>
              <a:t>що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</a:rPr>
              <a:t> у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</a:rPr>
              <a:t>Космосі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</a:rPr>
              <a:t>оточують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</a:rPr>
              <a:t> нашу Землю ,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</a:rPr>
              <a:t>відповідають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</a:rPr>
              <a:t>геометричній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</a:rPr>
              <a:t>фігурі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</a:rPr>
              <a:t> –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</a:rPr>
              <a:t>кулі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</a:rPr>
              <a:t>.  </a:t>
            </a:r>
            <a:r>
              <a:rPr lang="ru-RU" sz="2800" b="1" dirty="0" smtClean="0">
                <a:solidFill>
                  <a:srgbClr val="92D050"/>
                </a:solidFill>
                <a:latin typeface="Monotype Corsiva" pitchFamily="66" charset="0"/>
              </a:rPr>
              <a:t>Земля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</a:rPr>
              <a:t>також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</a:rPr>
              <a:t>має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</a:rPr>
              <a:t> форму </a:t>
            </a:r>
            <a:r>
              <a:rPr lang="ru-RU" sz="2800" b="1" dirty="0" err="1">
                <a:solidFill>
                  <a:srgbClr val="92D050"/>
                </a:solidFill>
                <a:latin typeface="Monotype Corsiva" pitchFamily="66" charset="0"/>
              </a:rPr>
              <a:t>кулі</a:t>
            </a:r>
            <a:r>
              <a:rPr lang="ru-RU" sz="2800" b="1" dirty="0">
                <a:solidFill>
                  <a:srgbClr val="92D050"/>
                </a:solidFill>
                <a:latin typeface="Monotype Corsiva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03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"/>
    </mc:Choice>
    <mc:Fallback xmlns="">
      <p:transition spd="slow" advTm="183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6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83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На полях у різних куточках Землі з</a:t>
            </a:r>
            <a:r>
              <a:rPr lang="en-US" sz="2800" dirty="0" smtClean="0">
                <a:latin typeface="Monotype Corsiva" pitchFamily="66" charset="0"/>
              </a:rPr>
              <a:t>’</a:t>
            </a:r>
            <a:r>
              <a:rPr lang="uk-UA" sz="2800" dirty="0" smtClean="0">
                <a:latin typeface="Monotype Corsiva" pitchFamily="66" charset="0"/>
              </a:rPr>
              <a:t>являються знаки на полях. Багато з них мають форму геометричних фігур.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27" y="1286169"/>
            <a:ext cx="3733408" cy="31659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584" y="3487459"/>
            <a:ext cx="3744416" cy="3370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060848"/>
            <a:ext cx="3944555" cy="31653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949" y="2947431"/>
            <a:ext cx="348430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"/>
    </mc:Choice>
    <mc:Fallback xmlns="">
      <p:transition spd="slow" advTm="164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1876"/>
          </a:xfr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Об</a:t>
            </a:r>
            <a:r>
              <a:rPr lang="en-US" sz="2800" dirty="0" smtClean="0">
                <a:latin typeface="Monotype Corsiva" pitchFamily="66" charset="0"/>
              </a:rPr>
              <a:t>’</a:t>
            </a:r>
            <a:r>
              <a:rPr lang="uk-UA" sz="2800" dirty="0" err="1" smtClean="0">
                <a:latin typeface="Monotype Corsiva" pitchFamily="66" charset="0"/>
              </a:rPr>
              <a:t>єктами</a:t>
            </a:r>
            <a:r>
              <a:rPr lang="uk-UA" sz="2800" dirty="0" smtClean="0">
                <a:latin typeface="Monotype Corsiva" pitchFamily="66" charset="0"/>
              </a:rPr>
              <a:t> неживої природи є кристали. </a:t>
            </a:r>
            <a:r>
              <a:rPr lang="uk-UA" sz="2800" dirty="0">
                <a:latin typeface="Monotype Corsiva" pitchFamily="66" charset="0"/>
              </a:rPr>
              <a:t> </a:t>
            </a:r>
            <a:r>
              <a:rPr lang="uk-UA" sz="2800" dirty="0" smtClean="0">
                <a:latin typeface="Monotype Corsiva" pitchFamily="66" charset="0"/>
              </a:rPr>
              <a:t>Іноді вони також нагадують геометричні фігури.</a:t>
            </a:r>
          </a:p>
          <a:p>
            <a:r>
              <a:rPr lang="uk-UA" sz="2800" dirty="0" smtClean="0">
                <a:latin typeface="Monotype Corsiva" pitchFamily="66" charset="0"/>
              </a:rPr>
              <a:t>При обробці кристалів  ми отримуємо коштовне каміння, яке використовують для прикрас.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862" y="620688"/>
            <a:ext cx="2483618" cy="233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818" y="1988840"/>
            <a:ext cx="38893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97" y="4005064"/>
            <a:ext cx="4792663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384352"/>
            <a:ext cx="331628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3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"/>
    </mc:Choice>
    <mc:Fallback xmlns="">
      <p:transition spd="slow" advTm="135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690" cy="68580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762545"/>
            <a:ext cx="4305300" cy="3400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495" y="3734220"/>
            <a:ext cx="2114550" cy="2857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443" y="105810"/>
            <a:ext cx="3615705" cy="2750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885"/>
            <a:ext cx="2743200" cy="2807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153320"/>
            <a:ext cx="35242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"/>
    </mc:Choice>
    <mc:Fallback xmlns="">
      <p:transition spd="slow" advTm="161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523" y="209262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Monotype Corsiva" pitchFamily="66" charset="0"/>
              </a:rPr>
              <a:t>Наша природа здатна сама створювати геометрію..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499" y="764704"/>
            <a:ext cx="2880320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23" y="2260929"/>
            <a:ext cx="2495054" cy="2336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594284"/>
            <a:ext cx="2448272" cy="2464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965828"/>
            <a:ext cx="2569468" cy="2186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425" y="3838343"/>
            <a:ext cx="2571749" cy="27955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38" y="3942574"/>
            <a:ext cx="2541077" cy="24187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502" y="5271826"/>
            <a:ext cx="7228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Хоч всі сніжинки відрізняються одна від одної за формою і кожна з них унікальна, але всі вони мають   шість сторін, що є основою шестикутника.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977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"/>
    </mc:Choice>
    <mc:Fallback xmlns="">
      <p:transition spd="slow" advTm="152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69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179512" y="170044"/>
            <a:ext cx="7842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66"/>
                </a:solidFill>
                <a:latin typeface="Monotype Corsiva" pitchFamily="66" charset="0"/>
              </a:rPr>
              <a:t>Квіти мають пелюстки овальної, еліпсоподібної та круглої форми. Вони також нагадують різні геометричні фігури.</a:t>
            </a:r>
            <a:endParaRPr lang="ru-RU" sz="28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260" y="1555039"/>
            <a:ext cx="4155976" cy="31169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5039"/>
            <a:ext cx="3884505" cy="31169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952" y="4077072"/>
            <a:ext cx="4661008" cy="26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9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"/>
    </mc:Choice>
    <mc:Fallback xmlns="">
      <p:transition spd="slow" advTm="97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96"/>
            <a:ext cx="9144000" cy="687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66024"/>
            <a:ext cx="7520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Дерева у </a:t>
            </a:r>
            <a:r>
              <a:rPr lang="ru-RU" sz="3600" dirty="0" err="1" smtClean="0">
                <a:solidFill>
                  <a:srgbClr val="0070C0"/>
                </a:solidFill>
                <a:latin typeface="Monotype Corsiva" pitchFamily="66" charset="0"/>
              </a:rPr>
              <a:t>розр</a:t>
            </a:r>
            <a:r>
              <a:rPr lang="uk-UA" sz="3600" dirty="0" err="1" smtClean="0">
                <a:solidFill>
                  <a:srgbClr val="0070C0"/>
                </a:solidFill>
                <a:latin typeface="Monotype Corsiva" pitchFamily="66" charset="0"/>
              </a:rPr>
              <a:t>ізі</a:t>
            </a:r>
            <a:r>
              <a:rPr lang="uk-UA" sz="3600" dirty="0" smtClean="0">
                <a:solidFill>
                  <a:srgbClr val="0070C0"/>
                </a:solidFill>
                <a:latin typeface="Monotype Corsiva" pitchFamily="66" charset="0"/>
              </a:rPr>
              <a:t> нагадують коло. Кільця всередині них також круглі.</a:t>
            </a:r>
            <a:endParaRPr lang="ru-RU"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69382"/>
            <a:ext cx="3760470" cy="3243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420888"/>
            <a:ext cx="3444974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450740"/>
            <a:ext cx="3211948" cy="32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690" cy="6858000"/>
          </a:xfrm>
        </p:spPr>
      </p:pic>
      <p:sp>
        <p:nvSpPr>
          <p:cNvPr id="2" name="TextBox 1"/>
          <p:cNvSpPr txBox="1"/>
          <p:nvPr/>
        </p:nvSpPr>
        <p:spPr>
          <a:xfrm>
            <a:off x="323528" y="12616"/>
            <a:ext cx="7435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Черепашки молюсків можуть бути різних форм, найменші з них можуть входити до складу піску.  А деякі молюски за допомогою своєї черепашки вміють утворювати перлини,  з яких потім роблять прикраси.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604735"/>
            <a:ext cx="2510318" cy="315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647" y="1885473"/>
            <a:ext cx="34258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672" y="2355057"/>
            <a:ext cx="287813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5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"/>
    </mc:Choice>
    <mc:Fallback xmlns="">
      <p:transition spd="slow" advTm="66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88640"/>
            <a:ext cx="655272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3600" b="1" dirty="0">
                <a:latin typeface="Comic Sans MS" pitchFamily="66" charset="0"/>
              </a:rPr>
              <a:t>Те, </a:t>
            </a:r>
            <a:r>
              <a:rPr lang="ru-RU" sz="3600" b="1" dirty="0" err="1">
                <a:latin typeface="Comic Sans MS" pitchFamily="66" charset="0"/>
              </a:rPr>
              <a:t>що</a:t>
            </a:r>
            <a:r>
              <a:rPr lang="ru-RU" sz="3600" b="1" dirty="0">
                <a:latin typeface="Comic Sans MS" pitchFamily="66" charset="0"/>
              </a:rPr>
              <a:t> не </a:t>
            </a:r>
            <a:r>
              <a:rPr lang="ru-RU" sz="3600" b="1" dirty="0" err="1">
                <a:latin typeface="Comic Sans MS" pitchFamily="66" charset="0"/>
              </a:rPr>
              <a:t>може</a:t>
            </a:r>
            <a:r>
              <a:rPr lang="ru-RU" sz="3600" b="1" dirty="0">
                <a:latin typeface="Comic Sans MS" pitchFamily="66" charset="0"/>
              </a:rPr>
              <a:t> </a:t>
            </a:r>
            <a:r>
              <a:rPr lang="ru-RU" sz="3600" b="1" dirty="0" err="1">
                <a:latin typeface="Comic Sans MS" pitchFamily="66" charset="0"/>
              </a:rPr>
              <a:t>геометрія</a:t>
            </a:r>
            <a:r>
              <a:rPr lang="ru-RU" sz="3600" b="1" dirty="0">
                <a:latin typeface="Comic Sans MS" pitchFamily="66" charset="0"/>
              </a:rPr>
              <a:t>, не </a:t>
            </a:r>
            <a:r>
              <a:rPr lang="ru-RU" sz="3600" b="1" dirty="0" err="1">
                <a:latin typeface="Comic Sans MS" pitchFamily="66" charset="0"/>
              </a:rPr>
              <a:t>можемо</a:t>
            </a:r>
            <a:r>
              <a:rPr lang="ru-RU" sz="3600" b="1" dirty="0">
                <a:latin typeface="Comic Sans MS" pitchFamily="66" charset="0"/>
              </a:rPr>
              <a:t> й </a:t>
            </a:r>
            <a:r>
              <a:rPr lang="ru-RU" sz="3600" b="1" dirty="0" smtClean="0">
                <a:latin typeface="Comic Sans MS" pitchFamily="66" charset="0"/>
              </a:rPr>
              <a:t>ми.                        </a:t>
            </a:r>
            <a:r>
              <a:rPr lang="ru-RU" sz="3600" b="1" dirty="0" err="1" smtClean="0">
                <a:latin typeface="Comic Sans MS" pitchFamily="66" charset="0"/>
              </a:rPr>
              <a:t>Б.Паскаль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348880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Геометрія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— слово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землемірство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першими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землемірами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стародавні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єгиптяни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Стародавній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 7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н. е.,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Фалеса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Мілетського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геометрії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характерного для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абстрактного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напряму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доведення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Греки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склали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систематичні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доказові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геометрії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великий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зробили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Евклід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Архімед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Аполлоній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Перзький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2" y="135166"/>
            <a:ext cx="2396128" cy="22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9071"/>
      </p:ext>
    </p:extLst>
  </p:cSld>
  <p:clrMapOvr>
    <a:masterClrMapping/>
  </p:clrMapOvr>
  <p:transition spd="slow" advTm="10274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69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26579"/>
            <a:ext cx="4386064" cy="32895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830" y="3565397"/>
            <a:ext cx="4802426" cy="300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151" y="226579"/>
            <a:ext cx="3978106" cy="298639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539655"/>
            <a:ext cx="2573337" cy="284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0560" y="6484863"/>
            <a:ext cx="2463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Пісок під мікроскопом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"/>
    </mc:Choice>
    <mc:Fallback xmlns="">
      <p:transition spd="slow" advTm="78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69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296" y="276329"/>
            <a:ext cx="5365664" cy="3456384"/>
          </a:xfrm>
          <a:prstGeom prst="rect">
            <a:avLst/>
          </a:prstGeom>
          <a:scene3d>
            <a:camera prst="orthographicFront">
              <a:rot lat="0" lon="21299950" rev="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30792" y="188639"/>
            <a:ext cx="9113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Бджоли, які збирають нектар, мають кудись його накопичувати, тому в вуликах вони будують отвори з вощини (</a:t>
            </a:r>
            <a:r>
              <a:rPr lang="uk-UA" sz="2800" dirty="0" err="1" smtClean="0">
                <a:latin typeface="Monotype Corsiva" pitchFamily="66" charset="0"/>
              </a:rPr>
              <a:t>соти</a:t>
            </a:r>
            <a:r>
              <a:rPr lang="uk-UA" sz="2800" dirty="0" smtClean="0">
                <a:latin typeface="Monotype Corsiva" pitchFamily="66" charset="0"/>
              </a:rPr>
              <a:t>).</a:t>
            </a:r>
          </a:p>
          <a:p>
            <a:r>
              <a:rPr lang="uk-UA" sz="2800" dirty="0" smtClean="0">
                <a:latin typeface="Monotype Corsiva" pitchFamily="66" charset="0"/>
              </a:rPr>
              <a:t>Ці отвори мають шість сторін і за формою нагадують шестикутник.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284165"/>
            <a:ext cx="4445129" cy="333384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995745"/>
            <a:ext cx="525572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"/>
    </mc:Choice>
    <mc:Fallback xmlns="">
      <p:transition spd="slow" advTm="66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690" cy="6858000"/>
          </a:xfrm>
        </p:spPr>
      </p:pic>
      <p:sp>
        <p:nvSpPr>
          <p:cNvPr id="2" name="TextBox 1"/>
          <p:cNvSpPr txBox="1"/>
          <p:nvPr/>
        </p:nvSpPr>
        <p:spPr>
          <a:xfrm>
            <a:off x="539552" y="354330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B050"/>
                </a:solidFill>
                <a:latin typeface="Monotype Corsiva" pitchFamily="66" charset="0"/>
              </a:rPr>
              <a:t>Як бачимо, геометрія дуже цікава наука. Завдяки уважності та спостережливості, можна відкрити для себе багато корисного та цікавого. І в живій, і в неживій природі прикладів геометричних фігур безліч. Без геометрії ми не зможемо досконало пізнати світ..</a:t>
            </a:r>
            <a:endParaRPr lang="ru-RU" sz="28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602434"/>
            <a:ext cx="5328592" cy="37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"/>
    </mc:Choice>
    <mc:Fallback xmlns="">
      <p:transition spd="slow" advTm="68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2340768"/>
            <a:ext cx="63367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Дякую за увагу!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56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"/>
    </mc:Choice>
    <mc:Fallback xmlns="">
      <p:transition spd="slow" advTm="76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Середні</a:t>
            </a:r>
            <a:r>
              <a:rPr lang="ru-RU" sz="2400" b="1" dirty="0"/>
              <a:t> </a:t>
            </a:r>
            <a:r>
              <a:rPr lang="ru-RU" sz="2400" b="1" dirty="0" err="1"/>
              <a:t>віки</a:t>
            </a: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геометрії</a:t>
            </a:r>
            <a:r>
              <a:rPr lang="ru-RU" sz="2400" b="1" dirty="0"/>
              <a:t> дали </a:t>
            </a:r>
            <a:r>
              <a:rPr lang="ru-RU" sz="2400" b="1" dirty="0" err="1"/>
              <a:t>небагато</a:t>
            </a:r>
            <a:r>
              <a:rPr lang="ru-RU" sz="2400" b="1" dirty="0"/>
              <a:t>, і </a:t>
            </a:r>
            <a:r>
              <a:rPr lang="ru-RU" sz="2400" b="1" dirty="0" err="1"/>
              <a:t>наступною</a:t>
            </a:r>
            <a:r>
              <a:rPr lang="ru-RU" sz="2400" b="1" dirty="0"/>
              <a:t> великою </a:t>
            </a:r>
            <a:r>
              <a:rPr lang="ru-RU" sz="2400" b="1" dirty="0" err="1"/>
              <a:t>подією</a:t>
            </a:r>
            <a:r>
              <a:rPr lang="ru-RU" sz="2400" b="1" dirty="0"/>
              <a:t> в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історії</a:t>
            </a:r>
            <a:r>
              <a:rPr lang="ru-RU" sz="2400" b="1" dirty="0"/>
              <a:t> стало </a:t>
            </a:r>
            <a:r>
              <a:rPr lang="ru-RU" sz="2400" b="1" dirty="0" err="1"/>
              <a:t>відкриття</a:t>
            </a:r>
            <a:r>
              <a:rPr lang="ru-RU" sz="2400" b="1" dirty="0"/>
              <a:t> Рене Декартом і </a:t>
            </a:r>
            <a:r>
              <a:rPr lang="ru-RU" sz="2400" b="1" dirty="0" err="1"/>
              <a:t>П'єром</a:t>
            </a:r>
            <a:r>
              <a:rPr lang="ru-RU" sz="2400" b="1" dirty="0"/>
              <a:t> Ферма в </a:t>
            </a:r>
            <a:r>
              <a:rPr lang="en-US" sz="2400" b="1" dirty="0"/>
              <a:t>XVII </a:t>
            </a:r>
            <a:r>
              <a:rPr lang="ru-RU" sz="2400" b="1" dirty="0" err="1"/>
              <a:t>столітті</a:t>
            </a:r>
            <a:r>
              <a:rPr lang="ru-RU" sz="2400" b="1" dirty="0"/>
              <a:t> координатного методу. </a:t>
            </a:r>
            <a:r>
              <a:rPr lang="ru-RU" sz="2400" b="1" dirty="0" err="1"/>
              <a:t>Приблизно</a:t>
            </a:r>
            <a:r>
              <a:rPr lang="ru-RU" sz="2400" b="1" dirty="0"/>
              <a:t> </a:t>
            </a:r>
            <a:r>
              <a:rPr lang="ru-RU" sz="2400" b="1" dirty="0" err="1"/>
              <a:t>одночасно</a:t>
            </a:r>
            <a:r>
              <a:rPr lang="ru-RU" sz="2400" b="1" dirty="0"/>
              <a:t> з </a:t>
            </a:r>
            <a:r>
              <a:rPr lang="ru-RU" sz="2400" b="1" dirty="0" err="1" smtClean="0"/>
              <a:t>Блезом</a:t>
            </a:r>
            <a:r>
              <a:rPr lang="ru-RU" sz="2400" b="1" dirty="0" smtClean="0"/>
              <a:t> </a:t>
            </a:r>
            <a:r>
              <a:rPr lang="ru-RU" sz="2400" b="1" dirty="0"/>
              <a:t>Паскалем і Жераром </a:t>
            </a:r>
            <a:r>
              <a:rPr lang="ru-RU" sz="2400" b="1" dirty="0" err="1"/>
              <a:t>Дезаргом</a:t>
            </a:r>
            <a:r>
              <a:rPr lang="ru-RU" sz="2400" b="1" dirty="0"/>
              <a:t> </a:t>
            </a:r>
            <a:r>
              <a:rPr lang="ru-RU" sz="2400" b="1" dirty="0" smtClean="0"/>
              <a:t>почато </a:t>
            </a:r>
            <a:r>
              <a:rPr lang="ru-RU" sz="2400" b="1" dirty="0" err="1"/>
              <a:t>дослідження</a:t>
            </a:r>
            <a:r>
              <a:rPr lang="ru-RU" sz="2400" b="1" dirty="0"/>
              <a:t> </a:t>
            </a:r>
            <a:r>
              <a:rPr lang="ru-RU" sz="2400" b="1" dirty="0" err="1"/>
              <a:t>властивостей</a:t>
            </a:r>
            <a:r>
              <a:rPr lang="ru-RU" sz="2400" b="1" dirty="0"/>
              <a:t> плоских </a:t>
            </a:r>
            <a:r>
              <a:rPr lang="ru-RU" sz="2400" b="1" dirty="0" err="1"/>
              <a:t>фігур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не </a:t>
            </a:r>
            <a:r>
              <a:rPr lang="ru-RU" sz="2400" b="1" dirty="0" err="1" smtClean="0"/>
              <a:t>змінюються</a:t>
            </a:r>
            <a:r>
              <a:rPr lang="ru-RU" sz="2400" b="1" dirty="0" smtClean="0"/>
              <a:t> </a:t>
            </a:r>
            <a:r>
              <a:rPr lang="ru-RU" sz="2400" b="1" dirty="0"/>
              <a:t>при </a:t>
            </a:r>
            <a:r>
              <a:rPr lang="ru-RU" sz="2400" b="1" dirty="0" err="1"/>
              <a:t>проектуванні</a:t>
            </a:r>
            <a:r>
              <a:rPr lang="ru-RU" sz="2400" b="1" dirty="0"/>
              <a:t> з </a:t>
            </a:r>
            <a:r>
              <a:rPr lang="ru-RU" sz="2400" b="1" dirty="0" err="1"/>
              <a:t>однієї</a:t>
            </a:r>
            <a:r>
              <a:rPr lang="ru-RU" sz="2400" b="1" dirty="0"/>
              <a:t> </a:t>
            </a:r>
            <a:r>
              <a:rPr lang="ru-RU" sz="2400" b="1" dirty="0" err="1"/>
              <a:t>площини</a:t>
            </a:r>
            <a:r>
              <a:rPr lang="ru-RU" sz="2400" b="1" dirty="0"/>
              <a:t> на </a:t>
            </a:r>
            <a:r>
              <a:rPr lang="ru-RU" sz="2400" b="1" dirty="0" err="1"/>
              <a:t>іншу</a:t>
            </a:r>
            <a:r>
              <a:rPr lang="ru-RU" sz="2400" b="1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4725">
            <a:off x="6156175" y="3215952"/>
            <a:ext cx="2397463" cy="2916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3271">
            <a:off x="708890" y="3240202"/>
            <a:ext cx="2389679" cy="2924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55226">
            <a:off x="1475656" y="6276320"/>
            <a:ext cx="1665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 smtClean="0">
                <a:solidFill>
                  <a:srgbClr val="0070C0"/>
                </a:solidFill>
              </a:rPr>
              <a:t>Блез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П</a:t>
            </a:r>
            <a:r>
              <a:rPr lang="uk-UA" sz="2000" b="1" dirty="0" smtClean="0">
                <a:solidFill>
                  <a:srgbClr val="0070C0"/>
                </a:solidFill>
              </a:rPr>
              <a:t>аскаль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331505">
            <a:off x="6530856" y="629170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єр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Ферма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283" y="2799561"/>
            <a:ext cx="3010958" cy="3387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1217" y="6267739"/>
            <a:ext cx="185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rgbClr val="7030A0"/>
                </a:solidFill>
              </a:rPr>
              <a:t>Жерар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 err="1" smtClean="0">
                <a:solidFill>
                  <a:srgbClr val="7030A0"/>
                </a:solidFill>
              </a:rPr>
              <a:t>Дезарг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51828"/>
      </p:ext>
    </p:extLst>
  </p:cSld>
  <p:clrMapOvr>
    <a:masterClrMapping/>
  </p:clrMapOvr>
  <p:transition spd="slow" advTm="6189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5798"/>
          </a:xfrm>
        </p:spPr>
      </p:pic>
      <p:sp>
        <p:nvSpPr>
          <p:cNvPr id="5" name="TextBox 4"/>
          <p:cNvSpPr txBox="1"/>
          <p:nvPr/>
        </p:nvSpPr>
        <p:spPr>
          <a:xfrm>
            <a:off x="1" y="260648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6600"/>
                </a:solidFill>
                <a:latin typeface="Monotype Corsiva" pitchFamily="66" charset="0"/>
              </a:rPr>
              <a:t>У Давні часи люди приділяли багато уваги вивченню геометрії. </a:t>
            </a:r>
            <a:endParaRPr lang="ru-RU" sz="2800" dirty="0">
              <a:solidFill>
                <a:srgbClr val="FF6600"/>
              </a:solidFill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83868"/>
            <a:ext cx="5444049" cy="3314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4127555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«Начала» Евкліда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52" y="893272"/>
            <a:ext cx="3960440" cy="3974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301" y="3573016"/>
            <a:ext cx="4268987" cy="33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06250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У наш час продовжується вивчення геометрії та відкриття нових властивостей і законів. </a:t>
            </a:r>
          </a:p>
          <a:p>
            <a:r>
              <a:rPr lang="uk-UA" sz="2400" b="1" dirty="0" smtClean="0"/>
              <a:t>Геометрія оточує нас всюди. Щоденно ми помічаємо багато прикладів  геометричних фігур у побуті, природі, навколишньому середовищі. Це і архітектурні споруди, об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єкти</a:t>
            </a:r>
            <a:r>
              <a:rPr lang="uk-UA" sz="2400" b="1" dirty="0" smtClean="0"/>
              <a:t> живої  і неживої природи.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541" y="2843450"/>
            <a:ext cx="893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  <a:t>Геометрія навколо нас, чи ми навколо геометрії..?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489781"/>
            <a:ext cx="2914651" cy="31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5"/>
    </mc:Choice>
    <mc:Fallback xmlns="">
      <p:transition spd="slow" advTm="29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" y="8191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2448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Архітектурні витвори мистецтва, без геометрії не були б такими довершеними. Завдяки геометрії споруди набувають досконалості форм та краси.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224" y="332657"/>
            <a:ext cx="5125144" cy="3328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1" y="2390221"/>
            <a:ext cx="3831923" cy="28538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545" y="4526401"/>
            <a:ext cx="3821782" cy="22930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13" y="5135570"/>
            <a:ext cx="2133600" cy="1557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40454" y="5287445"/>
            <a:ext cx="14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Тадж</a:t>
            </a:r>
            <a:r>
              <a:rPr lang="uk-UA" b="1" dirty="0" smtClean="0"/>
              <a:t> </a:t>
            </a:r>
            <a:r>
              <a:rPr lang="uk-UA" b="1" dirty="0" err="1" smtClean="0"/>
              <a:t>Махал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332656"/>
            <a:ext cx="217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Єгипетські піраміди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4672305"/>
            <a:ext cx="95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Колізей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2842" y="5144713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Стоунхендж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15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8"/>
    </mc:Choice>
    <mc:Fallback xmlns="">
      <p:transition spd="slow" advTm="95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9" y="332656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Monotype Corsiva" pitchFamily="66" charset="0"/>
              </a:rPr>
              <a:t>Досить часто ми зустрічаємо геометричні фігури та орнаменти у побуті. Зовсім недавно до нас прийшла мода на вишивані рушники та сорочки. Ми можемо побачити </a:t>
            </a:r>
            <a:r>
              <a:rPr lang="uk-UA" sz="3200" dirty="0" err="1" smtClean="0">
                <a:latin typeface="Monotype Corsiva" pitchFamily="66" charset="0"/>
              </a:rPr>
              <a:t>заворожуючі</a:t>
            </a:r>
            <a:r>
              <a:rPr lang="uk-UA" sz="3200" dirty="0" smtClean="0">
                <a:latin typeface="Monotype Corsiva" pitchFamily="66" charset="0"/>
              </a:rPr>
              <a:t> красиві візерунки української вишивки.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4117">
            <a:off x="499690" y="2650768"/>
            <a:ext cx="3859526" cy="27748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7874">
            <a:off x="2058575" y="4282483"/>
            <a:ext cx="3562350" cy="2419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0647">
            <a:off x="4265933" y="2832835"/>
            <a:ext cx="4666916" cy="31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4"/>
    </mc:Choice>
    <mc:Fallback xmlns="">
      <p:transition spd="slow" advTm="671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848" y="12556"/>
            <a:ext cx="9164847" cy="6845444"/>
          </a:xfrm>
        </p:spPr>
      </p:pic>
      <p:sp>
        <p:nvSpPr>
          <p:cNvPr id="5" name="TextBox 4"/>
          <p:cNvSpPr txBox="1"/>
          <p:nvPr/>
        </p:nvSpPr>
        <p:spPr>
          <a:xfrm>
            <a:off x="8033" y="136316"/>
            <a:ext cx="874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Дедалі частіше ми дізнаємося про будинки і споруди химерної  форми. Вони завжди привертають нашу увагу.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90423"/>
            <a:ext cx="4619860" cy="3418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247" y="1556792"/>
            <a:ext cx="4501233" cy="334604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376713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0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4"/>
    </mc:Choice>
    <mc:Fallback xmlns="">
      <p:transition spd="slow" advTm="343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848" y="12556"/>
            <a:ext cx="9164847" cy="684544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13865">
            <a:off x="323528" y="381266"/>
            <a:ext cx="4754511" cy="316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8912">
            <a:off x="4671116" y="488210"/>
            <a:ext cx="4065961" cy="2947821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4548">
            <a:off x="323528" y="3861048"/>
            <a:ext cx="4754511" cy="254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3159">
            <a:off x="4378249" y="3245967"/>
            <a:ext cx="4515992" cy="338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1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"/>
    </mc:Choice>
    <mc:Fallback xmlns="">
      <p:transition spd="slow" advTm="125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239</TotalTime>
  <Words>659</Words>
  <Application>Microsoft Office PowerPoint</Application>
  <PresentationFormat>Экран (4:3)</PresentationFormat>
  <Paragraphs>42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livvson-3</dc:creator>
  <cp:lastModifiedBy>User</cp:lastModifiedBy>
  <cp:revision>32</cp:revision>
  <dcterms:created xsi:type="dcterms:W3CDTF">2013-09-06T19:17:03Z</dcterms:created>
  <dcterms:modified xsi:type="dcterms:W3CDTF">2015-06-14T10:23:31Z</dcterms:modified>
</cp:coreProperties>
</file>