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6" r:id="rId19"/>
    <p:sldId id="275" r:id="rId20"/>
    <p:sldId id="278" r:id="rId21"/>
    <p:sldId id="277" r:id="rId22"/>
    <p:sldId id="280" r:id="rId23"/>
    <p:sldId id="279" r:id="rId24"/>
    <p:sldId id="28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DE"/>
    <a:srgbClr val="4C0033"/>
    <a:srgbClr val="002654"/>
    <a:srgbClr val="680045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06" autoAdjust="0"/>
  </p:normalViewPr>
  <p:slideViewPr>
    <p:cSldViewPr>
      <p:cViewPr>
        <p:scale>
          <a:sx n="60" d="100"/>
          <a:sy n="60" d="100"/>
        </p:scale>
        <p:origin x="-1440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792C77-1948-4EE0-884D-0068FBC53DE1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AE298D-CC62-4BD3-8D50-0A787792D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06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08FC72-F7EF-4B77-978D-A502EAF366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3E6DE-AA1A-4EDA-9EF3-6DF87DCB6767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E42A-4EDF-4E37-B4E5-A1C700071E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7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4A897-1228-41B9-B2E5-C0BB052C9CEA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DC9C-1A5E-4D8C-B8F3-B2B9720A5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81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7C8D-FACE-4D7E-9BD1-F70E35A211E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4003A-064E-4825-91C2-39E6A45F1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46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6429B-34DD-4138-94AE-1F3465544696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0A112-66E6-4ABA-B642-704F0D2CC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9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2A76-30A9-4257-B1F8-ED97996CA88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05465-F967-499D-B288-A275FA2C1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54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6F27-91FA-4C56-A8AF-EF091497B303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1315-A17A-4CF2-8429-927D24DDA6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0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5BDBE-D870-42F3-8981-3EA3CA0A73DE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6DAA0-8680-46D2-B2CA-C344FE33C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45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52D2D-22DD-47DB-9175-79459581EE1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1B9C3-948D-4281-8442-6FE3E45D2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8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5E132-6191-4E85-AA23-705AFF644E80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355B-598F-4641-85E2-B0150303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3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DEB9A-25E4-4167-8983-16CB90A2BF22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C987F-1277-4FF8-A57F-5DA6A7105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1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FDC0E-7BF3-42E8-95D6-7EC33C9EFF65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C75E0-8065-42EF-8D26-50B2EF82F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7C173F-1940-4547-943F-23CD830FFAE9}" type="datetimeFigureOut">
              <a:rPr lang="ru-RU"/>
              <a:pPr>
                <a:defRPr/>
              </a:pPr>
              <a:t>14.06.2015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27EDF4-51EB-4A7A-BE0F-D64FD59484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2" r:id="rId4"/>
    <p:sldLayoutId id="2147483748" r:id="rId5"/>
    <p:sldLayoutId id="2147483743" r:id="rId6"/>
    <p:sldLayoutId id="2147483749" r:id="rId7"/>
    <p:sldLayoutId id="2147483750" r:id="rId8"/>
    <p:sldLayoutId id="2147483751" r:id="rId9"/>
    <p:sldLayoutId id="2147483744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75" y="0"/>
            <a:ext cx="3857625" cy="100012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Фетіщева</a:t>
            </a:r>
            <a:r>
              <a:rPr lang="uk-UA" dirty="0" smtClean="0"/>
              <a:t> Поліна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643446"/>
            <a:ext cx="86868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800" dirty="0"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Вплив нікотину на дітей і підлітків</a:t>
            </a:r>
            <a:endParaRPr lang="ru-RU" sz="4800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 descr="http://images.creativejournal.ru/2012/02/med_totheend-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1357313"/>
            <a:ext cx="2786063" cy="27860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2" name="Picture 6" descr="http://images.creativejournal.ru/2012/02/med_unfiltered-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428625"/>
            <a:ext cx="2500313" cy="2500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78" name="Picture 2" descr="http://images.creativejournal.ru/2012/02/med_whitefilter-jp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143000"/>
            <a:ext cx="3214687" cy="3214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Пасивне куріння в дитячому віці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357563" y="1285875"/>
            <a:ext cx="5572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Загроза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«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пасивного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».                                                             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Пожалійте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дітей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будинку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курять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дитина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майже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обов'язково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закурить,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ставши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підлітком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(Г.А.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Шичка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0" y="4500563"/>
            <a:ext cx="8572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Як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встановлено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спеціальними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дослідженнями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до 68%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диму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палаючої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смоли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видихуваного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курцем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повітря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потрапляє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навколишнє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середовище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забруднюючи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його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смолами,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нікотином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Перебуваючи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 такому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приміщенні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підліток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поглинає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стільки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ж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чадного газу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як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курильщик,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до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80%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інших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речовин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містяться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димі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сигарети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4340" name="Picture 4" descr="http://www.baby-nn.ru/u/dd/news/258/image.jpg"/>
          <p:cNvPicPr>
            <a:picLocks noChangeAspect="1" noChangeArrowheads="1"/>
          </p:cNvPicPr>
          <p:nvPr/>
        </p:nvPicPr>
        <p:blipFill>
          <a:blip r:embed="rId2" cstate="print"/>
          <a:srcRect l="16732" r="10253"/>
          <a:stretch>
            <a:fillRect/>
          </a:stretch>
        </p:blipFill>
        <p:spPr bwMode="auto">
          <a:xfrm>
            <a:off x="857224" y="1285860"/>
            <a:ext cx="3000418" cy="3000396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Пасивне куріння в дитячому віці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0" y="1285875"/>
            <a:ext cx="8572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Зовнішні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прояви 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пасивного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паління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»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такі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2286000"/>
            <a:ext cx="3500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 70%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буває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роздратована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слизова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оболонка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носа та очей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86125" y="2428875"/>
            <a:ext cx="278606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30%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скаржаться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головний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біль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429375" y="2428875"/>
            <a:ext cx="2357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25% - на кашель</a:t>
            </a:r>
          </a:p>
        </p:txBody>
      </p:sp>
      <p:pic>
        <p:nvPicPr>
          <p:cNvPr id="13318" name="Picture 6" descr="http://deti06.net/wp-content/uploads/2012/09/istock_000008674036medium.jpg"/>
          <p:cNvPicPr>
            <a:picLocks noChangeAspect="1" noChangeArrowheads="1"/>
          </p:cNvPicPr>
          <p:nvPr/>
        </p:nvPicPr>
        <p:blipFill>
          <a:blip r:embed="rId2"/>
          <a:srcRect l="16486" r="11387" b="1030"/>
          <a:stretch>
            <a:fillRect/>
          </a:stretch>
        </p:blipFill>
        <p:spPr bwMode="auto">
          <a:xfrm>
            <a:off x="6357938" y="3214688"/>
            <a:ext cx="2500312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6" name="Picture 4" descr="http://img.webmd.com/dtmcms/live/webmd/consumer_assets/site_images/articles/health_tools/migraine_overview_slideshow/photolibrary_rm_photo_of_child_with_headache.jpg"/>
          <p:cNvPicPr>
            <a:picLocks noChangeAspect="1" noChangeArrowheads="1"/>
          </p:cNvPicPr>
          <p:nvPr/>
        </p:nvPicPr>
        <p:blipFill>
          <a:blip r:embed="rId3"/>
          <a:srcRect l="24239"/>
          <a:stretch>
            <a:fillRect/>
          </a:stretch>
        </p:blipFill>
        <p:spPr bwMode="auto">
          <a:xfrm>
            <a:off x="3357563" y="3214688"/>
            <a:ext cx="2547937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314" name="Picture 2" descr="http://generalhealthblog.com/wp-content/uploads/2011/05/pink-eye.png"/>
          <p:cNvPicPr>
            <a:picLocks noChangeAspect="1" noChangeArrowheads="1"/>
          </p:cNvPicPr>
          <p:nvPr/>
        </p:nvPicPr>
        <p:blipFill>
          <a:blip r:embed="rId4"/>
          <a:srcRect l="6947" r="9697"/>
          <a:stretch>
            <a:fillRect/>
          </a:stretch>
        </p:blipFill>
        <p:spPr bwMode="auto">
          <a:xfrm>
            <a:off x="357188" y="3214688"/>
            <a:ext cx="2571750" cy="228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Пасивне куріння в дитячому віці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0" y="1285875"/>
            <a:ext cx="85725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Члени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сім'ї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ж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ивуть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курцем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мають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майже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25%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більшу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вірогідність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серцевих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захворювань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Регулярне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перебування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ролі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пасивного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курця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»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у 2,5 рази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підвищує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неї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ризик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серцевих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захворювань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смертельним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результатом.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дітей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раннього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умовах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пасивного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»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ризик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раптової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смерті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зростає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50%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Пасивне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сприяє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розвитку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гіповітамінозів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веде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втрати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апетиту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розладу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травлення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Підлітки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стають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неспокійними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погано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сплять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у них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буває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тривалий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кашель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2290" name="Picture 2" descr="http://www.kujbyshevec.ru/media/k2/items/cache/605a5b56c8e1f29c51548653d6f1dfc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857625"/>
            <a:ext cx="4179887" cy="2786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ne-kurim.ru/upload/information_system_4/5/7/4/item_5747/information_items_57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14752"/>
            <a:ext cx="2718073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Хвороби, що чекають підлітка-курця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00438" y="1143000"/>
            <a:ext cx="56435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Причиною раку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легень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курців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може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бути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наявність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тютюновому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дьогті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одного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радіоелементів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полонію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Підлітки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–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курці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занедужують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раком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легень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у 20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частіше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ніж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некурящі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хронічних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курців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уразливими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для раку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стають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крім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легень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порожнина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рота, глотки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гортані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стравохід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підшлункова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залоза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нирки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шлунок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14313" y="121443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Хвороби, що чекають підлітка-курця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1928813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Серцево-судинні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захворювання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75" y="1143000"/>
            <a:ext cx="5572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/>
            <a:r>
              <a:rPr lang="ru-RU" sz="2000">
                <a:solidFill>
                  <a:srgbClr val="387026"/>
                </a:solidFill>
                <a:latin typeface="Comic Sans MS" pitchFamily="66" charset="0"/>
                <a:cs typeface="Times New Roman" pitchFamily="18" charset="0"/>
              </a:rPr>
              <a:t>У цілому куріння справляє негативний вплив на серце: для курця ймовірність інфаркту вдвічі вище, ніж для некурящого. Оксид вуглецю погіршує ситуацію, оскільки перешкоджає переносу кисню з крові в тканини. </a:t>
            </a:r>
            <a:endParaRPr lang="ru-RU" sz="2000">
              <a:solidFill>
                <a:srgbClr val="387026"/>
              </a:solidFill>
              <a:latin typeface="Comic Sans MS" pitchFamily="66" charset="0"/>
            </a:endParaRPr>
          </a:p>
        </p:txBody>
      </p:sp>
      <p:pic>
        <p:nvPicPr>
          <p:cNvPr id="28674" name="Picture 2" descr="http://24warez.ru/uploads/posts/1302279792_zx-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996528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Хвороби, що чекають підлітка-курця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1928813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Серцево-судинні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захворювання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75" y="1143000"/>
            <a:ext cx="5572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Облітеруючий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ендартеріїт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поразка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кровоносних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судин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нижніх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кінцівок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Суть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захворювання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полягає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звуженні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заращении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просвіту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артерії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порушенні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харчування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тканин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їх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омертвіння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321468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Гангрена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3794" name="Picture 2" descr="http://portal.istra.ru/forum/uploads/post-4634-1176757796.jpg"/>
          <p:cNvPicPr>
            <a:picLocks noChangeAspect="1" noChangeArrowheads="1"/>
          </p:cNvPicPr>
          <p:nvPr/>
        </p:nvPicPr>
        <p:blipFill>
          <a:blip r:embed="rId2"/>
          <a:srcRect t="15600" b="19600"/>
          <a:stretch>
            <a:fillRect/>
          </a:stretch>
        </p:blipFill>
        <p:spPr bwMode="auto">
          <a:xfrm>
            <a:off x="4071934" y="3071810"/>
            <a:ext cx="4848754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Хвороби, що чекають підлітка-курця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1928813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Серцево-судинні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захворювання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75" y="1143000"/>
            <a:ext cx="55721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Для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людини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пристрасть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до тютюну,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викурити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сигарету - все одно,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угамувати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спрагу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або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пообідати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Кожного разу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після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викуреної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сигарети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виникають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симптоми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гастриту: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зменшується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а при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певній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дозі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навпаки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різко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зростає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рухова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активність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шлунка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гальмується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продукція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шлункового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соку. </a:t>
            </a:r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Це все стимулює появу виразки.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321468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Гангрена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50" y="400050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Виразка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2772" name="Picture 4" descr="http://upload.wikimedia.org/wikipedia/commons/f/f1/Benign_gastric_ulcer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7" y="3786190"/>
            <a:ext cx="2801489" cy="28575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Хвороби, що чекають підлітка-курця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Рак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1928813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Серцево-судинні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захворювання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571875" y="1143000"/>
            <a:ext cx="557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Доведено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вплив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нікотину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статеві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залози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За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спостереженнями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фахівців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не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менше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ніж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10%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випадків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причиною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статевого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безсилля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виявляється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3214688"/>
            <a:ext cx="36433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Гангрена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50" y="4000500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Виразка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50" y="4857750"/>
            <a:ext cx="3643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Хвороби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статевих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органів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Методи боротьби з </a:t>
            </a:r>
            <a:r>
              <a:rPr lang="uk-UA" sz="3200" cap="none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нікотиноманією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857750" y="1214438"/>
            <a:ext cx="4000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Кинути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палити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дуже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просто.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Я сам кидав 17 </a:t>
            </a:r>
            <a:r>
              <a:rPr lang="ru-RU" sz="2000" i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разів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!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(Марк Твен)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50" y="4611688"/>
            <a:ext cx="8358188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Агітувати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курців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стажем за здоровий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спосіб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життя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безглуздо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оскільки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кожен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них </a:t>
            </a:r>
            <a:r>
              <a:rPr lang="ru-RU" sz="2000">
                <a:solidFill>
                  <a:schemeClr val="tx2">
                    <a:lumMod val="50000"/>
                  </a:schemeClr>
                </a:solidFill>
                <a:latin typeface="+mn-lt"/>
              </a:rPr>
              <a:t>знає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неприємні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наслідки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Курці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сумніваються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 тому,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кинувши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вони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знайдуть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додатковий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час для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улюблених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занять та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навчання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все ж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продовжують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так як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пристрасть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нікотину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- одна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найбільш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стійких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atin typeface="+mn-lt"/>
              </a:rPr>
              <a:t> </a:t>
            </a:r>
            <a:endParaRPr lang="ru-RU" sz="2000" dirty="0">
              <a:latin typeface="+mn-lt"/>
            </a:endParaRPr>
          </a:p>
        </p:txBody>
      </p:sp>
      <p:pic>
        <p:nvPicPr>
          <p:cNvPr id="27653" name="Picture 2" descr="http://images.creativejournal.ru/2012/02/med_ringlings-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143000"/>
            <a:ext cx="32861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images.creativejournal.ru/2012/02/med_exhaleworries-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71625"/>
            <a:ext cx="2928937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orjati.ru/uploads/posts/2010-04/1271205959_brosayu.jpg"/>
          <p:cNvPicPr>
            <a:picLocks noChangeAspect="1" noChangeArrowheads="1"/>
          </p:cNvPicPr>
          <p:nvPr/>
        </p:nvPicPr>
        <p:blipFill>
          <a:blip r:embed="rId2"/>
          <a:srcRect t="30000" b="29999"/>
          <a:stretch>
            <a:fillRect/>
          </a:stretch>
        </p:blipFill>
        <p:spPr bwMode="auto">
          <a:xfrm>
            <a:off x="1571625" y="4286250"/>
            <a:ext cx="600075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Методи боротьби з </a:t>
            </a:r>
            <a:r>
              <a:rPr lang="uk-UA" sz="3200" cap="none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нікотиноманією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625" y="1214438"/>
            <a:ext cx="85010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Якщо ви вирішили кинути палити, то…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кажіть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заздалегідь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про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свої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наміри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обіцяйте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кляніться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Виберіть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день,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якого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почнете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нове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життя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3. Не дозволяйте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собі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думати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кидаєте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назавжди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ставте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собі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завдання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тільки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найближче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майбутнє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припустимо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завтра.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Перемикайтеся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що-небудь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робіть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кожен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раз, коли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відчуєте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сильне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бажання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закурити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Хваліть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себе,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якщо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досягли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успіху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Мета виступу</a:t>
            </a:r>
            <a:endParaRPr lang="ru-RU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28625" y="1285875"/>
            <a:ext cx="82867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83763"/>
                </a:solidFill>
                <a:latin typeface="Comic Sans MS" pitchFamily="66" charset="0"/>
                <a:cs typeface="Times New Roman" pitchFamily="18" charset="0"/>
              </a:rPr>
              <a:t>Більшості відомо: куріння </a:t>
            </a:r>
            <a:r>
              <a:rPr lang="ru-RU" sz="2000" b="1">
                <a:solidFill>
                  <a:srgbClr val="387026"/>
                </a:solidFill>
                <a:latin typeface="Comic Sans MS" pitchFamily="66" charset="0"/>
                <a:cs typeface="Times New Roman" pitchFamily="18" charset="0"/>
              </a:rPr>
              <a:t>небезпечне</a:t>
            </a:r>
            <a:r>
              <a:rPr lang="ru-RU" sz="2000">
                <a:solidFill>
                  <a:srgbClr val="083763"/>
                </a:solidFill>
                <a:latin typeface="Comic Sans MS" pitchFamily="66" charset="0"/>
                <a:cs typeface="Times New Roman" pitchFamily="18" charset="0"/>
              </a:rPr>
              <a:t> для життя. Досить прочитати попередження на пачці сигарет, щоб у цьому переконатися, проте, </a:t>
            </a:r>
            <a:r>
              <a:rPr lang="ru-RU" sz="2000" b="1">
                <a:solidFill>
                  <a:srgbClr val="387026"/>
                </a:solidFill>
                <a:latin typeface="Comic Sans MS" pitchFamily="66" charset="0"/>
                <a:cs typeface="Times New Roman" pitchFamily="18" charset="0"/>
              </a:rPr>
              <a:t>мільйони людей </a:t>
            </a:r>
            <a:r>
              <a:rPr lang="ru-RU" sz="2000">
                <a:solidFill>
                  <a:srgbClr val="083763"/>
                </a:solidFill>
                <a:latin typeface="Comic Sans MS" pitchFamily="66" charset="0"/>
                <a:cs typeface="Times New Roman" pitchFamily="18" charset="0"/>
              </a:rPr>
              <a:t>у всьому світі вперто продовжують диміти. Тому проблема куріння не вирішена. </a:t>
            </a:r>
          </a:p>
          <a:p>
            <a:r>
              <a:rPr lang="ru-RU" sz="2000">
                <a:solidFill>
                  <a:srgbClr val="083763"/>
                </a:solidFill>
                <a:latin typeface="Comic Sans MS" pitchFamily="66" charset="0"/>
                <a:cs typeface="Times New Roman" pitchFamily="18" charset="0"/>
              </a:rPr>
              <a:t>Швидше, навпаки, адже куріння стало дуже популярно серед молодого покоління, тобто підлітків. </a:t>
            </a:r>
            <a:endParaRPr lang="ru-RU" sz="2000">
              <a:solidFill>
                <a:srgbClr val="083763"/>
              </a:solidFill>
              <a:latin typeface="Comic Sans MS" pitchFamily="66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50" y="6072188"/>
            <a:ext cx="864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саме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цій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проблемі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я </a:t>
            </a: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і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хочу </a:t>
            </a: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присвятити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свою </a:t>
            </a:r>
            <a:r>
              <a:rPr lang="ru-RU" sz="2000" b="1" dirty="0" err="1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презентацію</a:t>
            </a:r>
            <a:r>
              <a:rPr lang="ru-RU" sz="2000" b="1" dirty="0">
                <a:solidFill>
                  <a:srgbClr val="08376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. </a:t>
            </a:r>
            <a:endParaRPr lang="ru-RU" sz="2000" b="1" dirty="0">
              <a:solidFill>
                <a:srgbClr val="08376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3554" name="Picture 2" descr="http://tell-smoking.net/wp-content/uploads/2011/09/foto-kuryashchie-deti1.jpg"/>
          <p:cNvPicPr>
            <a:picLocks noChangeAspect="1" noChangeArrowheads="1"/>
          </p:cNvPicPr>
          <p:nvPr/>
        </p:nvPicPr>
        <p:blipFill>
          <a:blip r:embed="rId2"/>
          <a:srcRect l="2813" t="4491" r="2499" b="7185"/>
          <a:stretch>
            <a:fillRect/>
          </a:stretch>
        </p:blipFill>
        <p:spPr bwMode="auto">
          <a:xfrm>
            <a:off x="2071688" y="3214688"/>
            <a:ext cx="4929187" cy="287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50" y="2143125"/>
            <a:ext cx="8643938" cy="4500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Методи боротьби з </a:t>
            </a:r>
            <a:r>
              <a:rPr lang="uk-UA" sz="3200" cap="none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нікотиноманією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8715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Підліткові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твердо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вирішив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відмовитися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сигарети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треба знати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умови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допомагають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боротьбі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нікотіноманіею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313" y="2149475"/>
            <a:ext cx="87153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Отже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перший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чинник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це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психологічна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готовність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позбавитися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пристрасті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до тютюну.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понукання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бути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підкріплено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зв'язком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вирішенням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яко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небудь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життєво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важливо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проблем</a:t>
            </a:r>
            <a:r>
              <a:rPr lang="uk-UA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ою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2" descr="http://www.kostanay.gov.kz/uploads/images/news/big/32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857628"/>
            <a:ext cx="2860941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2143125"/>
            <a:ext cx="8643938" cy="4500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Методи боротьби з </a:t>
            </a:r>
            <a:r>
              <a:rPr lang="uk-UA" sz="3200" cap="none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нікотиноманією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8715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Підліткові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твердо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вирішив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відмовитися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сигарети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треба знати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умови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допомагають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боротьбі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нікотіноманіею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313" y="2214563"/>
            <a:ext cx="87153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Другий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чинник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полягає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тому,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припиняти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курити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треба </a:t>
            </a:r>
            <a:r>
              <a:rPr lang="ru-RU" sz="2400" b="1">
                <a:solidFill>
                  <a:schemeClr val="accent5">
                    <a:lumMod val="50000"/>
                  </a:schemeClr>
                </a:solidFill>
                <a:latin typeface="+mn-lt"/>
              </a:rPr>
              <a:t>одразу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Відчувши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готовність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відмовитися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тютюну, не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зволікайте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074" name="Picture 2" descr="http://ryazan.stroyka.ru/upload/iblock/63e/63ee3720df03730214047918d72bc9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876"/>
            <a:ext cx="4143404" cy="2763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2143125"/>
            <a:ext cx="8643938" cy="4500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Методи боротьби з </a:t>
            </a:r>
            <a:r>
              <a:rPr lang="uk-UA" sz="3200" cap="none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нікотиноманією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8715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Підліткові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твердо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вирішив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відмовитися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сигарети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треба знати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умови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допомагають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боротьбі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нікотіноманіею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313" y="2214563"/>
            <a:ext cx="87153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Третій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фактор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стосується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тих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у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яких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припинення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пов'язане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відчуттям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незадоволеності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якийсь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порожнечі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Психологи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рекомендують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випити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води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або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соку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що-небудь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з'їсти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Дуже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ефективні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дихальні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вправи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50" name="Picture 2" descr="http://zazdorovye.ru/wp-content/uploads/2012/08/eda-i-kureniye.png"/>
          <p:cNvPicPr>
            <a:picLocks noChangeAspect="1" noChangeArrowheads="1"/>
          </p:cNvPicPr>
          <p:nvPr/>
        </p:nvPicPr>
        <p:blipFill>
          <a:blip r:embed="rId2"/>
          <a:srcRect t="15909" b="20202"/>
          <a:stretch>
            <a:fillRect/>
          </a:stretch>
        </p:blipFill>
        <p:spPr bwMode="auto">
          <a:xfrm>
            <a:off x="3071802" y="4286256"/>
            <a:ext cx="301903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50" y="2143125"/>
            <a:ext cx="8643938" cy="4500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Методи боротьби з </a:t>
            </a:r>
            <a:r>
              <a:rPr lang="uk-UA" sz="3200" cap="none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нікотиноманією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313" y="1214438"/>
            <a:ext cx="8715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Підліткові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твердо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вирішив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відмовитися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сигарети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треба знати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чинники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умови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допомагають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боротьбі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нікотіноманіею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4313" y="2286000"/>
            <a:ext cx="8715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нарешті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четвертий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фактор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рецидив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у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сприяють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міцна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кава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алкогольні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напої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настійно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пропонована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сигарета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Слід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уникати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цього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://teamoty.com/wp-content/uploads/2011/05/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570723" cy="2857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4282" y="4286256"/>
            <a:ext cx="8686800" cy="838200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7200" dirty="0">
                <a:solidFill>
                  <a:schemeClr val="tx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Дякую за увагу!</a:t>
            </a:r>
            <a:endParaRPr lang="ru-RU" sz="7200" dirty="0">
              <a:solidFill>
                <a:schemeClr val="tx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Мотиви, що стимулюють куріння у підлітків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625" y="1285875"/>
            <a:ext cx="8286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Те,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останні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десятиліття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середній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вік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початківців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значно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знизився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а в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їх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числі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дуже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помітно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зросла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кількість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uk-UA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незаперечний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факт.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зв'язку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цим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виникає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ряд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питань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наприклад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чому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люди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починають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палити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 У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чому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причина такого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ранньому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віці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? </a:t>
            </a:r>
          </a:p>
        </p:txBody>
      </p:sp>
      <p:pic>
        <p:nvPicPr>
          <p:cNvPr id="5" name="Picture 4" descr="http://images.creativejournal.ru/2012/02/med_belgagirl-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>
            <a:off x="4857750" y="2857500"/>
            <a:ext cx="3571875" cy="3571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2" name="Picture 4" descr="http://images.creativejournal.ru/2012/02/med_pipewithcontempt-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0" y="4143375"/>
            <a:ext cx="2500313" cy="2500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4" name="Picture 6" descr="http://images.creativejournal.ru/2012/02/med_fagashlill-jp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143250"/>
            <a:ext cx="2071688" cy="20716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Мотиви, що стимулюють куріння у підлітків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313" y="2000250"/>
            <a:ext cx="2857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самому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ранньому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віці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5-6 до 10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-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діти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пробують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закурити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цікавості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00375" y="1643063"/>
            <a:ext cx="28575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11 - 14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починають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частіше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за все через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прагнення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не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відстати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моди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самоствердитися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00750" y="1214438"/>
            <a:ext cx="2857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15 - 18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нерідко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сам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процес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перетворюється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форму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захисту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особистих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неприємностей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переживань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21508" name="Picture 4" descr="http://omico.ru/wp-content/uploads/2011/04/kurenie_detei_i_-podrostkov.jpg"/>
          <p:cNvPicPr>
            <a:picLocks noChangeAspect="1" noChangeArrowheads="1"/>
          </p:cNvPicPr>
          <p:nvPr/>
        </p:nvPicPr>
        <p:blipFill>
          <a:blip r:embed="rId2"/>
          <a:srcRect b="8366"/>
          <a:stretch>
            <a:fillRect/>
          </a:stretch>
        </p:blipFill>
        <p:spPr bwMode="auto">
          <a:xfrm>
            <a:off x="6143625" y="3786188"/>
            <a:ext cx="2428875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0" name="Picture 6" descr="http://farm2.static.flickr.com/1351/1429385268_b1f3c7d447_b.jpg"/>
          <p:cNvPicPr>
            <a:picLocks noChangeAspect="1" noChangeArrowheads="1"/>
          </p:cNvPicPr>
          <p:nvPr/>
        </p:nvPicPr>
        <p:blipFill>
          <a:blip r:embed="rId3"/>
          <a:srcRect l="29712" r="13647"/>
          <a:stretch>
            <a:fillRect/>
          </a:stretch>
        </p:blipFill>
        <p:spPr bwMode="auto">
          <a:xfrm>
            <a:off x="3214688" y="3786188"/>
            <a:ext cx="2428875" cy="2854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6" name="Picture 2" descr="http://viktoriamichaelis.com/img/smoking.jpg"/>
          <p:cNvPicPr>
            <a:picLocks noChangeAspect="1" noChangeArrowheads="1"/>
          </p:cNvPicPr>
          <p:nvPr/>
        </p:nvPicPr>
        <p:blipFill>
          <a:blip r:embed="rId4"/>
          <a:srcRect l="5405" r="5405" b="1787"/>
          <a:stretch>
            <a:fillRect/>
          </a:stretch>
        </p:blipFill>
        <p:spPr bwMode="auto">
          <a:xfrm>
            <a:off x="285750" y="3786188"/>
            <a:ext cx="2428875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Мотиви, що стимулюють куріння у молоді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625" y="1285875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Порівнюючи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стимули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прилучення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чоловічої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жіночої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частини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легко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виявити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їх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істотне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неспівпадіння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00063" y="2357438"/>
            <a:ext cx="421481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Для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хлопців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прагнення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наслідування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дорослим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ототожнення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паління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уявленнями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про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самостійність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силу </a:t>
            </a:r>
            <a:r>
              <a:rPr lang="ru-RU" sz="2000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мужності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rgbClr val="0026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4875" y="2286000"/>
            <a:ext cx="4000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дівчат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куріння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пов'язане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проходженням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моди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кокетством,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прагненням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до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оригінальності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бажанням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 err="1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подобатися</a:t>
            </a:r>
            <a:r>
              <a:rPr lang="ru-RU" sz="2000" dirty="0">
                <a:solidFill>
                  <a:srgbClr val="FF9BDE"/>
                </a:solidFill>
                <a:effectLst>
                  <a:glow rad="228600">
                    <a:srgbClr val="4C0033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юнакам. </a:t>
            </a:r>
          </a:p>
        </p:txBody>
      </p:sp>
      <p:pic>
        <p:nvPicPr>
          <p:cNvPr id="2050" name="Picture 2" descr="http://sgustok.org/art/wp-content/blogs.dir/3/files/frieke-janssens-smoking-kids/01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000500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mages.creativejournal.ru/2012/02/med_thebourgeoisieholder-jp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00500"/>
            <a:ext cx="2643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Наслідки куріння у підлітків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714375" y="2500313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1.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Смертність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людей,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які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почали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до 20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значно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вища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ніж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серед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тих,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хто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вперше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закурив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після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25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років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500" y="1214438"/>
            <a:ext cx="8286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Зупинимося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деяких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особливостях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негативних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наслідків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специфічних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для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дітей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та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пристрастилися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026" name="Picture 2" descr="http://www.widewallpapers.ru/mod/creative/1920x1080/wide-wallpaper-1920x1080-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89" y="3286124"/>
            <a:ext cx="6350001" cy="35718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85813" y="2500313"/>
            <a:ext cx="7786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2.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виснажує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нервові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клітини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викликаючи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передчасне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стомлення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зниження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ефективності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сприйняття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заучування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навчального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матеріалу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точність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обчислювальних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операцій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обсяг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пам'яті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28" name="Picture 4" descr="http://bi-summerschool.hse.ru/gallery/2009_146j/imgb17.jpg"/>
          <p:cNvPicPr>
            <a:picLocks noChangeAspect="1" noChangeArrowheads="1"/>
          </p:cNvPicPr>
          <p:nvPr/>
        </p:nvPicPr>
        <p:blipFill>
          <a:blip r:embed="rId4"/>
          <a:srcRect t="11864" b="18644"/>
          <a:stretch>
            <a:fillRect/>
          </a:stretch>
        </p:blipFill>
        <p:spPr bwMode="auto">
          <a:xfrm>
            <a:off x="2071670" y="3929042"/>
            <a:ext cx="5017348" cy="292895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85813" y="2428875"/>
            <a:ext cx="7786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3. При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курінні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відбувається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патологія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зорової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кори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юних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курців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зникає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сприйнятливість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спочатку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до зеленого,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потім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червоного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нарешті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синього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кольору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30" name="Picture 6" descr="http://cs302107.userapi.com/u3271005/-14/x_4e620bd2.jpg"/>
          <p:cNvPicPr>
            <a:picLocks noChangeAspect="1" noChangeArrowheads="1"/>
          </p:cNvPicPr>
          <p:nvPr/>
        </p:nvPicPr>
        <p:blipFill>
          <a:blip r:embed="rId5"/>
          <a:srcRect t="27916" b="5086"/>
          <a:stretch>
            <a:fillRect/>
          </a:stretch>
        </p:blipFill>
        <p:spPr bwMode="auto">
          <a:xfrm>
            <a:off x="1571604" y="3500438"/>
            <a:ext cx="6143668" cy="331760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714375" y="2500313"/>
            <a:ext cx="77866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4.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Нікотин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підвищує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внутрішньоочний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тиск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33" name="Picture 9" descr="http://www.gandex.ru/upl/oboi/gandex.ru-26_2796_kurenye-eto-y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071809"/>
            <a:ext cx="6286544" cy="353618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785813" y="2428875"/>
            <a:ext cx="778668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5.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Стан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клітин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слухової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кори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після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підлітковому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віці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зовсім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чітко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безперечно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свідчить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про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потужний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придушенні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гнобленні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їх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функцій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Це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відбивається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 слуховому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сприйнятті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та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відтворенні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слухового образу у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відповідь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звукове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подразнення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зовнішнього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середовища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1035" name="Picture 11" descr="http://www.stihi.ru/pics/2012/10/22/782.jpg"/>
          <p:cNvPicPr>
            <a:picLocks noChangeAspect="1" noChangeArrowheads="1"/>
          </p:cNvPicPr>
          <p:nvPr/>
        </p:nvPicPr>
        <p:blipFill>
          <a:blip r:embed="rId7"/>
          <a:srcRect t="13199" b="27404"/>
          <a:stretch>
            <a:fillRect/>
          </a:stretch>
        </p:blipFill>
        <p:spPr bwMode="auto">
          <a:xfrm>
            <a:off x="1643042" y="4357694"/>
            <a:ext cx="5715040" cy="228601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14375" y="2500313"/>
            <a:ext cx="77866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в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ранньому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віці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активізує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багатьох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діяльність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щитовидної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залози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в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результаті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чого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курців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частішає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пульс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підвищується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температура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виникає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спрага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дратівливість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порушується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сон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37" name="Picture 13" descr="http://mirmix.com/wp-content/photo/2011/11/Rebenok.jpg"/>
          <p:cNvPicPr>
            <a:picLocks noChangeAspect="1" noChangeArrowheads="1"/>
          </p:cNvPicPr>
          <p:nvPr/>
        </p:nvPicPr>
        <p:blipFill>
          <a:blip r:embed="rId8"/>
          <a:srcRect t="8277" b="22800"/>
          <a:stretch>
            <a:fillRect/>
          </a:stretch>
        </p:blipFill>
        <p:spPr bwMode="auto">
          <a:xfrm>
            <a:off x="2857488" y="3809957"/>
            <a:ext cx="3714776" cy="304804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6" name="Скругленный прямоугольник 25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14375" y="2500313"/>
            <a:ext cx="77866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6. Через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ранній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прилучення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виникають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ураження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шкіри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вугри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себорея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пояснюється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порушеннями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діяльності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тільки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щитовидної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але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інших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залоз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ендокринної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системи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039" name="Picture 15" descr="http://2.bp.blogspot.com/_gEXwQAjBpCU/S5D2oRHeUQI/AAAAAAAAAIg/6Rn6JQOhWNM/s400/envelhecimento.JPG"/>
          <p:cNvPicPr>
            <a:picLocks noChangeAspect="1" noChangeArrowheads="1"/>
          </p:cNvPicPr>
          <p:nvPr/>
        </p:nvPicPr>
        <p:blipFill>
          <a:blip r:embed="rId9"/>
          <a:srcRect t="9375" b="28750"/>
          <a:stretch>
            <a:fillRect/>
          </a:stretch>
        </p:blipFill>
        <p:spPr bwMode="auto">
          <a:xfrm>
            <a:off x="3214678" y="4000504"/>
            <a:ext cx="2714644" cy="255467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85813" y="2500313"/>
            <a:ext cx="7786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7.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призводить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передчасного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зношування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серцевого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м'яза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Порушуючи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судиноруховий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центр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впливаючи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периферичний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судиноруховий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апарат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</a:p>
        </p:txBody>
      </p:sp>
      <p:sp>
        <p:nvSpPr>
          <p:cNvPr id="15387" name="AutoShape 17" descr="http://dc439.4shared.com/img/QLQDeT9b/s7/heart_smoking_hb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857250" y="4071938"/>
            <a:ext cx="3929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нікотин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підвищує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тонус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викликає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спазм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судин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Це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збільшує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навантаження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серце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так як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проштовхнути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кров по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звужених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судинах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набагато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важче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4" name="Рисунок 33" descr="heart_smoking_hb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4938" y="3143250"/>
            <a:ext cx="30289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14375" y="2500313"/>
            <a:ext cx="7786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8.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збільшенням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числа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молодих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курців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помолодшав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рак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легенів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45" name="Picture 21" descr="http://g.io.ua/img_aa/large/1688/05/1688059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71670" y="3500438"/>
            <a:ext cx="4357718" cy="283705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642938" y="2571750"/>
            <a:ext cx="77866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порушує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нормальний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режим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праці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відпочинку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особливо у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школярів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не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тільки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через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дію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нікотину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центральну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нервову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систему, а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й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у силу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бажання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закурити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що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з'являється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час занять.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47" name="Picture 23" descr="http://ultraclinica.ru/img/a_rauchen.jpg"/>
          <p:cNvPicPr>
            <a:picLocks noChangeAspect="1" noChangeArrowheads="1"/>
          </p:cNvPicPr>
          <p:nvPr/>
        </p:nvPicPr>
        <p:blipFill>
          <a:blip r:embed="rId12"/>
          <a:srcRect b="46215"/>
          <a:stretch>
            <a:fillRect/>
          </a:stretch>
        </p:blipFill>
        <p:spPr bwMode="auto">
          <a:xfrm>
            <a:off x="2786050" y="4000504"/>
            <a:ext cx="3929090" cy="26389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42" name="Скругленный прямоугольник 41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785813" y="2500313"/>
            <a:ext cx="7786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10.Раннє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куріння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затримує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зростання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49" name="Picture 25" descr="http://img246.imageshack.us/img246/8640/00031411wd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00166" y="2571744"/>
            <a:ext cx="5867151" cy="385765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5" name="Скругленный прямоугольник 44"/>
          <p:cNvSpPr/>
          <p:nvPr/>
        </p:nvSpPr>
        <p:spPr>
          <a:xfrm>
            <a:off x="428625" y="2286000"/>
            <a:ext cx="8429625" cy="4357688"/>
          </a:xfrm>
          <a:prstGeom prst="roundRect">
            <a:avLst>
              <a:gd name="adj" fmla="val 10022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714375" y="2571750"/>
            <a:ext cx="7786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11.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Нікотин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знижує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фізичну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силу,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витривалість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погіршує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координацію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швидкість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рухів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Тому спорт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паління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несумісні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51" name="Picture 27" descr="http://www.yaplakal.com/uploads/post-3-12550028092459.jpg"/>
          <p:cNvPicPr>
            <a:picLocks noChangeAspect="1" noChangeArrowheads="1"/>
          </p:cNvPicPr>
          <p:nvPr/>
        </p:nvPicPr>
        <p:blipFill>
          <a:blip r:embed="rId14"/>
          <a:srcRect t="8400" b="20799"/>
          <a:stretch>
            <a:fillRect/>
          </a:stretch>
        </p:blipFill>
        <p:spPr bwMode="auto">
          <a:xfrm>
            <a:off x="1428728" y="3571852"/>
            <a:ext cx="5465736" cy="328614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6" grpId="0" animBg="1"/>
      <p:bldP spid="17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9" grpId="0" animBg="1"/>
      <p:bldP spid="30" grpId="0"/>
      <p:bldP spid="32" grpId="0"/>
      <p:bldP spid="35" grpId="0" animBg="1"/>
      <p:bldP spid="36" grpId="0"/>
      <p:bldP spid="39" grpId="0" animBg="1"/>
      <p:bldP spid="40" grpId="0"/>
      <p:bldP spid="42" grpId="0" animBg="1"/>
      <p:bldP spid="43" grpId="0"/>
      <p:bldP spid="45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Трагічні наслідки 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625" y="1285875"/>
            <a:ext cx="82867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«У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французькому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курортному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місті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Ніцці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компанія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підлітків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влаштувала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змагання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-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хто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більше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викурить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цигарок.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Виграли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виявилося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двоє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але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нагороду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«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переможці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»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отримати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не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змогли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: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викуривши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60 цигарок, вони померли.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Кілька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інших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учасників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«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змагання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» у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важкому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стані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були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доставлені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до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лікарні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Відомий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випадок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коли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хлопець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загинув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викуривши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одну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велику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сигару.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Трирічний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хлопчик помер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від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отруєння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нікотином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граючи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зі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старою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курильної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трубкою,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наковтавшись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через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неводи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А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однорічна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дитина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отруїлася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,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+mn-lt"/>
              </a:rPr>
              <a:t>з'ївши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цигарку. 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Куріння дівчат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714875" y="1285875"/>
            <a:ext cx="4214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Одією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самих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звичайних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і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найбільших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спокус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є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спокуса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словами: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Всі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так </a:t>
            </a:r>
            <a:r>
              <a:rPr lang="ru-RU" sz="2000" i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роблять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!».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(Л. Н. Толстой)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625" y="4071938"/>
            <a:ext cx="82867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Куріння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дівчат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це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інше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як результат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прагнення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не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відстати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інших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«бути як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всі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»,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відповідати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прийнятому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серед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«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своїх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» стандарту.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все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це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було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б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менш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страшно,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якби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не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особлива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місія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жінки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Землі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її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найвища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відповідальність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продовження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роду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людського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За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зневагу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жінок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свого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головному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призначенню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природа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жорстоко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карає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нікотіноманок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позбавленням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можливості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мати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здорових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дітей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а часом -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мати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їх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b="1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взагалі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. </a:t>
            </a:r>
          </a:p>
        </p:txBody>
      </p:sp>
      <p:pic>
        <p:nvPicPr>
          <p:cNvPr id="17413" name="Picture 2" descr="http://images.creativejournal.ru/2012/02/med_nolighter-jp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430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cap="none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Наслідки куріння у дівчат</a:t>
            </a:r>
            <a:endParaRPr lang="ru-RU" sz="3200" cap="none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5750" y="1285875"/>
            <a:ext cx="8501063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1.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порушення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гормонального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апарату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дівчини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2.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зниження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інстинктів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материнства;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3.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загибель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ембріонів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на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ранніх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стадіях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вагітності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збільшення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частоти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мимовільних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абортів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викиднів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передчасні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пологи;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4. синдром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раптової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смерті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немовлят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дітей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5.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матерів-курців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-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напівінваліди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їх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опірність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хворобам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знижена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вони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схильні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до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різних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захворювань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6.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відставання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дітей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фізичному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розумовому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розвитку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7.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збільшення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дітей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числа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вроджених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каліцтв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відхилень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дефектів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розвитку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8. у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жінки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що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почала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палити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в 16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і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раніше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до 46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років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формується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небезпека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онкологічного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захворювання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, а в 50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дуже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ймовірним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є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  <a:latin typeface="+mn-lt"/>
              </a:rPr>
              <a:t>смертельний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результат;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Другая 2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244</TotalTime>
  <Words>1742</Words>
  <Application>Microsoft Office PowerPoint</Application>
  <PresentationFormat>Экран (4:3)</PresentationFormat>
  <Paragraphs>129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Wingdings 2</vt:lpstr>
      <vt:lpstr>Calibri</vt:lpstr>
      <vt:lpstr>Times New Roman</vt:lpstr>
      <vt:lpstr>Трек</vt:lpstr>
      <vt:lpstr>Презентация PowerPoint</vt:lpstr>
      <vt:lpstr>Мета виступу</vt:lpstr>
      <vt:lpstr>Мотиви, що стимулюють куріння у підлітків</vt:lpstr>
      <vt:lpstr>Мотиви, що стимулюють куріння у підлітків</vt:lpstr>
      <vt:lpstr>Мотиви, що стимулюють куріння у молоді</vt:lpstr>
      <vt:lpstr>Наслідки куріння у підлітків</vt:lpstr>
      <vt:lpstr>Трагічні наслідки </vt:lpstr>
      <vt:lpstr>Куріння дівчат</vt:lpstr>
      <vt:lpstr>Наслідки куріння у дівчат</vt:lpstr>
      <vt:lpstr>Пасивне куріння в дитячому віці</vt:lpstr>
      <vt:lpstr>Пасивне куріння в дитячому віці</vt:lpstr>
      <vt:lpstr>Пасивне куріння в дитячому віці</vt:lpstr>
      <vt:lpstr>Хвороби, що чекають підлітка-курця</vt:lpstr>
      <vt:lpstr>Хвороби, що чекають підлітка-курця</vt:lpstr>
      <vt:lpstr>Хвороби, що чекають підлітка-курця</vt:lpstr>
      <vt:lpstr>Хвороби, що чекають підлітка-курця</vt:lpstr>
      <vt:lpstr>Хвороби, що чекають підлітка-курця</vt:lpstr>
      <vt:lpstr>Методи боротьби з нікотиноманією</vt:lpstr>
      <vt:lpstr>Методи боротьби з нікотиноманією</vt:lpstr>
      <vt:lpstr>Методи боротьби з нікотиноманією</vt:lpstr>
      <vt:lpstr>Методи боротьби з нікотиноманією</vt:lpstr>
      <vt:lpstr>Методи боротьби з нікотиноманією</vt:lpstr>
      <vt:lpstr>Методи боротьби з нікотиноманією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22</cp:revision>
  <dcterms:modified xsi:type="dcterms:W3CDTF">2015-06-14T10:07:15Z</dcterms:modified>
</cp:coreProperties>
</file>