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27.05.2015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27.05.2015</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27.05.2015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27.05.2015</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27.05.2015</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27.05.2015</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27.05.2015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4876" y="285728"/>
            <a:ext cx="4643470" cy="4251816"/>
          </a:xfrm>
        </p:spPr>
        <p:txBody>
          <a:bodyPr anchor="ctr">
            <a:normAutofit/>
          </a:bodyPr>
          <a:lstStyle/>
          <a:p>
            <a:pPr algn="ctr"/>
            <a:r>
              <a:rPr lang="uk-UA" dirty="0" smtClean="0"/>
              <a:t>Презентація на тему:</a:t>
            </a:r>
            <a:br>
              <a:rPr lang="uk-UA" dirty="0" smtClean="0"/>
            </a:br>
            <a:r>
              <a:rPr lang="uk-UA" sz="5400" dirty="0" smtClean="0"/>
              <a:t>Мо</a:t>
            </a:r>
            <a:r>
              <a:rPr lang="uk-UA" sz="5400" dirty="0" smtClean="0"/>
              <a:t>ї</a:t>
            </a:r>
            <a:r>
              <a:rPr lang="uk-UA" sz="5400" dirty="0" smtClean="0"/>
              <a:t> </a:t>
            </a:r>
            <a:r>
              <a:rPr lang="uk-UA" sz="5400" dirty="0" smtClean="0"/>
              <a:t>захоплення</a:t>
            </a:r>
            <a:endParaRPr lang="ru-RU" sz="5400" dirty="0"/>
          </a:p>
        </p:txBody>
      </p:sp>
      <p:sp>
        <p:nvSpPr>
          <p:cNvPr id="3" name="Подзаголовок 2"/>
          <p:cNvSpPr>
            <a:spLocks noGrp="1"/>
          </p:cNvSpPr>
          <p:nvPr>
            <p:ph type="subTitle" idx="1"/>
          </p:nvPr>
        </p:nvSpPr>
        <p:spPr>
          <a:xfrm>
            <a:off x="2286000" y="5003322"/>
            <a:ext cx="6643718" cy="1371600"/>
          </a:xfrm>
        </p:spPr>
        <p:txBody>
          <a:bodyPr/>
          <a:lstStyle/>
          <a:p>
            <a:pPr algn="r"/>
            <a:r>
              <a:rPr lang="uk-UA" dirty="0" smtClean="0"/>
              <a:t>Виконала:студентка групи Ф-23</a:t>
            </a:r>
          </a:p>
          <a:p>
            <a:pPr algn="r"/>
            <a:r>
              <a:rPr lang="uk-UA" dirty="0" err="1" smtClean="0"/>
              <a:t>Яковецька</a:t>
            </a:r>
            <a:r>
              <a:rPr lang="uk-UA" dirty="0" smtClean="0"/>
              <a:t> Олена</a:t>
            </a:r>
            <a:endParaRPr lang="ru-RU" dirty="0"/>
          </a:p>
        </p:txBody>
      </p:sp>
      <p:pic>
        <p:nvPicPr>
          <p:cNvPr id="1026" name="Picture 2" descr="C:\Users\INNA\Desktop\qVnIMAl7vxg.jpg"/>
          <p:cNvPicPr>
            <a:picLocks noChangeAspect="1" noChangeArrowheads="1"/>
          </p:cNvPicPr>
          <p:nvPr/>
        </p:nvPicPr>
        <p:blipFill>
          <a:blip r:embed="rId2" cstate="print"/>
          <a:srcRect/>
          <a:stretch>
            <a:fillRect/>
          </a:stretch>
        </p:blipFill>
        <p:spPr bwMode="auto">
          <a:xfrm>
            <a:off x="2285984" y="2587606"/>
            <a:ext cx="2786082" cy="42703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971924" cy="5583254"/>
          </a:xfrm>
        </p:spPr>
        <p:txBody>
          <a:bodyPr anchor="ctr">
            <a:normAutofit fontScale="90000"/>
          </a:bodyPr>
          <a:lstStyle/>
          <a:p>
            <a:pPr algn="ctr"/>
            <a:r>
              <a:rPr lang="ru-RU" sz="2000" dirty="0" err="1" smtClean="0">
                <a:solidFill>
                  <a:srgbClr val="FF0000"/>
                </a:solidFill>
                <a:latin typeface="Arial" pitchFamily="34" charset="0"/>
                <a:cs typeface="Arial" pitchFamily="34" charset="0"/>
              </a:rPr>
              <a:t>Музика</a:t>
            </a:r>
            <a:r>
              <a:rPr lang="ru-RU" sz="2000" dirty="0" smtClean="0">
                <a:solidFill>
                  <a:srgbClr val="FF0000"/>
                </a:solidFill>
                <a:latin typeface="Arial" pitchFamily="34" charset="0"/>
                <a:cs typeface="Arial" pitchFamily="34" charset="0"/>
              </a:rPr>
              <a:t> - </a:t>
            </a:r>
            <a:r>
              <a:rPr lang="ru-RU" sz="2000" dirty="0" err="1" smtClean="0">
                <a:solidFill>
                  <a:srgbClr val="FF0000"/>
                </a:solidFill>
                <a:latin typeface="Arial" pitchFamily="34" charset="0"/>
                <a:cs typeface="Arial" pitchFamily="34" charset="0"/>
              </a:rPr>
              <a:t>стародавній</a:t>
            </a:r>
            <a:r>
              <a:rPr lang="ru-RU" sz="2000" dirty="0" smtClean="0">
                <a:solidFill>
                  <a:srgbClr val="FF0000"/>
                </a:solidFill>
                <a:latin typeface="Arial" pitchFamily="34" charset="0"/>
                <a:cs typeface="Arial" pitchFamily="34" charset="0"/>
              </a:rPr>
              <a:t> вид </a:t>
            </a:r>
            <a:r>
              <a:rPr lang="ru-RU" sz="2000" dirty="0" err="1" smtClean="0">
                <a:solidFill>
                  <a:srgbClr val="FF0000"/>
                </a:solidFill>
                <a:latin typeface="Arial" pitchFamily="34" charset="0"/>
                <a:cs typeface="Arial" pitchFamily="34" charset="0"/>
              </a:rPr>
              <a:t>мистецтва</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здатний</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об'єднувати</a:t>
            </a:r>
            <a:r>
              <a:rPr lang="ru-RU" sz="2000" dirty="0" smtClean="0">
                <a:solidFill>
                  <a:srgbClr val="FF0000"/>
                </a:solidFill>
                <a:latin typeface="Arial" pitchFamily="34" charset="0"/>
                <a:cs typeface="Arial" pitchFamily="34" charset="0"/>
              </a:rPr>
              <a:t> людей, </a:t>
            </a:r>
            <a:r>
              <a:rPr lang="ru-RU" sz="2000" dirty="0" err="1" smtClean="0">
                <a:solidFill>
                  <a:srgbClr val="FF0000"/>
                </a:solidFill>
                <a:latin typeface="Arial" pitchFamily="34" charset="0"/>
                <a:cs typeface="Arial" pitchFamily="34" charset="0"/>
              </a:rPr>
              <a:t>і</a:t>
            </a:r>
            <a:r>
              <a:rPr lang="ru-RU" sz="2000" dirty="0" smtClean="0">
                <a:solidFill>
                  <a:srgbClr val="FF0000"/>
                </a:solidFill>
                <a:latin typeface="Arial" pitchFamily="34" charset="0"/>
                <a:cs typeface="Arial" pitchFamily="34" charset="0"/>
              </a:rPr>
              <a:t> в </a:t>
            </a:r>
            <a:r>
              <a:rPr lang="ru-RU" sz="2000" dirty="0" err="1" smtClean="0">
                <a:solidFill>
                  <a:srgbClr val="FF0000"/>
                </a:solidFill>
                <a:latin typeface="Arial" pitchFamily="34" charset="0"/>
                <a:cs typeface="Arial" pitchFamily="34" charset="0"/>
              </a:rPr>
              <a:t>цьому</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її</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найбільша</a:t>
            </a:r>
            <a:r>
              <a:rPr lang="ru-RU" sz="2000" dirty="0" smtClean="0">
                <a:solidFill>
                  <a:srgbClr val="FF0000"/>
                </a:solidFill>
                <a:latin typeface="Arial" pitchFamily="34" charset="0"/>
                <a:cs typeface="Arial" pitchFamily="34" charset="0"/>
              </a:rPr>
              <a:t> сила. </a:t>
            </a:r>
            <a:r>
              <a:rPr lang="ru-RU" sz="2000" dirty="0" err="1" smtClean="0">
                <a:solidFill>
                  <a:srgbClr val="FF0000"/>
                </a:solidFill>
                <a:latin typeface="Arial" pitchFamily="34" charset="0"/>
                <a:cs typeface="Arial" pitchFamily="34" charset="0"/>
              </a:rPr>
              <a:t>Різні</a:t>
            </a:r>
            <a:r>
              <a:rPr lang="ru-RU" sz="2000" dirty="0" smtClean="0">
                <a:solidFill>
                  <a:srgbClr val="FF0000"/>
                </a:solidFill>
                <a:latin typeface="Arial" pitchFamily="34" charset="0"/>
                <a:cs typeface="Arial" pitchFamily="34" charset="0"/>
              </a:rPr>
              <a:t> за характерами, </a:t>
            </a:r>
            <a:r>
              <a:rPr lang="ru-RU" sz="2000" dirty="0" err="1" smtClean="0">
                <a:solidFill>
                  <a:srgbClr val="FF0000"/>
                </a:solidFill>
                <a:latin typeface="Arial" pitchFamily="34" charset="0"/>
                <a:cs typeface="Arial" pitchFamily="34" charset="0"/>
              </a:rPr>
              <a:t>звичками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поглядами</a:t>
            </a:r>
            <a:r>
              <a:rPr lang="ru-RU" sz="2000" dirty="0" smtClean="0">
                <a:solidFill>
                  <a:srgbClr val="FF0000"/>
                </a:solidFill>
                <a:latin typeface="Arial" pitchFamily="34" charset="0"/>
                <a:cs typeface="Arial" pitchFamily="34" charset="0"/>
              </a:rPr>
              <a:t> на </a:t>
            </a:r>
            <a:r>
              <a:rPr lang="ru-RU" sz="2000" dirty="0" err="1" smtClean="0">
                <a:solidFill>
                  <a:srgbClr val="FF0000"/>
                </a:solidFill>
                <a:latin typeface="Arial" pitchFamily="34" charset="0"/>
                <a:cs typeface="Arial" pitchFamily="34" charset="0"/>
              </a:rPr>
              <a:t>життя</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національністю</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пристрастями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моральними</a:t>
            </a:r>
            <a:r>
              <a:rPr lang="ru-RU" sz="2000" dirty="0" smtClean="0">
                <a:solidFill>
                  <a:srgbClr val="FF0000"/>
                </a:solidFill>
                <a:latin typeface="Arial" pitchFamily="34" charset="0"/>
                <a:cs typeface="Arial" pitchFamily="34" charset="0"/>
              </a:rPr>
              <a:t> принципами люди в концертному </a:t>
            </a:r>
            <a:r>
              <a:rPr lang="ru-RU" sz="2000" dirty="0" err="1" smtClean="0">
                <a:solidFill>
                  <a:srgbClr val="FF0000"/>
                </a:solidFill>
                <a:latin typeface="Arial" pitchFamily="34" charset="0"/>
                <a:cs typeface="Arial" pitchFamily="34" charset="0"/>
              </a:rPr>
              <a:t>залі</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затамувавши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подих</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однаково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схвильовано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й</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благоговійно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завмирають</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під</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зливою</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дивовижних</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чаруючих</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звуків</a:t>
            </a:r>
            <a:r>
              <a:rPr lang="ru-RU" sz="2000" dirty="0" smtClean="0">
                <a:solidFill>
                  <a:srgbClr val="FF0000"/>
                </a:solidFill>
                <a:latin typeface="Arial" pitchFamily="34" charset="0"/>
                <a:cs typeface="Arial" pitchFamily="34" charset="0"/>
              </a:rPr>
              <a:t>. І </a:t>
            </a:r>
            <a:r>
              <a:rPr lang="ru-RU" sz="2000" dirty="0" err="1" smtClean="0">
                <a:solidFill>
                  <a:srgbClr val="FF0000"/>
                </a:solidFill>
                <a:latin typeface="Arial" pitchFamily="34" charset="0"/>
                <a:cs typeface="Arial" pitchFamily="34" charset="0"/>
              </a:rPr>
              <a:t>вже</a:t>
            </a:r>
            <a:r>
              <a:rPr lang="ru-RU" sz="2000" dirty="0" smtClean="0">
                <a:solidFill>
                  <a:srgbClr val="FF0000"/>
                </a:solidFill>
                <a:latin typeface="Arial" pitchFamily="34" charset="0"/>
                <a:cs typeface="Arial" pitchFamily="34" charset="0"/>
              </a:rPr>
              <a:t> на </a:t>
            </a:r>
            <a:r>
              <a:rPr lang="ru-RU" sz="2000" dirty="0" err="1" smtClean="0">
                <a:solidFill>
                  <a:srgbClr val="FF0000"/>
                </a:solidFill>
                <a:latin typeface="Arial" pitchFamily="34" charset="0"/>
                <a:cs typeface="Arial" pitchFamily="34" charset="0"/>
              </a:rPr>
              <a:t>другий</a:t>
            </a:r>
            <a:r>
              <a:rPr lang="ru-RU" sz="2000" dirty="0" smtClean="0">
                <a:solidFill>
                  <a:srgbClr val="FF0000"/>
                </a:solidFill>
                <a:latin typeface="Arial" pitchFamily="34" charset="0"/>
                <a:cs typeface="Arial" pitchFamily="34" charset="0"/>
              </a:rPr>
              <a:t> план </a:t>
            </a:r>
            <a:r>
              <a:rPr lang="ru-RU" sz="2000" dirty="0" err="1" smtClean="0">
                <a:solidFill>
                  <a:srgbClr val="FF0000"/>
                </a:solidFill>
                <a:latin typeface="Arial" pitchFamily="34" charset="0"/>
                <a:cs typeface="Arial" pitchFamily="34" charset="0"/>
              </a:rPr>
              <a:t>відходять</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життєві</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негаразди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й</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турботи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залишається</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тільки</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влада</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мистецтва</a:t>
            </a:r>
            <a:r>
              <a:rPr lang="ru-RU" sz="2000" dirty="0" smtClean="0">
                <a:solidFill>
                  <a:srgbClr val="FF0000"/>
                </a:solidFill>
                <a:latin typeface="Arial" pitchFamily="34" charset="0"/>
                <a:cs typeface="Arial" pitchFamily="34" charset="0"/>
              </a:rPr>
              <a:t>, яке </a:t>
            </a:r>
            <a:r>
              <a:rPr lang="ru-RU" sz="2000" dirty="0" err="1" smtClean="0">
                <a:solidFill>
                  <a:srgbClr val="FF0000"/>
                </a:solidFill>
                <a:latin typeface="Arial" pitchFamily="34" charset="0"/>
                <a:cs typeface="Arial" pitchFamily="34" charset="0"/>
              </a:rPr>
              <a:t>очищає</a:t>
            </a:r>
            <a:r>
              <a:rPr lang="ru-RU" sz="2000" dirty="0" smtClean="0">
                <a:solidFill>
                  <a:srgbClr val="FF0000"/>
                </a:solidFill>
                <a:latin typeface="Arial" pitchFamily="34" charset="0"/>
                <a:cs typeface="Arial" pitchFamily="34" charset="0"/>
              </a:rPr>
              <a:t> душу </a:t>
            </a:r>
            <a:r>
              <a:rPr lang="ru-RU" sz="2000" dirty="0" err="1" smtClean="0">
                <a:solidFill>
                  <a:srgbClr val="FF0000"/>
                </a:solidFill>
                <a:latin typeface="Arial" pitchFamily="34" charset="0"/>
                <a:cs typeface="Arial" pitchFamily="34" charset="0"/>
              </a:rPr>
              <a:t>від</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усього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несуттєвого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мізерного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буденного</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підносить</a:t>
            </a:r>
            <a:r>
              <a:rPr lang="ru-RU" sz="2000" dirty="0" smtClean="0">
                <a:solidFill>
                  <a:srgbClr val="FF0000"/>
                </a:solidFill>
                <a:latin typeface="Arial" pitchFamily="34" charset="0"/>
                <a:cs typeface="Arial" pitchFamily="34" charset="0"/>
              </a:rPr>
              <a:t> нас до </a:t>
            </a:r>
            <a:r>
              <a:rPr lang="ru-RU" sz="2000" dirty="0" err="1" smtClean="0">
                <a:solidFill>
                  <a:srgbClr val="FF0000"/>
                </a:solidFill>
                <a:latin typeface="Arial" pitchFamily="34" charset="0"/>
                <a:cs typeface="Arial" pitchFamily="34" charset="0"/>
              </a:rPr>
              <a:t>висот</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розуміння</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смислу</a:t>
            </a:r>
            <a:r>
              <a:rPr lang="ru-RU" sz="2000" dirty="0" smtClean="0">
                <a:solidFill>
                  <a:srgbClr val="FF0000"/>
                </a:solidFill>
                <a:latin typeface="Arial" pitchFamily="34" charset="0"/>
                <a:cs typeface="Arial" pitchFamily="34" charset="0"/>
              </a:rPr>
              <a:t> </a:t>
            </a:r>
            <a:r>
              <a:rPr lang="ru-RU" sz="2000" dirty="0" err="1" smtClean="0">
                <a:solidFill>
                  <a:srgbClr val="FF0000"/>
                </a:solidFill>
                <a:latin typeface="Arial" pitchFamily="34" charset="0"/>
                <a:cs typeface="Arial" pitchFamily="34" charset="0"/>
              </a:rPr>
              <a:t>життя</a:t>
            </a:r>
            <a:r>
              <a:rPr lang="ru-RU" sz="2000" dirty="0" smtClean="0">
                <a:solidFill>
                  <a:srgbClr val="FF0000"/>
                </a:solidFill>
                <a:latin typeface="Arial" pitchFamily="34" charset="0"/>
                <a:cs typeface="Arial" pitchFamily="34" charset="0"/>
              </a:rPr>
              <a:t>. </a:t>
            </a:r>
            <a:endParaRPr lang="ru-RU" sz="2000" dirty="0">
              <a:solidFill>
                <a:srgbClr val="FF0000"/>
              </a:solidFill>
              <a:latin typeface="Arial" pitchFamily="34" charset="0"/>
              <a:cs typeface="Arial" pitchFamily="34" charset="0"/>
            </a:endParaRPr>
          </a:p>
        </p:txBody>
      </p:sp>
      <p:sp>
        <p:nvSpPr>
          <p:cNvPr id="3" name="Содержимое 2"/>
          <p:cNvSpPr>
            <a:spLocks noGrp="1"/>
          </p:cNvSpPr>
          <p:nvPr>
            <p:ph sz="quarter" idx="1"/>
          </p:nvPr>
        </p:nvSpPr>
        <p:spPr>
          <a:xfrm>
            <a:off x="4357686" y="642918"/>
            <a:ext cx="3752824" cy="5143536"/>
          </a:xfrm>
        </p:spPr>
        <p:txBody>
          <a:bodyPr/>
          <a:lstStyle/>
          <a:p>
            <a:r>
              <a:rPr lang="uk-UA" dirty="0" smtClean="0">
                <a:solidFill>
                  <a:srgbClr val="FF0000"/>
                </a:solidFill>
              </a:rPr>
              <a:t>Музика – моє життя</a:t>
            </a:r>
            <a:r>
              <a:rPr lang="uk-UA" dirty="0" smtClean="0"/>
              <a:t>.</a:t>
            </a:r>
            <a:endParaRPr lang="ru-RU" dirty="0"/>
          </a:p>
        </p:txBody>
      </p:sp>
      <p:pic>
        <p:nvPicPr>
          <p:cNvPr id="7170" name="Picture 2" descr="C:\Users\INNA\Desktop\images.jpg"/>
          <p:cNvPicPr>
            <a:picLocks noChangeAspect="1" noChangeArrowheads="1"/>
          </p:cNvPicPr>
          <p:nvPr/>
        </p:nvPicPr>
        <p:blipFill>
          <a:blip r:embed="rId2" cstate="print"/>
          <a:srcRect/>
          <a:stretch>
            <a:fillRect/>
          </a:stretch>
        </p:blipFill>
        <p:spPr bwMode="auto">
          <a:xfrm>
            <a:off x="4429124" y="1214422"/>
            <a:ext cx="4071966" cy="30718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154230"/>
          </a:xfrm>
        </p:spPr>
        <p:txBody>
          <a:bodyPr anchor="ctr">
            <a:normAutofit/>
          </a:bodyPr>
          <a:lstStyle/>
          <a:p>
            <a:pPr algn="ctr"/>
            <a:r>
              <a:rPr lang="uk-UA" sz="7200" dirty="0" smtClean="0">
                <a:solidFill>
                  <a:srgbClr val="FF0000"/>
                </a:solidFill>
              </a:rPr>
              <a:t>Дякую за увагу!</a:t>
            </a:r>
            <a:endParaRPr lang="ru-RU" sz="7200" dirty="0">
              <a:solidFill>
                <a:srgbClr val="FF0000"/>
              </a:solidFill>
            </a:endParaRPr>
          </a:p>
        </p:txBody>
      </p:sp>
      <p:pic>
        <p:nvPicPr>
          <p:cNvPr id="6" name="Содержимое 5" descr="20yh03ij8v4.jpg"/>
          <p:cNvPicPr>
            <a:picLocks noGrp="1" noChangeAspect="1"/>
          </p:cNvPicPr>
          <p:nvPr>
            <p:ph sz="quarter" idx="1"/>
          </p:nvPr>
        </p:nvPicPr>
        <p:blipFill>
          <a:blip r:embed="rId2" cstate="print"/>
          <a:stretch>
            <a:fillRect/>
          </a:stretch>
        </p:blipFill>
        <p:spPr>
          <a:xfrm>
            <a:off x="2000232" y="1785926"/>
            <a:ext cx="4881707" cy="507207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68478"/>
          </a:xfrm>
        </p:spPr>
        <p:txBody>
          <a:bodyPr anchor="ctr">
            <a:normAutofit/>
          </a:bodyPr>
          <a:lstStyle/>
          <a:p>
            <a:pPr algn="ctr"/>
            <a:r>
              <a:rPr lang="ru-RU" sz="2400" dirty="0" err="1" smtClean="0">
                <a:solidFill>
                  <a:srgbClr val="FF0000"/>
                </a:solidFill>
                <a:latin typeface="Arial" pitchFamily="34" charset="0"/>
                <a:cs typeface="Arial" pitchFamily="34" charset="0"/>
              </a:rPr>
              <a:t>Моє</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улюблене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хобі</a:t>
            </a:r>
            <a:r>
              <a:rPr lang="ru-RU" sz="2400" dirty="0" smtClean="0">
                <a:solidFill>
                  <a:srgbClr val="FF0000"/>
                </a:solidFill>
                <a:latin typeface="Arial" pitchFamily="34" charset="0"/>
                <a:cs typeface="Arial" pitchFamily="34" charset="0"/>
              </a:rPr>
              <a:t> - </a:t>
            </a:r>
            <a:r>
              <a:rPr lang="ru-RU" sz="2400" dirty="0" err="1" smtClean="0">
                <a:solidFill>
                  <a:srgbClr val="FF0000"/>
                </a:solidFill>
                <a:latin typeface="Arial" pitchFamily="34" charset="0"/>
                <a:cs typeface="Arial" pitchFamily="34" charset="0"/>
              </a:rPr>
              <a:t>це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танці</a:t>
            </a:r>
            <a:r>
              <a:rPr lang="ru-RU" sz="2400" dirty="0" smtClean="0">
                <a:solidFill>
                  <a:srgbClr val="FF0000"/>
                </a:solidFill>
                <a:latin typeface="Arial" pitchFamily="34" charset="0"/>
                <a:cs typeface="Arial" pitchFamily="34" charset="0"/>
              </a:rPr>
              <a:t> . </a:t>
            </a:r>
            <a:r>
              <a:rPr lang="ru-RU" sz="2400" dirty="0" err="1" smtClean="0">
                <a:solidFill>
                  <a:srgbClr val="FF0000"/>
                </a:solidFill>
                <a:latin typeface="Arial" pitchFamily="34" charset="0"/>
                <a:cs typeface="Arial" pitchFamily="34" charset="0"/>
              </a:rPr>
              <a:t>Наскільки</a:t>
            </a:r>
            <a:r>
              <a:rPr lang="ru-RU" sz="2400" dirty="0" smtClean="0">
                <a:solidFill>
                  <a:srgbClr val="FF0000"/>
                </a:solidFill>
                <a:latin typeface="Arial" pitchFamily="34" charset="0"/>
                <a:cs typeface="Arial" pitchFamily="34" charset="0"/>
              </a:rPr>
              <a:t> я себе </a:t>
            </a:r>
            <a:r>
              <a:rPr lang="ru-RU" sz="2400" dirty="0" err="1" smtClean="0">
                <a:solidFill>
                  <a:srgbClr val="FF0000"/>
                </a:solidFill>
                <a:latin typeface="Arial" pitchFamily="34" charset="0"/>
                <a:cs typeface="Arial" pitchFamily="34" charset="0"/>
              </a:rPr>
              <a:t>пам'ятаю</a:t>
            </a:r>
            <a:r>
              <a:rPr lang="ru-RU" sz="2400" dirty="0" smtClean="0">
                <a:solidFill>
                  <a:srgbClr val="FF0000"/>
                </a:solidFill>
                <a:latin typeface="Arial" pitchFamily="34" charset="0"/>
                <a:cs typeface="Arial" pitchFamily="34" charset="0"/>
              </a:rPr>
              <a:t> , </a:t>
            </a:r>
            <a:r>
              <a:rPr lang="ru-RU" sz="2400" dirty="0" err="1" smtClean="0">
                <a:solidFill>
                  <a:srgbClr val="FF0000"/>
                </a:solidFill>
                <a:latin typeface="Arial" pitchFamily="34" charset="0"/>
                <a:cs typeface="Arial" pitchFamily="34" charset="0"/>
              </a:rPr>
              <a:t>мені</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завжди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подобалося</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танцювати</a:t>
            </a:r>
            <a:r>
              <a:rPr lang="ru-RU" sz="2400" dirty="0" smtClean="0">
                <a:solidFill>
                  <a:srgbClr val="FF0000"/>
                </a:solidFill>
                <a:latin typeface="Arial" pitchFamily="34" charset="0"/>
                <a:cs typeface="Arial" pitchFamily="34" charset="0"/>
              </a:rPr>
              <a:t>. </a:t>
            </a:r>
            <a:endParaRPr lang="ru-RU" sz="2400" dirty="0">
              <a:solidFill>
                <a:srgbClr val="FF0000"/>
              </a:solidFill>
              <a:latin typeface="Arial" pitchFamily="34" charset="0"/>
              <a:cs typeface="Arial" pitchFamily="34" charset="0"/>
            </a:endParaRPr>
          </a:p>
        </p:txBody>
      </p:sp>
      <p:pic>
        <p:nvPicPr>
          <p:cNvPr id="8" name="Содержимое 7" descr="52.jpg"/>
          <p:cNvPicPr>
            <a:picLocks noGrp="1" noChangeAspect="1"/>
          </p:cNvPicPr>
          <p:nvPr>
            <p:ph sz="quarter" idx="1"/>
          </p:nvPr>
        </p:nvPicPr>
        <p:blipFill>
          <a:blip r:embed="rId2" cstate="print"/>
          <a:stretch>
            <a:fillRect/>
          </a:stretch>
        </p:blipFill>
        <p:spPr>
          <a:xfrm>
            <a:off x="1000100" y="1857364"/>
            <a:ext cx="6643716" cy="44021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4866" cy="2797172"/>
          </a:xfrm>
        </p:spPr>
        <p:txBody>
          <a:bodyPr>
            <a:noAutofit/>
          </a:bodyPr>
          <a:lstStyle/>
          <a:p>
            <a:pPr algn="ctr"/>
            <a:r>
              <a:rPr lang="vi-VN" sz="1600" dirty="0" smtClean="0">
                <a:solidFill>
                  <a:srgbClr val="FF0000"/>
                </a:solidFill>
              </a:rPr>
              <a:t>Та́нець — вид мистецтва, де художні образи створюються засобами пластичних рухів людського тіла. В танці відображається емоційно-образний зміст музичних творів.</a:t>
            </a:r>
            <a:br>
              <a:rPr lang="vi-VN" sz="1600" dirty="0" smtClean="0">
                <a:solidFill>
                  <a:srgbClr val="FF0000"/>
                </a:solidFill>
              </a:rPr>
            </a:br>
            <a:r>
              <a:rPr lang="vi-VN" sz="1600" dirty="0" smtClean="0">
                <a:solidFill>
                  <a:srgbClr val="FF0000"/>
                </a:solidFill>
              </a:rPr>
              <a:t/>
            </a:r>
            <a:br>
              <a:rPr lang="vi-VN" sz="1600" dirty="0" smtClean="0">
                <a:solidFill>
                  <a:srgbClr val="FF0000"/>
                </a:solidFill>
              </a:rPr>
            </a:br>
            <a:r>
              <a:rPr lang="vi-VN" sz="1600" dirty="0" smtClean="0">
                <a:solidFill>
                  <a:srgbClr val="FF0000"/>
                </a:solidFill>
              </a:rPr>
              <a:t>Танець існував та існує в культурних традиціях всього людства й людських спільнот. За довгу історію людства танець змінювався, відображаючи культурний розвиток. Існує дуже багато видів і форм танцю.</a:t>
            </a:r>
            <a:endParaRPr lang="ru-RU" sz="1600" dirty="0">
              <a:solidFill>
                <a:srgbClr val="FF0000"/>
              </a:solidFill>
            </a:endParaRPr>
          </a:p>
        </p:txBody>
      </p:sp>
      <p:pic>
        <p:nvPicPr>
          <p:cNvPr id="8" name="Содержимое 7" descr="3.jpg"/>
          <p:cNvPicPr>
            <a:picLocks noGrp="1" noChangeAspect="1"/>
          </p:cNvPicPr>
          <p:nvPr>
            <p:ph sz="quarter" idx="1"/>
          </p:nvPr>
        </p:nvPicPr>
        <p:blipFill>
          <a:blip r:embed="rId2" cstate="print"/>
          <a:stretch>
            <a:fillRect/>
          </a:stretch>
        </p:blipFill>
        <p:spPr>
          <a:xfrm>
            <a:off x="714349" y="3357562"/>
            <a:ext cx="3357586" cy="3109908"/>
          </a:xfrm>
        </p:spPr>
      </p:pic>
      <p:pic>
        <p:nvPicPr>
          <p:cNvPr id="1026" name="Picture 2" descr="C:\Users\INNA\Desktop\31.jpg"/>
          <p:cNvPicPr>
            <a:picLocks noChangeAspect="1" noChangeArrowheads="1"/>
          </p:cNvPicPr>
          <p:nvPr/>
        </p:nvPicPr>
        <p:blipFill>
          <a:blip r:embed="rId3" cstate="print"/>
          <a:srcRect/>
          <a:stretch>
            <a:fillRect/>
          </a:stretch>
        </p:blipFill>
        <p:spPr bwMode="auto">
          <a:xfrm>
            <a:off x="5214942" y="428604"/>
            <a:ext cx="2232019" cy="3346467"/>
          </a:xfrm>
          <a:prstGeom prst="rect">
            <a:avLst/>
          </a:prstGeom>
          <a:noFill/>
        </p:spPr>
      </p:pic>
      <p:pic>
        <p:nvPicPr>
          <p:cNvPr id="1027" name="Picture 3" descr="C:\Users\INNA\Desktop\33.jpg"/>
          <p:cNvPicPr>
            <a:picLocks noChangeAspect="1" noChangeArrowheads="1"/>
          </p:cNvPicPr>
          <p:nvPr/>
        </p:nvPicPr>
        <p:blipFill>
          <a:blip r:embed="rId4" cstate="print"/>
          <a:srcRect/>
          <a:stretch>
            <a:fillRect/>
          </a:stretch>
        </p:blipFill>
        <p:spPr bwMode="auto">
          <a:xfrm>
            <a:off x="4500562" y="4000504"/>
            <a:ext cx="3040066" cy="23666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082924"/>
          </a:xfrm>
        </p:spPr>
        <p:txBody>
          <a:bodyPr>
            <a:normAutofit fontScale="90000"/>
          </a:bodyPr>
          <a:lstStyle/>
          <a:p>
            <a:r>
              <a:rPr lang="uk-UA" dirty="0" smtClean="0">
                <a:solidFill>
                  <a:srgbClr val="FF0000"/>
                </a:solidFill>
              </a:rPr>
              <a:t>Думки можна висловлювати по-різному. За допомогою тексту,малюнків тощо. Почуття теж можна висловлювати по-різному. Кожен обирає на свій </a:t>
            </a:r>
            <a:r>
              <a:rPr lang="uk-UA" dirty="0" err="1" smtClean="0">
                <a:solidFill>
                  <a:srgbClr val="FF0000"/>
                </a:solidFill>
              </a:rPr>
              <a:t>смак.Ще</a:t>
            </a:r>
            <a:r>
              <a:rPr lang="uk-UA" dirty="0" smtClean="0">
                <a:solidFill>
                  <a:srgbClr val="FF0000"/>
                </a:solidFill>
              </a:rPr>
              <a:t> в дитинстві я знайшла спосіб,який ідеально мені пасує – танець. З 5 рочків я займалась у танцювальному колективі </a:t>
            </a:r>
            <a:r>
              <a:rPr lang="uk-UA" dirty="0" err="1" smtClean="0">
                <a:solidFill>
                  <a:srgbClr val="FF0000"/>
                </a:solidFill>
              </a:rPr>
              <a:t>“Фантзія”</a:t>
            </a:r>
            <a:r>
              <a:rPr lang="uk-UA" dirty="0" smtClean="0">
                <a:solidFill>
                  <a:srgbClr val="FF0000"/>
                </a:solidFill>
              </a:rPr>
              <a:t>.</a:t>
            </a:r>
            <a:endParaRPr lang="ru-RU" dirty="0">
              <a:solidFill>
                <a:srgbClr val="FF0000"/>
              </a:solidFill>
            </a:endParaRPr>
          </a:p>
        </p:txBody>
      </p:sp>
      <p:pic>
        <p:nvPicPr>
          <p:cNvPr id="13" name="Содержимое 12" descr="x_927cd50d.jpg"/>
          <p:cNvPicPr>
            <a:picLocks noGrp="1" noChangeAspect="1"/>
          </p:cNvPicPr>
          <p:nvPr>
            <p:ph sz="quarter" idx="1"/>
          </p:nvPr>
        </p:nvPicPr>
        <p:blipFill>
          <a:blip r:embed="rId2" cstate="print"/>
          <a:stretch>
            <a:fillRect/>
          </a:stretch>
        </p:blipFill>
        <p:spPr>
          <a:xfrm>
            <a:off x="571472" y="3500439"/>
            <a:ext cx="2786082" cy="2000264"/>
          </a:xfrm>
        </p:spPr>
      </p:pic>
      <p:pic>
        <p:nvPicPr>
          <p:cNvPr id="2050" name="Picture 2" descr="C:\Users\INNA\Desktop\x_478fe61c.jpg"/>
          <p:cNvPicPr>
            <a:picLocks noChangeAspect="1" noChangeArrowheads="1"/>
          </p:cNvPicPr>
          <p:nvPr/>
        </p:nvPicPr>
        <p:blipFill>
          <a:blip r:embed="rId3" cstate="print"/>
          <a:srcRect/>
          <a:stretch>
            <a:fillRect/>
          </a:stretch>
        </p:blipFill>
        <p:spPr bwMode="auto">
          <a:xfrm>
            <a:off x="3643306" y="4648205"/>
            <a:ext cx="4065588" cy="2209795"/>
          </a:xfrm>
          <a:prstGeom prst="rect">
            <a:avLst/>
          </a:prstGeom>
          <a:noFill/>
        </p:spPr>
      </p:pic>
      <p:pic>
        <p:nvPicPr>
          <p:cNvPr id="2051" name="Picture 3" descr="C:\Users\INNA\Desktop\HQFdFANzhVA.jpg"/>
          <p:cNvPicPr>
            <a:picLocks noChangeAspect="1" noChangeArrowheads="1"/>
          </p:cNvPicPr>
          <p:nvPr/>
        </p:nvPicPr>
        <p:blipFill>
          <a:blip r:embed="rId4" cstate="print"/>
          <a:srcRect/>
          <a:stretch>
            <a:fillRect/>
          </a:stretch>
        </p:blipFill>
        <p:spPr bwMode="auto">
          <a:xfrm>
            <a:off x="6357950" y="2500306"/>
            <a:ext cx="2330439" cy="21431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154230"/>
          </a:xfrm>
        </p:spPr>
        <p:txBody>
          <a:bodyPr>
            <a:noAutofit/>
          </a:bodyPr>
          <a:lstStyle/>
          <a:p>
            <a:r>
              <a:rPr lang="uk-UA" sz="3600" i="1" dirty="0" smtClean="0">
                <a:solidFill>
                  <a:srgbClr val="FF0000"/>
                </a:solidFill>
                <a:latin typeface="Arial" pitchFamily="34" charset="0"/>
                <a:cs typeface="Arial" pitchFamily="34" charset="0"/>
              </a:rPr>
              <a:t>Роки минали,та я не покидала свого улюбленого заняття,а навпаки почала підкорювати нові види танцю,адже це дуже цікаво!</a:t>
            </a:r>
            <a:endParaRPr lang="ru-RU" sz="3600" i="1" dirty="0">
              <a:solidFill>
                <a:srgbClr val="FF0000"/>
              </a:solidFill>
              <a:latin typeface="Arial" pitchFamily="34" charset="0"/>
              <a:cs typeface="Arial" pitchFamily="34" charset="0"/>
            </a:endParaRPr>
          </a:p>
        </p:txBody>
      </p:sp>
      <p:pic>
        <p:nvPicPr>
          <p:cNvPr id="3074" name="Picture 2" descr="C:\Users\INNA\Desktop\IMG_0554.JPG"/>
          <p:cNvPicPr>
            <a:picLocks noChangeAspect="1" noChangeArrowheads="1"/>
          </p:cNvPicPr>
          <p:nvPr/>
        </p:nvPicPr>
        <p:blipFill>
          <a:blip r:embed="rId2" cstate="print"/>
          <a:srcRect/>
          <a:stretch>
            <a:fillRect/>
          </a:stretch>
        </p:blipFill>
        <p:spPr bwMode="auto">
          <a:xfrm>
            <a:off x="4357686" y="4286232"/>
            <a:ext cx="3714776" cy="2571768"/>
          </a:xfrm>
          <a:prstGeom prst="rect">
            <a:avLst/>
          </a:prstGeom>
          <a:noFill/>
        </p:spPr>
      </p:pic>
      <p:pic>
        <p:nvPicPr>
          <p:cNvPr id="3075" name="Picture 3" descr="C:\Users\INNA\Desktop\Hzu5J52itD8.jpg"/>
          <p:cNvPicPr>
            <a:picLocks noChangeAspect="1" noChangeArrowheads="1"/>
          </p:cNvPicPr>
          <p:nvPr/>
        </p:nvPicPr>
        <p:blipFill>
          <a:blip r:embed="rId3" cstate="print"/>
          <a:srcRect/>
          <a:stretch>
            <a:fillRect/>
          </a:stretch>
        </p:blipFill>
        <p:spPr bwMode="auto">
          <a:xfrm>
            <a:off x="714348" y="4714860"/>
            <a:ext cx="2851120" cy="2143140"/>
          </a:xfrm>
          <a:prstGeom prst="rect">
            <a:avLst/>
          </a:prstGeom>
          <a:noFill/>
        </p:spPr>
      </p:pic>
      <p:pic>
        <p:nvPicPr>
          <p:cNvPr id="9" name="Содержимое 8" descr="Hzu5J52itD8.jpg"/>
          <p:cNvPicPr>
            <a:picLocks noGrp="1" noChangeAspect="1"/>
          </p:cNvPicPr>
          <p:nvPr>
            <p:ph sz="quarter" idx="1"/>
          </p:nvPr>
        </p:nvPicPr>
        <p:blipFill>
          <a:blip r:embed="rId3" cstate="print"/>
          <a:stretch>
            <a:fillRect/>
          </a:stretch>
        </p:blipFill>
        <p:spPr>
          <a:xfrm>
            <a:off x="214282" y="4572008"/>
            <a:ext cx="3428992" cy="2285992"/>
          </a:xfrm>
        </p:spPr>
      </p:pic>
      <p:pic>
        <p:nvPicPr>
          <p:cNvPr id="3076" name="Picture 4" descr="C:\Users\INNA\Desktop\,frh.jpg"/>
          <p:cNvPicPr>
            <a:picLocks noChangeAspect="1" noChangeArrowheads="1"/>
          </p:cNvPicPr>
          <p:nvPr/>
        </p:nvPicPr>
        <p:blipFill>
          <a:blip r:embed="rId4" cstate="print"/>
          <a:srcRect/>
          <a:stretch>
            <a:fillRect/>
          </a:stretch>
        </p:blipFill>
        <p:spPr bwMode="auto">
          <a:xfrm>
            <a:off x="214282" y="2428868"/>
            <a:ext cx="4214810" cy="20002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Паралельно танцям я повністю віддавалась музиці,а саме вокалу.</a:t>
            </a:r>
            <a:endParaRPr lang="ru-RU" dirty="0">
              <a:solidFill>
                <a:srgbClr val="FF0000"/>
              </a:solidFill>
            </a:endParaRPr>
          </a:p>
        </p:txBody>
      </p:sp>
      <p:pic>
        <p:nvPicPr>
          <p:cNvPr id="5" name="Содержимое 4" descr="vocal2.jpg"/>
          <p:cNvPicPr>
            <a:picLocks noGrp="1" noChangeAspect="1"/>
          </p:cNvPicPr>
          <p:nvPr>
            <p:ph sz="quarter" idx="1"/>
          </p:nvPr>
        </p:nvPicPr>
        <p:blipFill>
          <a:blip r:embed="rId2" cstate="print"/>
          <a:stretch>
            <a:fillRect/>
          </a:stretch>
        </p:blipFill>
        <p:spPr>
          <a:xfrm>
            <a:off x="857224" y="2285992"/>
            <a:ext cx="7143800" cy="422594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582858"/>
          </a:xfrm>
        </p:spPr>
        <p:txBody>
          <a:bodyPr>
            <a:noAutofit/>
          </a:bodyPr>
          <a:lstStyle/>
          <a:p>
            <a:r>
              <a:rPr lang="ru-RU" sz="2400" dirty="0" err="1" smtClean="0">
                <a:solidFill>
                  <a:srgbClr val="FF0000"/>
                </a:solidFill>
                <a:latin typeface="Arial" pitchFamily="34" charset="0"/>
                <a:cs typeface="Arial" pitchFamily="34" charset="0"/>
              </a:rPr>
              <a:t>Спів</a:t>
            </a:r>
            <a:r>
              <a:rPr lang="ru-RU" sz="2400" dirty="0" smtClean="0">
                <a:solidFill>
                  <a:srgbClr val="FF0000"/>
                </a:solidFill>
                <a:latin typeface="Arial" pitchFamily="34" charset="0"/>
                <a:cs typeface="Arial" pitchFamily="34" charset="0"/>
              </a:rPr>
              <a:t> – </a:t>
            </a:r>
            <a:r>
              <a:rPr lang="ru-RU" sz="2400" dirty="0" err="1" smtClean="0">
                <a:solidFill>
                  <a:srgbClr val="FF0000"/>
                </a:solidFill>
                <a:latin typeface="Arial" pitchFamily="34" charset="0"/>
                <a:cs typeface="Arial" pitchFamily="34" charset="0"/>
              </a:rPr>
              <a:t>це</a:t>
            </a:r>
            <a:r>
              <a:rPr lang="ru-RU" sz="2400" dirty="0" smtClean="0">
                <a:solidFill>
                  <a:srgbClr val="FF0000"/>
                </a:solidFill>
                <a:latin typeface="Arial" pitchFamily="34" charset="0"/>
                <a:cs typeface="Arial" pitchFamily="34" charset="0"/>
              </a:rPr>
              <a:t> голос </a:t>
            </a:r>
            <a:r>
              <a:rPr lang="ru-RU" sz="2400" dirty="0" err="1" smtClean="0">
                <a:solidFill>
                  <a:srgbClr val="FF0000"/>
                </a:solidFill>
                <a:latin typeface="Arial" pitchFamily="34" charset="0"/>
                <a:cs typeface="Arial" pitchFamily="34" charset="0"/>
              </a:rPr>
              <a:t>серця</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Будь-який</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співак</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навіть</a:t>
            </a:r>
            <a:r>
              <a:rPr lang="ru-RU" sz="2400" dirty="0" smtClean="0">
                <a:solidFill>
                  <a:srgbClr val="FF0000"/>
                </a:solidFill>
                <a:latin typeface="Arial" pitchFamily="34" charset="0"/>
                <a:cs typeface="Arial" pitchFamily="34" charset="0"/>
              </a:rPr>
              <a:t> любитель, </a:t>
            </a:r>
            <a:r>
              <a:rPr lang="ru-RU" sz="2400" dirty="0" err="1" smtClean="0">
                <a:solidFill>
                  <a:srgbClr val="FF0000"/>
                </a:solidFill>
                <a:latin typeface="Arial" pitchFamily="34" charset="0"/>
                <a:cs typeface="Arial" pitchFamily="34" charset="0"/>
              </a:rPr>
              <a:t>скаже</a:t>
            </a:r>
            <a:r>
              <a:rPr lang="ru-RU" sz="2400" dirty="0" smtClean="0">
                <a:solidFill>
                  <a:srgbClr val="FF0000"/>
                </a:solidFill>
                <a:latin typeface="Arial" pitchFamily="34" charset="0"/>
                <a:cs typeface="Arial" pitchFamily="34" charset="0"/>
              </a:rPr>
              <a:t> вам, </a:t>
            </a:r>
            <a:r>
              <a:rPr lang="ru-RU" sz="2400" dirty="0" err="1" smtClean="0">
                <a:solidFill>
                  <a:srgbClr val="FF0000"/>
                </a:solidFill>
                <a:latin typeface="Arial" pitchFamily="34" charset="0"/>
                <a:cs typeface="Arial" pitchFamily="34" charset="0"/>
              </a:rPr>
              <a:t>що</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він</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співає</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музику</a:t>
            </a:r>
            <a:r>
              <a:rPr lang="ru-RU" sz="2400" dirty="0" smtClean="0">
                <a:solidFill>
                  <a:srgbClr val="FF0000"/>
                </a:solidFill>
                <a:latin typeface="Arial" pitchFamily="34" charset="0"/>
                <a:cs typeface="Arial" pitchFamily="34" charset="0"/>
              </a:rPr>
              <a:t>, яка </a:t>
            </a:r>
            <a:r>
              <a:rPr lang="ru-RU" sz="2400" dirty="0" err="1" smtClean="0">
                <a:solidFill>
                  <a:srgbClr val="FF0000"/>
                </a:solidFill>
                <a:latin typeface="Arial" pitchFamily="34" charset="0"/>
                <a:cs typeface="Arial" pitchFamily="34" charset="0"/>
              </a:rPr>
              <a:t>йому</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подобається</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Серце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допомагає</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вибирати</a:t>
            </a:r>
            <a:r>
              <a:rPr lang="ru-RU" sz="2400" dirty="0" smtClean="0">
                <a:solidFill>
                  <a:srgbClr val="FF0000"/>
                </a:solidFill>
                <a:latin typeface="Arial" pitchFamily="34" charset="0"/>
                <a:cs typeface="Arial" pitchFamily="34" charset="0"/>
              </a:rPr>
              <a:t> яка </a:t>
            </a:r>
            <a:r>
              <a:rPr lang="ru-RU" sz="2400" dirty="0" err="1" smtClean="0">
                <a:solidFill>
                  <a:srgbClr val="FF0000"/>
                </a:solidFill>
                <a:latin typeface="Arial" pitchFamily="34" charset="0"/>
                <a:cs typeface="Arial" pitchFamily="34" charset="0"/>
              </a:rPr>
              <a:t>більше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подобається</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Співати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може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кожен</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але</a:t>
            </a:r>
            <a:r>
              <a:rPr lang="ru-RU" sz="2400" dirty="0" smtClean="0">
                <a:solidFill>
                  <a:srgbClr val="FF0000"/>
                </a:solidFill>
                <a:latin typeface="Arial" pitchFamily="34" charset="0"/>
                <a:cs typeface="Arial" pitchFamily="34" charset="0"/>
              </a:rPr>
              <a:t> не </a:t>
            </a:r>
            <a:r>
              <a:rPr lang="ru-RU" sz="2400" dirty="0" err="1" smtClean="0">
                <a:solidFill>
                  <a:srgbClr val="FF0000"/>
                </a:solidFill>
                <a:latin typeface="Arial" pitchFamily="34" charset="0"/>
                <a:cs typeface="Arial" pitchFamily="34" charset="0"/>
              </a:rPr>
              <a:t>кожен</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може</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відчути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пісню</a:t>
            </a:r>
            <a:r>
              <a:rPr lang="ru-RU" sz="2400" dirty="0" smtClean="0">
                <a:solidFill>
                  <a:srgbClr val="FF0000"/>
                </a:solidFill>
                <a:latin typeface="Arial" pitchFamily="34" charset="0"/>
                <a:cs typeface="Arial" pitchFamily="34" charset="0"/>
              </a:rPr>
              <a:t>. Мало </a:t>
            </a:r>
            <a:r>
              <a:rPr lang="ru-RU" sz="2400" dirty="0" err="1" smtClean="0">
                <a:solidFill>
                  <a:srgbClr val="FF0000"/>
                </a:solidFill>
                <a:latin typeface="Arial" pitchFamily="34" charset="0"/>
                <a:cs typeface="Arial" pitchFamily="34" charset="0"/>
              </a:rPr>
              <a:t>заспівати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будь-яку</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композицію</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важливо</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зрозуміти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її</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передати</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ті</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емоції</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і</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почуття</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які</a:t>
            </a:r>
            <a:r>
              <a:rPr lang="ru-RU" sz="2400" dirty="0" smtClean="0">
                <a:solidFill>
                  <a:srgbClr val="FF0000"/>
                </a:solidFill>
                <a:latin typeface="Arial" pitchFamily="34" charset="0"/>
                <a:cs typeface="Arial" pitchFamily="34" charset="0"/>
              </a:rPr>
              <a:t> </a:t>
            </a:r>
            <a:r>
              <a:rPr lang="ru-RU" sz="2400" dirty="0" err="1" smtClean="0">
                <a:solidFill>
                  <a:srgbClr val="FF0000"/>
                </a:solidFill>
                <a:latin typeface="Arial" pitchFamily="34" charset="0"/>
                <a:cs typeface="Arial" pitchFamily="34" charset="0"/>
              </a:rPr>
              <a:t>ховаються</a:t>
            </a:r>
            <a:r>
              <a:rPr lang="ru-RU" sz="2400" dirty="0" smtClean="0">
                <a:solidFill>
                  <a:srgbClr val="FF0000"/>
                </a:solidFill>
                <a:latin typeface="Arial" pitchFamily="34" charset="0"/>
                <a:cs typeface="Arial" pitchFamily="34" charset="0"/>
              </a:rPr>
              <a:t> за текстом </a:t>
            </a:r>
            <a:r>
              <a:rPr lang="ru-RU" sz="2400" dirty="0" err="1" smtClean="0">
                <a:solidFill>
                  <a:srgbClr val="FF0000"/>
                </a:solidFill>
                <a:latin typeface="Arial" pitchFamily="34" charset="0"/>
                <a:cs typeface="Arial" pitchFamily="34" charset="0"/>
              </a:rPr>
              <a:t>пісні</a:t>
            </a:r>
            <a:r>
              <a:rPr lang="ru-RU" sz="2400" dirty="0" smtClean="0">
                <a:solidFill>
                  <a:srgbClr val="FF0000"/>
                </a:solidFill>
                <a:latin typeface="Arial" pitchFamily="34" charset="0"/>
                <a:cs typeface="Arial" pitchFamily="34" charset="0"/>
              </a:rPr>
              <a:t>.</a:t>
            </a:r>
            <a:endParaRPr lang="ru-RU" sz="2400" dirty="0">
              <a:solidFill>
                <a:srgbClr val="FF0000"/>
              </a:solidFill>
              <a:latin typeface="Arial" pitchFamily="34" charset="0"/>
              <a:cs typeface="Arial" pitchFamily="34" charset="0"/>
            </a:endParaRPr>
          </a:p>
        </p:txBody>
      </p:sp>
      <p:pic>
        <p:nvPicPr>
          <p:cNvPr id="4" name="Содержимое 3" descr="22.jpg"/>
          <p:cNvPicPr>
            <a:picLocks noGrp="1" noChangeAspect="1"/>
          </p:cNvPicPr>
          <p:nvPr>
            <p:ph sz="quarter" idx="1"/>
          </p:nvPr>
        </p:nvPicPr>
        <p:blipFill>
          <a:blip r:embed="rId2" cstate="print"/>
          <a:stretch>
            <a:fillRect/>
          </a:stretch>
        </p:blipFill>
        <p:spPr>
          <a:xfrm>
            <a:off x="2928926" y="4357670"/>
            <a:ext cx="2143140" cy="2500330"/>
          </a:xfrm>
        </p:spPr>
      </p:pic>
      <p:pic>
        <p:nvPicPr>
          <p:cNvPr id="5122" name="Picture 2" descr="C:\Users\INNA\Desktop\21.jpg"/>
          <p:cNvPicPr>
            <a:picLocks noChangeAspect="1" noChangeArrowheads="1"/>
          </p:cNvPicPr>
          <p:nvPr/>
        </p:nvPicPr>
        <p:blipFill>
          <a:blip r:embed="rId3" cstate="print"/>
          <a:srcRect/>
          <a:stretch>
            <a:fillRect/>
          </a:stretch>
        </p:blipFill>
        <p:spPr bwMode="auto">
          <a:xfrm>
            <a:off x="357158" y="3143248"/>
            <a:ext cx="2286016" cy="2214578"/>
          </a:xfrm>
          <a:prstGeom prst="rect">
            <a:avLst/>
          </a:prstGeom>
          <a:noFill/>
        </p:spPr>
      </p:pic>
      <p:pic>
        <p:nvPicPr>
          <p:cNvPr id="5123" name="Picture 3" descr="C:\Users\INNA\Desktop\24.gif"/>
          <p:cNvPicPr>
            <a:picLocks noChangeAspect="1" noChangeArrowheads="1"/>
          </p:cNvPicPr>
          <p:nvPr/>
        </p:nvPicPr>
        <p:blipFill>
          <a:blip r:embed="rId4" cstate="print"/>
          <a:srcRect/>
          <a:stretch>
            <a:fillRect/>
          </a:stretch>
        </p:blipFill>
        <p:spPr bwMode="auto">
          <a:xfrm>
            <a:off x="5072066" y="2928934"/>
            <a:ext cx="2857500" cy="1857388"/>
          </a:xfrm>
          <a:prstGeom prst="rect">
            <a:avLst/>
          </a:prstGeom>
          <a:noFill/>
        </p:spPr>
      </p:pic>
      <p:pic>
        <p:nvPicPr>
          <p:cNvPr id="5124" name="Picture 4" descr="C:\Users\INNA\Desktop\23.jpg"/>
          <p:cNvPicPr>
            <a:picLocks noChangeAspect="1" noChangeArrowheads="1"/>
          </p:cNvPicPr>
          <p:nvPr/>
        </p:nvPicPr>
        <p:blipFill>
          <a:blip r:embed="rId5" cstate="print"/>
          <a:srcRect/>
          <a:stretch>
            <a:fillRect/>
          </a:stretch>
        </p:blipFill>
        <p:spPr bwMode="auto">
          <a:xfrm>
            <a:off x="5429256" y="4857760"/>
            <a:ext cx="2171700" cy="16287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82726"/>
          </a:xfrm>
        </p:spPr>
        <p:txBody>
          <a:bodyPr>
            <a:normAutofit fontScale="90000"/>
          </a:bodyPr>
          <a:lstStyle/>
          <a:p>
            <a:r>
              <a:rPr lang="uk-UA" dirty="0" smtClean="0">
                <a:solidFill>
                  <a:srgbClr val="FF0000"/>
                </a:solidFill>
              </a:rPr>
              <a:t>Вокалом я також займаюсь з дитинства. Навчаючись в школі,я брала участь у різних конкурсах та маю нагороди районного та обласного рівня.</a:t>
            </a:r>
            <a:endParaRPr lang="ru-RU" dirty="0">
              <a:solidFill>
                <a:srgbClr val="FF0000"/>
              </a:solidFill>
            </a:endParaRPr>
          </a:p>
        </p:txBody>
      </p:sp>
      <p:pic>
        <p:nvPicPr>
          <p:cNvPr id="4" name="Содержимое 3" descr="JPajYBnhPCk.jpg"/>
          <p:cNvPicPr>
            <a:picLocks noGrp="1" noChangeAspect="1"/>
          </p:cNvPicPr>
          <p:nvPr>
            <p:ph sz="quarter" idx="1"/>
          </p:nvPr>
        </p:nvPicPr>
        <p:blipFill>
          <a:blip r:embed="rId2" cstate="print"/>
          <a:stretch>
            <a:fillRect/>
          </a:stretch>
        </p:blipFill>
        <p:spPr>
          <a:xfrm>
            <a:off x="571472" y="1857364"/>
            <a:ext cx="3357586" cy="2857520"/>
          </a:xfrm>
        </p:spPr>
      </p:pic>
      <p:pic>
        <p:nvPicPr>
          <p:cNvPr id="6146" name="Picture 2" descr="C:\Users\INNA\Desktop\vpz6s0MOz8k.jpg"/>
          <p:cNvPicPr>
            <a:picLocks noChangeAspect="1" noChangeArrowheads="1"/>
          </p:cNvPicPr>
          <p:nvPr/>
        </p:nvPicPr>
        <p:blipFill>
          <a:blip r:embed="rId3" cstate="print"/>
          <a:srcRect/>
          <a:stretch>
            <a:fillRect/>
          </a:stretch>
        </p:blipFill>
        <p:spPr bwMode="auto">
          <a:xfrm>
            <a:off x="5357818" y="1500174"/>
            <a:ext cx="2959099" cy="3051178"/>
          </a:xfrm>
          <a:prstGeom prst="rect">
            <a:avLst/>
          </a:prstGeom>
          <a:noFill/>
        </p:spPr>
      </p:pic>
      <p:pic>
        <p:nvPicPr>
          <p:cNvPr id="6147" name="Picture 3" descr="C:\Users\INNA\Desktop\OFhDC0FT2lo.jpg"/>
          <p:cNvPicPr>
            <a:picLocks noChangeAspect="1" noChangeArrowheads="1"/>
          </p:cNvPicPr>
          <p:nvPr/>
        </p:nvPicPr>
        <p:blipFill>
          <a:blip r:embed="rId4" cstate="print"/>
          <a:srcRect/>
          <a:stretch>
            <a:fillRect/>
          </a:stretch>
        </p:blipFill>
        <p:spPr bwMode="auto">
          <a:xfrm>
            <a:off x="2928926" y="4929174"/>
            <a:ext cx="2928958" cy="19288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11288"/>
          </a:xfrm>
        </p:spPr>
        <p:txBody>
          <a:bodyPr>
            <a:normAutofit/>
          </a:bodyPr>
          <a:lstStyle/>
          <a:p>
            <a:r>
              <a:rPr lang="uk-UA" dirty="0" smtClean="0">
                <a:solidFill>
                  <a:srgbClr val="FF0000"/>
                </a:solidFill>
              </a:rPr>
              <a:t>На даний момент я мрію навчитись грати на гітарі,і повільно,але впевнено йду до своєї мети!</a:t>
            </a:r>
            <a:endParaRPr lang="ru-RU" dirty="0">
              <a:solidFill>
                <a:srgbClr val="FF0000"/>
              </a:solidFill>
            </a:endParaRPr>
          </a:p>
        </p:txBody>
      </p:sp>
      <p:pic>
        <p:nvPicPr>
          <p:cNvPr id="5" name="Содержимое 4" descr="V4alvoJzDNs.jpg"/>
          <p:cNvPicPr>
            <a:picLocks noGrp="1" noChangeAspect="1"/>
          </p:cNvPicPr>
          <p:nvPr>
            <p:ph sz="quarter" idx="1"/>
          </p:nvPr>
        </p:nvPicPr>
        <p:blipFill>
          <a:blip r:embed="rId2" cstate="print"/>
          <a:stretch>
            <a:fillRect/>
          </a:stretch>
        </p:blipFill>
        <p:spPr>
          <a:xfrm>
            <a:off x="1016000" y="1865312"/>
            <a:ext cx="6350000" cy="43434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TotalTime>
  <Words>318</Words>
  <Application>Microsoft Office PowerPoint</Application>
  <PresentationFormat>Экран (4:3)</PresentationFormat>
  <Paragraphs>14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Презентація на тему: Мої захоплення</vt:lpstr>
      <vt:lpstr>Моє улюблене хобі - це танці . Наскільки я себе пам'ятаю , мені завжди подобалося танцювати. </vt:lpstr>
      <vt:lpstr>Та́нець — вид мистецтва, де художні образи створюються засобами пластичних рухів людського тіла. В танці відображається емоційно-образний зміст музичних творів.  Танець існував та існує в культурних традиціях всього людства й людських спільнот. За довгу історію людства танець змінювався, відображаючи культурний розвиток. Існує дуже багато видів і форм танцю.</vt:lpstr>
      <vt:lpstr>Думки можна висловлювати по-різному. За допомогою тексту,малюнків тощо. Почуття теж можна висловлювати по-різному. Кожен обирає на свій смак.Ще в дитинстві я знайшла спосіб,який ідеально мені пасує – танець. З 5 рочків я займалась у танцювальному колективі “Фантзія”.</vt:lpstr>
      <vt:lpstr>Роки минали,та я не покидала свого улюбленого заняття,а навпаки почала підкорювати нові види танцю,адже це дуже цікаво!</vt:lpstr>
      <vt:lpstr>Паралельно танцям я повністю віддавалась музиці,а саме вокалу.</vt:lpstr>
      <vt:lpstr>Спів – це голос серця. Будь-який співак, навіть любитель, скаже вам, що він співає музику, яка йому подобається. Серце допомагає вибирати яка більше подобається. Співати може кожен, але не кожен може відчути пісню. Мало заспівати будь-яку композицію, важливо зрозуміти її, передати ті емоції і почуття, які ховаються за текстом пісні.</vt:lpstr>
      <vt:lpstr>Вокалом я також займаюсь з дитинства. Навчаючись в школі,я брала участь у різних конкурсах та маю нагороди районного та обласного рівня.</vt:lpstr>
      <vt:lpstr>На даний момент я мрію навчитись грати на гітарі,і повільно,але впевнено йду до своєї мети!</vt:lpstr>
      <vt:lpstr>Музика - стародавній вид мистецтва, здатний об'єднувати людей, і в цьому її найбільша сила. Різні за характерами, звичками, поглядами на життя, національністю, пристрастями, моральними принципами люди в концертному залі, затамувавши подих, однаково схвильовано й благоговійно завмирають під зливою дивовижних, чаруючих звуків. І вже на другий план відходять життєві негаразди й турботи, залишається тільки влада мистецтва, яке очищає душу від усього несуттєвого, мізерного, буденного, підносить нас до висот розуміння смислу життя.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Моє захоплення</dc:title>
  <dc:creator>INNA</dc:creator>
  <cp:lastModifiedBy>INNA</cp:lastModifiedBy>
  <cp:revision>7</cp:revision>
  <dcterms:created xsi:type="dcterms:W3CDTF">2015-05-27T05:24:59Z</dcterms:created>
  <dcterms:modified xsi:type="dcterms:W3CDTF">2015-05-27T06:26:56Z</dcterms:modified>
</cp:coreProperties>
</file>