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9D9F"/>
    <a:srgbClr val="F60415"/>
    <a:srgbClr val="00CC00"/>
    <a:srgbClr val="2602BE"/>
    <a:srgbClr val="FFFF00"/>
    <a:srgbClr val="421FD5"/>
    <a:srgbClr val="DE16B3"/>
    <a:srgbClr val="23EE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73D08C-2052-42EF-B414-ED04FEEB208A}" type="datetimeFigureOut">
              <a:rPr lang="ru-RU" smtClean="0"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5B4C58-3384-4B39-99B9-CA3AF620287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657" y="6778490"/>
            <a:ext cx="8229600" cy="72008"/>
          </a:xfrm>
        </p:spPr>
        <p:txBody>
          <a:bodyPr>
            <a:normAutofit fontScale="90000"/>
          </a:bodyPr>
          <a:lstStyle/>
          <a:p>
            <a:r>
              <a:rPr lang="uk-UA" sz="800" b="0" i="1" dirty="0" smtClean="0">
                <a:solidFill>
                  <a:schemeClr val="tx1"/>
                </a:solidFill>
                <a:latin typeface="+mn-lt"/>
              </a:rPr>
              <a:t>Тема уроку</a:t>
            </a:r>
            <a:r>
              <a:rPr lang="uk-UA" sz="4000" b="0" i="1" dirty="0" smtClean="0">
                <a:solidFill>
                  <a:schemeClr val="tx1"/>
                </a:solidFill>
                <a:latin typeface="+mn-lt"/>
              </a:rPr>
              <a:t>.</a:t>
            </a:r>
            <a:endParaRPr lang="ru-RU" sz="4000" b="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187624" y="6549752"/>
            <a:ext cx="6400800" cy="119608"/>
          </a:xfrm>
        </p:spPr>
        <p:txBody>
          <a:bodyPr>
            <a:normAutofit fontScale="25000" lnSpcReduction="20000"/>
          </a:bodyPr>
          <a:lstStyle/>
          <a:p>
            <a:r>
              <a:rPr lang="uk-UA" sz="800" dirty="0" smtClean="0"/>
              <a:t>р</a:t>
            </a:r>
            <a:endParaRPr lang="ru-RU" sz="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87600" y="332656"/>
            <a:ext cx="49977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 геометрії</a:t>
            </a:r>
            <a:r>
              <a:rPr lang="uk-UA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uk-UA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9 клас</a:t>
            </a:r>
            <a:endParaRPr lang="ru-RU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628800"/>
            <a:ext cx="885698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 уроку.  </a:t>
            </a:r>
            <a:r>
              <a:rPr lang="uk-UA" sz="48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Розв‘язування задач на знаходження площі трикутника</a:t>
            </a:r>
            <a:endParaRPr lang="ru-RU" sz="48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07504" y="4272903"/>
            <a:ext cx="2304256" cy="1728192"/>
          </a:xfrm>
          <a:prstGeom prst="triangle">
            <a:avLst>
              <a:gd name="adj" fmla="val 8849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ый треугольник 8"/>
          <p:cNvSpPr/>
          <p:nvPr/>
        </p:nvSpPr>
        <p:spPr>
          <a:xfrm rot="17952144">
            <a:off x="3794864" y="4581128"/>
            <a:ext cx="1728192" cy="1872208"/>
          </a:xfrm>
          <a:prstGeom prst="rt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038944" y="3897397"/>
            <a:ext cx="1872208" cy="2830828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714417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7504" y="3284984"/>
                <a:ext cx="9145016" cy="3816424"/>
              </a:xfrm>
            </p:spPr>
            <p:txBody>
              <a:bodyPr/>
              <a:lstStyle/>
              <a:p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>        Розв‘язання</a:t>
                </a:r>
                <a:b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</a:br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>1. За формулою </a:t>
                </a:r>
                <a:r>
                  <a:rPr b="0" dirty="0" err="1" lang="uk-UA" smtClean="0" sz="2800">
                    <a:solidFill>
                      <a:schemeClr val="tx1"/>
                    </a:solidFill>
                    <a:latin typeface="+mn-lt"/>
                  </a:rPr>
                  <a:t>Герона</a:t>
                </a:r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> знайдемо площу трикутника</a:t>
                </a:r>
                <a:b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</a:br>
                <a:r>
                  <a:rPr b="0" dirty="0" lang="en-US" sz="2800">
                    <a:solidFill>
                      <a:schemeClr val="tx1"/>
                    </a:solidFill>
                    <a:latin typeface="+mn-lt"/>
                  </a:rPr>
                  <a:t> </a:t>
                </a:r>
                <a:r>
                  <a:rPr b="0" dirty="0" lang="en-US" smtClean="0" sz="2800">
                    <a:solidFill>
                      <a:schemeClr val="tx1"/>
                    </a:solidFill>
                    <a:latin typeface="+mn-lt"/>
                  </a:rPr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  <m:d>
                          <m:dPr>
                            <m:ctrlP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</m:t>
                            </m:r>
                            <m: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</m:d>
                        <m:d>
                          <m:dPr>
                            <m:ctrlP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</m:t>
                            </m:r>
                            <m:r>
                              <a:rPr b="0" i="1" lang="en-US" smtClean="0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</m:d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 −</m:t>
                        </m:r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rad>
                    <m:r>
                      <a:rPr b="0" i="0" lang="uk-UA" smtClean="0" sz="280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</m:oMath>
                </a14:m>
                <a:r>
                  <a:rPr b="0" dirty="0" lang="en-US" smtClean="0" sz="2800">
                    <a:solidFill>
                      <a:schemeClr val="tx1"/>
                    </a:solidFill>
                    <a:latin typeface="+mn-lt"/>
                  </a:rPr>
                  <a:t>  S = 84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b="0" i="1" lang="uk-UA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b="0" i="1" lang="uk-UA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/>
                </a:r>
                <a:b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</a:br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>2. Оскільки </a:t>
                </a:r>
                <a:r>
                  <a:rPr b="0" dirty="0" lang="en-US" smtClean="0" sz="2800">
                    <a:solidFill>
                      <a:schemeClr val="tx1"/>
                    </a:solidFill>
                    <a:latin typeface="+mn-lt"/>
                  </a:rPr>
                  <a:t>S = </a:t>
                </a:r>
                <a:r>
                  <a:rPr b="0" dirty="0" err="1" lang="en-US" smtClean="0" sz="2800">
                    <a:solidFill>
                      <a:schemeClr val="tx1"/>
                    </a:solidFill>
                    <a:latin typeface="+mn-lt"/>
                  </a:rPr>
                  <a:t>pr</a:t>
                </a:r>
                <a:r>
                  <a:rPr b="0" dirty="0" lang="ru-RU" smtClean="0" sz="2800">
                    <a:solidFill>
                      <a:schemeClr val="tx1"/>
                    </a:solidFill>
                    <a:latin typeface="+mn-lt"/>
                  </a:rPr>
                  <a:t>, </a:t>
                </a:r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>то </a:t>
                </a:r>
                <a:r>
                  <a:rPr b="0" dirty="0" lang="en-US" smtClean="0" sz="2800">
                    <a:solidFill>
                      <a:schemeClr val="tx1"/>
                    </a:solidFill>
                    <a:latin typeface="+mn-lt"/>
                  </a:rPr>
                  <a:t>r = </a:t>
                </a:r>
                <a14:m>
                  <m:oMath xmlns:m="http://schemas.openxmlformats.org/officeDocument/2006/math">
                    <m:f>
                      <m:fPr>
                        <m:ctrlP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num>
                      <m:den>
                        <m:r>
                          <a:rPr b="0" i="1" lang="en-US" smtClean="0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den>
                    </m:f>
                  </m:oMath>
                </a14:m>
                <a:r>
                  <a:rPr b="0" dirty="0" lang="en-US" smtClean="0" sz="2800">
                    <a:solidFill>
                      <a:schemeClr val="tx1"/>
                    </a:solidFill>
                    <a:latin typeface="+mn-lt"/>
                  </a:rPr>
                  <a:t> = 4 (</a:t>
                </a:r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>см)</a:t>
                </a:r>
                <a:b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</a:br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>Відповідь: коло, радіус якого 5 см, в такий трикутник вписати неможливо.</a:t>
                </a:r>
                <a:r>
                  <a:rPr b="0" dirty="0" lang="uk-UA" sz="2800">
                    <a:solidFill>
                      <a:schemeClr val="tx1"/>
                    </a:solidFill>
                    <a:latin typeface="+mn-lt"/>
                  </a:rPr>
                  <a:t/>
                </a:r>
                <a:br>
                  <a:rPr b="0" dirty="0" lang="uk-UA" sz="2800">
                    <a:solidFill>
                      <a:schemeClr val="tx1"/>
                    </a:solidFill>
                    <a:latin typeface="+mn-lt"/>
                  </a:rPr>
                </a:br>
                <a: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  <a:t/>
                </a:r>
                <a:br>
                  <a:rPr b="0" dirty="0" lang="uk-UA" smtClean="0" sz="2800">
                    <a:solidFill>
                      <a:schemeClr val="tx1"/>
                    </a:solidFill>
                    <a:latin typeface="+mn-lt"/>
                  </a:rPr>
                </a:br>
                <a:endParaRPr b="0" dirty="0" lang="ru-RU" sz="280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AdjustHandles="1" noChangeArrowheads="1" noChangeAspect="1" noChangeShapeType="1" noEditPoints="1" noGrp="1" noMove="1" noResize="1" noRot="1" noTextEdit="1"/>
              </p:cNvSpPr>
              <p:nvPr>
                <p:ph type="title"/>
              </p:nvPr>
            </p:nvSpPr>
            <p:spPr>
              <a:xfrm>
                <a:off x="107504" y="3284984"/>
                <a:ext cx="9145016" cy="3816424"/>
              </a:xfrm>
              <a:blipFill rotWithShape="1">
                <a:blip r:embed="rId2"/>
                <a:stretch>
                  <a:fillRect l="-1800" t="-4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Текст 2"/>
          <p:cNvSpPr>
            <a:spLocks noGrp="1"/>
          </p:cNvSpPr>
          <p:nvPr>
            <p:ph idx="1" type="body"/>
          </p:nvPr>
        </p:nvSpPr>
        <p:spPr>
          <a:xfrm>
            <a:off x="17748" y="949621"/>
            <a:ext cx="4716016" cy="2263355"/>
          </a:xfrm>
        </p:spPr>
        <p:txBody>
          <a:bodyPr>
            <a:normAutofit/>
          </a:bodyPr>
          <a:lstStyle/>
          <a:p>
            <a:r>
              <a:rPr dirty="0" lang="en-US" smtClean="0" sz="2400"/>
              <a:t>                 B</a:t>
            </a:r>
          </a:p>
          <a:p>
            <a:endParaRPr dirty="0" lang="en-US" sz="2400"/>
          </a:p>
          <a:p>
            <a:r>
              <a:rPr dirty="0" lang="en-US" smtClean="0" sz="2400"/>
              <a:t>13</a:t>
            </a:r>
            <a:r>
              <a:rPr dirty="0" lang="uk-UA" smtClean="0" sz="2400"/>
              <a:t>см</a:t>
            </a:r>
            <a:r>
              <a:rPr dirty="0" lang="en-US" smtClean="0" sz="2400"/>
              <a:t>                                  14</a:t>
            </a:r>
            <a:r>
              <a:rPr dirty="0" lang="uk-UA" smtClean="0" sz="2400"/>
              <a:t>см</a:t>
            </a:r>
            <a:endParaRPr dirty="0" lang="en-US" smtClean="0" sz="2400"/>
          </a:p>
          <a:p>
            <a:r>
              <a:rPr dirty="0" lang="en-US" smtClean="0" sz="2400"/>
              <a:t>                    5</a:t>
            </a:r>
          </a:p>
          <a:p>
            <a:r>
              <a:rPr dirty="0" lang="en-US" smtClean="0" sz="2400"/>
              <a:t>A                 15</a:t>
            </a:r>
            <a:r>
              <a:rPr dirty="0" lang="uk-UA" smtClean="0" sz="2400"/>
              <a:t>см</a:t>
            </a:r>
            <a:r>
              <a:rPr dirty="0" lang="en-US" smtClean="0" sz="2400"/>
              <a:t>                           C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0131" y="332656"/>
            <a:ext cx="6643743" cy="769441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err="1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Дослідити</a:t>
            </a:r>
            <a:r>
              <a:rPr b="0" cap="none" dirty="0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b="0" cap="none" dirty="0" err="1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чи</a:t>
            </a:r>
            <a:r>
              <a:rPr b="0" cap="none" dirty="0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b="0" cap="none" dirty="0" err="1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можливо</a:t>
            </a:r>
            <a:r>
              <a:rPr b="0" cap="none" dirty="0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b="0" cap="none" dirty="0" err="1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це</a:t>
            </a:r>
            <a:r>
              <a:rPr b="0" cap="none" dirty="0" i="1" lang="ru-RU" smtClean="0" spc="0" sz="4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  <a:endParaRPr b="0" cap="none" dirty="0" i="1" lang="ru-RU" spc="0" sz="4400">
              <a:ln cmpd="sng" w="18415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algn="tl" blurRad="63500" dir="3600000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07504" y="1412776"/>
            <a:ext cx="4536504" cy="1346024"/>
          </a:xfrm>
          <a:prstGeom prst="triangle">
            <a:avLst>
              <a:gd fmla="val 32723" name="adj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79546" y="1535475"/>
            <a:ext cx="1296209" cy="122413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endCxn id="6" idx="4"/>
          </p:cNvCxnSpPr>
          <p:nvPr/>
        </p:nvCxnSpPr>
        <p:spPr>
          <a:xfrm>
            <a:off x="1727650" y="2147543"/>
            <a:ext cx="1" cy="612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/>
          <p:nvPr/>
        </p:nvPicPr>
        <p:blipFill rotWithShape="1">
          <a:blip r:embed="rId3"/>
          <a:srcRect b="1103" r="1066"/>
          <a:stretch/>
        </p:blipFill>
        <p:spPr bwMode="auto">
          <a:xfrm>
            <a:off x="1744971" y="2179514"/>
            <a:ext cx="156494" cy="2740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313370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1556774"/>
            <a:ext cx="2232248" cy="108012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</a:rPr>
              <a:t>Повторити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412776"/>
            <a:ext cx="6228184" cy="5445224"/>
          </a:xfrm>
        </p:spPr>
        <p:txBody>
          <a:bodyPr>
            <a:normAutofit fontScale="90000"/>
          </a:bodyPr>
          <a:lstStyle/>
          <a:p>
            <a:pPr algn="l"/>
            <a:r>
              <a:rPr lang="uk-UA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uk-UA" sz="6000" dirty="0" smtClean="0">
                <a:solidFill>
                  <a:schemeClr val="tx1"/>
                </a:solidFill>
                <a:latin typeface="+mn-lt"/>
              </a:rPr>
              <a:t>Мета уроку</a:t>
            </a: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>           </a:t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+mn-lt"/>
              </a:rPr>
            </a:br>
            <a:r>
              <a:rPr lang="uk-UA" dirty="0">
                <a:solidFill>
                  <a:schemeClr val="tx1"/>
                </a:solidFill>
                <a:latin typeface="+mn-lt"/>
              </a:rPr>
              <a:t/>
            </a:r>
            <a:br>
              <a:rPr lang="uk-UA" dirty="0">
                <a:solidFill>
                  <a:schemeClr val="tx1"/>
                </a:solidFill>
                <a:latin typeface="+mn-lt"/>
              </a:rPr>
            </a:b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8070" y="3356992"/>
            <a:ext cx="2215698" cy="108012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100" dirty="0" smtClean="0">
                <a:solidFill>
                  <a:schemeClr val="accent5">
                    <a:lumMod val="75000"/>
                  </a:schemeClr>
                </a:solidFill>
              </a:rPr>
              <a:t>Формувати</a:t>
            </a:r>
            <a:endParaRPr lang="ru-RU" sz="3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2114" y="5092134"/>
            <a:ext cx="2181654" cy="114517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</a:rPr>
              <a:t>Розвивати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88350" y="1556774"/>
            <a:ext cx="6032122" cy="10801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/>
              <a:t>Матеріал вивчений на попередніх уроках</a:t>
            </a:r>
            <a:endParaRPr lang="ru-RU" sz="2800" b="1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88350" y="3356992"/>
            <a:ext cx="6047801" cy="10801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/>
              <a:t>Навички розв‘язування задач на обчислення площі трикутника</a:t>
            </a:r>
            <a:endParaRPr lang="ru-RU" sz="2800" b="1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8350" y="4920135"/>
            <a:ext cx="6047801" cy="14891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600" b="1" i="1" dirty="0" smtClean="0"/>
              <a:t>Вміння аналізувати, досліджувати, формувати проблему і пропонувати шляхи раціонального розв‘язання</a:t>
            </a:r>
            <a:endParaRPr lang="ru-RU" sz="2600" b="1" i="1" dirty="0"/>
          </a:p>
        </p:txBody>
      </p:sp>
    </p:spTree>
    <p:extLst>
      <p:ext uri="{BB962C8B-B14F-4D97-AF65-F5344CB8AC3E}">
        <p14:creationId xmlns:p14="http://schemas.microsoft.com/office/powerpoint/2010/main" val="568199804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tretch/>
        </p:blipFill>
        <p:spPr bwMode="auto">
          <a:xfrm>
            <a:off x="1619672" y="98474"/>
            <a:ext cx="6408712" cy="67595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9457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779912" y="3212976"/>
                <a:ext cx="4896544" cy="2232248"/>
              </a:xfrm>
            </p:spPr>
            <p:txBody>
              <a:bodyPr/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ab</a:t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>S = 30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uk-UA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779912" y="3212976"/>
                <a:ext cx="4896544" cy="2232248"/>
              </a:xfrm>
              <a:blipFill rotWithShape="1">
                <a:blip r:embed="rId2"/>
                <a:stretch>
                  <a:fillRect l="-6725" b="-234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429000"/>
            <a:ext cx="3619872" cy="2952328"/>
          </a:xfrm>
        </p:spPr>
        <p:txBody>
          <a:bodyPr>
            <a:normAutofit lnSpcReduction="10000"/>
          </a:bodyPr>
          <a:lstStyle/>
          <a:p>
            <a:endParaRPr lang="uk-UA" dirty="0" smtClean="0"/>
          </a:p>
          <a:p>
            <a:r>
              <a:rPr lang="uk-UA" dirty="0"/>
              <a:t> </a:t>
            </a:r>
            <a:r>
              <a:rPr lang="uk-UA" dirty="0" smtClean="0"/>
              <a:t>      </a:t>
            </a:r>
          </a:p>
          <a:p>
            <a:endParaRPr lang="uk-UA" dirty="0"/>
          </a:p>
          <a:p>
            <a:r>
              <a:rPr lang="uk-UA" dirty="0" smtClean="0"/>
              <a:t>      </a:t>
            </a:r>
            <a:r>
              <a:rPr lang="uk-UA" sz="2800" dirty="0">
                <a:latin typeface="Book Antiqua" pitchFamily="18" charset="0"/>
              </a:rPr>
              <a:t>а</a:t>
            </a:r>
          </a:p>
          <a:p>
            <a:endParaRPr lang="uk-UA" sz="2800" dirty="0"/>
          </a:p>
          <a:p>
            <a:endParaRPr lang="uk-UA" sz="2800" dirty="0" smtClean="0"/>
          </a:p>
          <a:p>
            <a:r>
              <a:rPr lang="uk-UA" sz="2800" dirty="0"/>
              <a:t> </a:t>
            </a:r>
            <a:r>
              <a:rPr lang="uk-UA" sz="2800" dirty="0" smtClean="0"/>
              <a:t>             </a:t>
            </a:r>
            <a:r>
              <a:rPr lang="en-US" sz="2800" dirty="0"/>
              <a:t>b</a:t>
            </a:r>
            <a:r>
              <a:rPr lang="uk-UA" sz="2800" dirty="0" smtClean="0"/>
              <a:t>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3100" y="476672"/>
            <a:ext cx="926747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Знайти площу прямокутного </a:t>
            </a:r>
          </a:p>
          <a:p>
            <a:r>
              <a:rPr lang="uk-UA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трикутника  з катетами 5см і 12 см</a:t>
            </a:r>
            <a:r>
              <a:rPr lang="uk-UA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4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971600" y="2996952"/>
            <a:ext cx="1800200" cy="2808312"/>
          </a:xfrm>
          <a:prstGeom prst="rtTriangle">
            <a:avLst/>
          </a:prstGeom>
        </p:spPr>
        <p:style>
          <a:lnRef idx="0">
            <a:schemeClr val="accent2"/>
          </a:lnRef>
          <a:fillRef idx="1003">
            <a:schemeClr val="l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53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472966" y="2924944"/>
                <a:ext cx="4368193" cy="2448272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5300" dirty="0" smtClean="0">
                    <a:solidFill>
                      <a:schemeClr val="tx1"/>
                    </a:solidFill>
                  </a:rPr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3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53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53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sz="53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53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53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sz="53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en-US" dirty="0">
                    <a:solidFill>
                      <a:schemeClr val="tx1"/>
                    </a:solidFill>
                  </a:rPr>
                  <a:t/>
                </a:r>
                <a:br>
                  <a:rPr lang="en-US" dirty="0">
                    <a:solidFill>
                      <a:schemeClr val="tx1"/>
                    </a:solidFill>
                  </a:rPr>
                </a:br>
                <a:r>
                  <a:rPr lang="uk-UA" dirty="0" smtClean="0">
                    <a:solidFill>
                      <a:schemeClr val="tx1"/>
                    </a:solidFill>
                  </a:rPr>
                  <a:t>   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 = 9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uk-UA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72966" y="2924944"/>
                <a:ext cx="4368193" cy="2448272"/>
              </a:xfrm>
              <a:blipFill rotWithShape="1">
                <a:blip r:embed="rId2"/>
                <a:stretch>
                  <a:fillRect t="-199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343760" y="548680"/>
            <a:ext cx="82584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Знайти площу рівностороннього </a:t>
            </a:r>
          </a:p>
          <a:p>
            <a:pPr algn="ctr"/>
            <a:r>
              <a:rPr lang="uk-UA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трикутника зі стороною 6 см</a:t>
            </a:r>
            <a:endParaRPr lang="ru-RU" sz="4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259632" y="2852936"/>
            <a:ext cx="2448272" cy="2304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571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355976" y="2692784"/>
                <a:ext cx="4629200" cy="2680432"/>
              </a:xfrm>
            </p:spPr>
            <p:txBody>
              <a:bodyPr>
                <a:normAutofit/>
              </a:bodyPr>
              <a:lstStyle/>
              <a:p>
                <a:r>
                  <a:rPr lang="en-US" sz="4400" dirty="0" smtClean="0">
                    <a:solidFill>
                      <a:schemeClr val="tx1"/>
                    </a:solidFill>
                  </a:rPr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  <m:sSup>
                          <m:sSupPr>
                            <m:ctrlPr>
                              <a:rPr lang="en-US" sz="4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𝑹</m:t>
                            </m:r>
                          </m:e>
                          <m:sup>
                            <m:r>
                              <a:rPr lang="en-US" sz="4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4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4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sz="4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uk-UA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uk-UA" sz="4400" dirty="0" smtClean="0">
                    <a:solidFill>
                      <a:schemeClr val="tx1"/>
                    </a:solidFill>
                  </a:rPr>
                </a:br>
                <a:r>
                  <a:rPr lang="en-US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sz="4400" dirty="0" smtClean="0">
                    <a:solidFill>
                      <a:schemeClr val="tx1"/>
                    </a:solidFill>
                  </a:rPr>
                </a:br>
                <a:r>
                  <a:rPr lang="uk-UA" sz="4400" dirty="0" smtClean="0">
                    <a:solidFill>
                      <a:schemeClr val="tx1"/>
                    </a:solidFill>
                  </a:rPr>
                  <a:t>   </a:t>
                </a:r>
                <a:r>
                  <a:rPr lang="en-US" sz="4400" dirty="0" smtClean="0">
                    <a:solidFill>
                      <a:schemeClr val="tx1"/>
                    </a:solidFill>
                  </a:rPr>
                  <a:t>S = 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44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uk-UA" sz="44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55976" y="2692784"/>
                <a:ext cx="4629200" cy="2680432"/>
              </a:xfrm>
              <a:blipFill rotWithShape="1">
                <a:blip r:embed="rId2"/>
                <a:stretch>
                  <a:fillRect b="-1457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304491" y="404664"/>
            <a:ext cx="85320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Обчислити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площу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рівностороннього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</a:p>
          <a:p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трикутника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, </a:t>
            </a:r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якщо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радіус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кола, </a:t>
            </a:r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описаного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</a:p>
          <a:p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навколо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нього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ru-RU" sz="36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дорівнює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2 см.</a:t>
            </a:r>
            <a:endParaRPr lang="ru-RU" sz="36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71600" y="2708920"/>
            <a:ext cx="3024336" cy="302433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187624" y="2692785"/>
            <a:ext cx="2592288" cy="2304256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956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788024" y="2348880"/>
                <a:ext cx="3826768" cy="3240360"/>
              </a:xfrm>
            </p:spPr>
            <p:txBody>
              <a:bodyPr/>
              <a:lstStyle/>
              <a:p>
                <a:r>
                  <a:rPr lang="en-US" sz="2800" dirty="0" smtClean="0">
                    <a:solidFill>
                      <a:schemeClr val="tx1"/>
                    </a:solidFill>
                  </a:rPr>
                  <a:t>AB = 5 </a:t>
                </a:r>
                <a:r>
                  <a:rPr lang="uk-UA" sz="2800" dirty="0" smtClean="0">
                    <a:solidFill>
                      <a:schemeClr val="tx1"/>
                    </a:solidFill>
                  </a:rPr>
                  <a:t>см,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AC = 8 </a:t>
                </a:r>
                <a:r>
                  <a:rPr lang="uk-UA" sz="2800" dirty="0" smtClean="0">
                    <a:solidFill>
                      <a:schemeClr val="tx1"/>
                    </a:solidFill>
                  </a:rPr>
                  <a:t>см</a:t>
                </a:r>
                <a:br>
                  <a:rPr lang="uk-UA" sz="2800" dirty="0" smtClean="0">
                    <a:solidFill>
                      <a:schemeClr val="tx1"/>
                    </a:solidFill>
                  </a:rPr>
                </a:br>
                <a:r>
                  <a:rPr lang="uk-UA" sz="2800" dirty="0" smtClean="0">
                    <a:solidFill>
                      <a:schemeClr val="tx1"/>
                    </a:solidFill>
                  </a:rPr>
                  <a:t/>
                </a:r>
                <a:br>
                  <a:rPr lang="uk-UA" sz="2800" dirty="0" smtClean="0">
                    <a:solidFill>
                      <a:schemeClr val="tx1"/>
                    </a:solidFill>
                  </a:rPr>
                </a:br>
                <a:r>
                  <a:rPr lang="en-US" sz="2800" dirty="0" smtClean="0">
                    <a:solidFill>
                      <a:schemeClr val="tx1"/>
                    </a:solidFill>
                  </a:rPr>
                  <a:t>S = (p – a)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𝒑</m:t>
                        </m:r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𝒑</m:t>
                        </m:r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𝒃</m:t>
                        </m:r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rad>
                  </m:oMath>
                </a14:m>
                <a:r>
                  <a:rPr lang="uk-UA" sz="2800" dirty="0" smtClean="0">
                    <a:solidFill>
                      <a:schemeClr val="tx1"/>
                    </a:solidFill>
                  </a:rPr>
                  <a:t/>
                </a:r>
                <a:br>
                  <a:rPr lang="uk-UA" sz="2800" dirty="0" smtClean="0">
                    <a:solidFill>
                      <a:schemeClr val="tx1"/>
                    </a:solidFill>
                  </a:rPr>
                </a:br>
                <a:r>
                  <a:rPr lang="en-US" sz="2800" dirty="0" smtClean="0">
                    <a:solidFill>
                      <a:schemeClr val="tx1"/>
                    </a:solidFill>
                  </a:rPr>
                  <a:t>p = 9</a:t>
                </a:r>
                <a:r>
                  <a:rPr lang="uk-UA" sz="2800" dirty="0" smtClean="0">
                    <a:solidFill>
                      <a:schemeClr val="tx1"/>
                    </a:solidFill>
                  </a:rPr>
                  <a:t>см, </a:t>
                </a:r>
                <a:r>
                  <a:rPr lang="uk-UA" sz="2800" dirty="0">
                    <a:solidFill>
                      <a:schemeClr val="tx1"/>
                    </a:solidFill>
                  </a:rPr>
                  <a:t/>
                </a:r>
                <a:br>
                  <a:rPr lang="uk-UA" sz="2800" dirty="0">
                    <a:solidFill>
                      <a:schemeClr val="tx1"/>
                    </a:solidFill>
                  </a:rPr>
                </a:br>
                <a:r>
                  <a:rPr lang="uk-UA" sz="2800" dirty="0" smtClean="0">
                    <a:solidFill>
                      <a:schemeClr val="tx1"/>
                    </a:solidFill>
                  </a:rPr>
                  <a:t/>
                </a:r>
                <a:br>
                  <a:rPr lang="uk-UA" sz="2800" dirty="0" smtClean="0">
                    <a:solidFill>
                      <a:schemeClr val="tx1"/>
                    </a:solidFill>
                  </a:rPr>
                </a:br>
                <a:r>
                  <a:rPr lang="en-US" sz="2800" dirty="0" smtClean="0">
                    <a:solidFill>
                      <a:schemeClr val="tx1"/>
                    </a:solidFill>
                  </a:rPr>
                  <a:t>S = 12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uk-UA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788024" y="2348880"/>
                <a:ext cx="3826768" cy="3240360"/>
              </a:xfrm>
              <a:blipFill rotWithShape="1">
                <a:blip r:embed="rId2"/>
                <a:stretch>
                  <a:fillRect l="-4140" r="-3662" b="-996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36912"/>
            <a:ext cx="4536504" cy="288032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     </a:t>
            </a:r>
            <a:r>
              <a:rPr lang="en-US" sz="2800" dirty="0"/>
              <a:t>B</a:t>
            </a:r>
            <a:r>
              <a:rPr lang="en-US" dirty="0" smtClean="0"/>
              <a:t>                               </a:t>
            </a:r>
            <a:endParaRPr lang="uk-UA" dirty="0" smtClean="0"/>
          </a:p>
          <a:p>
            <a:r>
              <a:rPr lang="en-US" dirty="0" smtClean="0"/>
              <a:t>                             </a:t>
            </a:r>
            <a:endParaRPr lang="uk-UA" dirty="0"/>
          </a:p>
          <a:p>
            <a:r>
              <a:rPr lang="en-US" dirty="0" smtClean="0"/>
              <a:t>                   a                        </a:t>
            </a:r>
            <a:r>
              <a:rPr lang="en-US" dirty="0" err="1" smtClean="0"/>
              <a:t>a</a:t>
            </a:r>
            <a:endParaRPr lang="uk-UA" dirty="0" smtClean="0"/>
          </a:p>
          <a:p>
            <a:endParaRPr lang="uk-UA" dirty="0" smtClean="0"/>
          </a:p>
          <a:p>
            <a:endParaRPr lang="uk-UA" dirty="0"/>
          </a:p>
          <a:p>
            <a:r>
              <a:rPr lang="en-US" sz="2800" dirty="0"/>
              <a:t>A</a:t>
            </a:r>
            <a:r>
              <a:rPr lang="uk-UA" dirty="0" smtClean="0"/>
              <a:t>   </a:t>
            </a:r>
            <a:r>
              <a:rPr lang="en-US" dirty="0" smtClean="0"/>
              <a:t>                           b                          </a:t>
            </a:r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501" y="404664"/>
            <a:ext cx="86574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Знайти площу рівнобедреного трикутника</a:t>
            </a:r>
          </a:p>
          <a:p>
            <a:pPr algn="ctr"/>
            <a:r>
              <a:rPr lang="uk-UA" sz="3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 основою 8 см і бічною стороною 5 см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11560" y="3140968"/>
            <a:ext cx="3707904" cy="1584176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53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427984" y="3709060"/>
                <a:ext cx="4536504" cy="1828800"/>
              </a:xfrm>
            </p:spPr>
            <p:txBody>
              <a:bodyPr/>
              <a:lstStyle/>
              <a:p>
                <a:r>
                  <a:rPr lang="en-US" sz="2800" dirty="0" smtClean="0"/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ADB – </a:t>
                </a:r>
                <a:r>
                  <a:rPr lang="uk-UA" sz="2800" dirty="0" smtClean="0">
                    <a:solidFill>
                      <a:schemeClr val="tx1"/>
                    </a:solidFill>
                  </a:rPr>
                  <a:t>єгипетський трикутник,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BD = 3 </a:t>
                </a:r>
                <a:r>
                  <a:rPr lang="ru-RU" sz="2800" dirty="0" smtClean="0">
                    <a:solidFill>
                      <a:schemeClr val="tx1"/>
                    </a:solidFill>
                  </a:rPr>
                  <a:t>см.</a:t>
                </a:r>
                <a:br>
                  <a:rPr lang="ru-RU" sz="2800" dirty="0" smtClean="0">
                    <a:solidFill>
                      <a:schemeClr val="tx1"/>
                    </a:solidFill>
                  </a:rPr>
                </a:br>
                <a:r>
                  <a:rPr lang="ru-RU" sz="2800" dirty="0">
                    <a:solidFill>
                      <a:schemeClr val="tx1"/>
                    </a:solidFill>
                  </a:rPr>
                  <a:t/>
                </a:r>
                <a:br>
                  <a:rPr lang="ru-RU" sz="2800" dirty="0">
                    <a:solidFill>
                      <a:schemeClr val="tx1"/>
                    </a:solidFill>
                  </a:rPr>
                </a:br>
                <a:r>
                  <a:rPr lang="ru-RU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3600" dirty="0">
                    <a:solidFill>
                      <a:schemeClr val="tx1"/>
                    </a:solidFill>
                    <a:latin typeface="Cambria Math"/>
                  </a:rPr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>
                            <a:solidFill>
                              <a:schemeClr val="tx1"/>
                            </a:solidFill>
                            <a:latin typeface="Cambria Math"/>
                          </a:rPr>
                          <m:t>𝑨𝑪</m:t>
                        </m:r>
                        <m:r>
                          <a:rPr lang="ru-RU" sz="3600">
                            <a:solidFill>
                              <a:schemeClr val="tx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3600">
                            <a:solidFill>
                              <a:schemeClr val="tx1"/>
                            </a:solidFill>
                            <a:latin typeface="Cambria Math"/>
                          </a:rPr>
                          <m:t>𝑩𝑫</m:t>
                        </m:r>
                      </m:num>
                      <m:den>
                        <m:r>
                          <a:rPr lang="en-US" sz="360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uk-UA" sz="360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US" sz="3200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3200" b="1" i="0" smtClean="0">
                        <a:solidFill>
                          <a:schemeClr val="tx1"/>
                        </a:solidFill>
                        <a:latin typeface="Cambria Math"/>
                      </a:rPr>
                      <m:t>𝐒</m:t>
                    </m:r>
                    <m:r>
                      <a:rPr lang="en-US" sz="3200" b="1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3200" b="1" i="0" smtClean="0">
                        <a:solidFill>
                          <a:schemeClr val="tx1"/>
                        </a:solidFill>
                        <a:latin typeface="Cambria Math"/>
                      </a:rPr>
                      <m:t>𝟏𝟐</m:t>
                    </m:r>
                    <m:r>
                      <a:rPr lang="en-US" sz="3200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uk-UA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uk-UA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27984" y="3709060"/>
                <a:ext cx="4536504" cy="1828800"/>
              </a:xfrm>
              <a:blipFill rotWithShape="1">
                <a:blip r:embed="rId2"/>
                <a:stretch>
                  <a:fillRect l="-3490" t="-20667" b="-16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36912"/>
            <a:ext cx="4176464" cy="3240360"/>
          </a:xfrm>
        </p:spPr>
        <p:txBody>
          <a:bodyPr/>
          <a:lstStyle/>
          <a:p>
            <a:endParaRPr lang="uk-UA" dirty="0" smtClean="0"/>
          </a:p>
          <a:p>
            <a:r>
              <a:rPr lang="uk-UA" sz="2400" dirty="0" smtClean="0"/>
              <a:t>                        В</a:t>
            </a:r>
            <a:endParaRPr lang="uk-UA" sz="2400" dirty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uk-UA" sz="2400" dirty="0" smtClean="0"/>
              <a:t>А                     </a:t>
            </a:r>
            <a:r>
              <a:rPr lang="en-US" sz="2400" dirty="0" smtClean="0"/>
              <a:t>D</a:t>
            </a:r>
            <a:r>
              <a:rPr lang="uk-UA" sz="2400" dirty="0" smtClean="0"/>
              <a:t>                    С  </a:t>
            </a:r>
            <a:r>
              <a:rPr lang="uk-UA" dirty="0" smtClean="0"/>
              <a:t>             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23528" y="3356992"/>
            <a:ext cx="3707904" cy="1584176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>
            <a:off x="2177480" y="3356992"/>
            <a:ext cx="0" cy="15841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51520" y="404664"/>
            <a:ext cx="1068924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Знайти площу рівнобедреного трикутника</a:t>
            </a:r>
          </a:p>
          <a:p>
            <a:r>
              <a:rPr lang="uk-UA" sz="3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 основою 8 см і бічною стороною 5 см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331091" y="3573016"/>
            <a:ext cx="216024" cy="21602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33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авнобедренный треугольник 20"/>
          <p:cNvSpPr/>
          <p:nvPr/>
        </p:nvSpPr>
        <p:spPr>
          <a:xfrm rot="12628099">
            <a:off x="4283293" y="3267422"/>
            <a:ext cx="4316353" cy="1287641"/>
          </a:xfrm>
          <a:prstGeom prst="triangle">
            <a:avLst>
              <a:gd name="adj" fmla="val 4993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347864" y="1772816"/>
            <a:ext cx="2304256" cy="2664296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51520" y="2150236"/>
            <a:ext cx="2592288" cy="2286876"/>
          </a:xfrm>
          <a:prstGeom prst="triangle">
            <a:avLst>
              <a:gd name="adj" fmla="val 782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29" y="3212976"/>
            <a:ext cx="7781855" cy="1224136"/>
          </a:xfrm>
        </p:spPr>
        <p:txBody>
          <a:bodyPr/>
          <a:lstStyle/>
          <a:p>
            <a:r>
              <a:rPr lang="uk-UA" sz="2800" dirty="0" smtClean="0">
                <a:latin typeface="+mn-lt"/>
              </a:rPr>
              <a:t>   </a:t>
            </a:r>
            <a:r>
              <a:rPr lang="el-GR" sz="2800" dirty="0" smtClean="0">
                <a:latin typeface="+mn-lt"/>
              </a:rPr>
              <a:t>φ</a:t>
            </a:r>
            <a:r>
              <a:rPr lang="uk-UA" sz="2800" dirty="0" smtClean="0">
                <a:latin typeface="+mn-lt"/>
              </a:rPr>
              <a:t>                              </a:t>
            </a:r>
            <a:r>
              <a:rPr lang="el-GR" sz="2800" dirty="0" smtClean="0">
                <a:latin typeface="+mn-lt"/>
              </a:rPr>
              <a:t>φ</a:t>
            </a:r>
            <a:r>
              <a:rPr lang="uk-UA" sz="2800" dirty="0" smtClean="0">
                <a:latin typeface="+mn-lt"/>
              </a:rPr>
              <a:t>                            </a:t>
            </a:r>
            <a:r>
              <a:rPr lang="el-GR" sz="2800" dirty="0" smtClean="0">
                <a:latin typeface="+mn-lt"/>
              </a:rPr>
              <a:t>φ</a:t>
            </a:r>
            <a:endParaRPr lang="ru-RU" sz="28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23528" y="4797152"/>
                <a:ext cx="8568952" cy="1584176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ab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/>
                          </a:rPr>
                          <m:t>φ</m:t>
                        </m:r>
                      </m:e>
                    </m:func>
                    <m:r>
                      <a:rPr lang="uk-UA" sz="2400" b="0" i="0" smtClean="0">
                        <a:latin typeface="Cambria Math"/>
                      </a:rPr>
                      <m:t>   Оскільки найбільше значення  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uk-UA" sz="2400" b="0" i="1" smtClean="0">
                            <a:latin typeface="Cambria Math"/>
                          </a:rPr>
                          <m:t>90°</m:t>
                        </m:r>
                        <m:r>
                          <a:rPr lang="en-US" sz="2400" b="0" i="1" smtClean="0">
                            <a:latin typeface="Cambria Math"/>
                          </a:rPr>
                          <m:t>=1</m:t>
                        </m:r>
                      </m:e>
                    </m:func>
                    <m:r>
                      <a:rPr lang="uk-UA" sz="2400" b="0" i="0" smtClean="0">
                        <a:latin typeface="Cambria Math"/>
                      </a:rPr>
                      <m:t>, то </m:t>
                    </m:r>
                  </m:oMath>
                </a14:m>
                <a:endParaRPr lang="uk-UA" sz="2400" b="0" dirty="0" smtClean="0"/>
              </a:p>
              <a:p>
                <a:r>
                  <a:rPr lang="en-US" sz="2400" dirty="0" smtClean="0"/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err="1" smtClean="0"/>
                  <a:t>ab</a:t>
                </a:r>
                <a:r>
                  <a:rPr lang="en-US" sz="2400" dirty="0" smtClean="0"/>
                  <a:t>  -   </a:t>
                </a:r>
                <a:r>
                  <a:rPr lang="uk-UA" sz="2400" dirty="0" smtClean="0"/>
                  <a:t>площа прямокутного трикутника.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3528" y="4797152"/>
                <a:ext cx="8568952" cy="1584176"/>
              </a:xfrm>
              <a:blipFill rotWithShape="1">
                <a:blip r:embed="rId2"/>
                <a:stretch>
                  <a:fillRect l="-2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32329" y="116632"/>
            <a:ext cx="9146030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Дано три </a:t>
            </a:r>
            <a:r>
              <a:rPr lang="ru-RU" sz="28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трикутники</a:t>
            </a:r>
            <a:r>
              <a:rPr lang="ru-RU" sz="28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800" b="0" i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гострокутний</a:t>
            </a:r>
            <a:r>
              <a:rPr lang="ru-RU" sz="28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прямокутний </a:t>
            </a:r>
          </a:p>
          <a:p>
            <a:r>
              <a:rPr lang="uk-UA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 тупокутний. Який із  цих трикутників має найбільшу </a:t>
            </a:r>
          </a:p>
          <a:p>
            <a:r>
              <a:rPr lang="uk-UA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площу, якщо вони мають по дві відповідно рівні сторони, </a:t>
            </a:r>
          </a:p>
          <a:p>
            <a:r>
              <a:rPr lang="uk-UA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які утворюють ці кути?</a:t>
            </a:r>
            <a:endParaRPr lang="ru-RU" sz="28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964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438</TotalTime>
  <Words>274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Тема уроку.</vt:lpstr>
      <vt:lpstr> Мета уроку                        </vt:lpstr>
      <vt:lpstr>Презентация PowerPoint</vt:lpstr>
      <vt:lpstr>S = 1/2 ab S = 30 〖см〗^2</vt:lpstr>
      <vt:lpstr>S = (a^2 √3)/4      S = 9√(3 ) 〖см〗^2   </vt:lpstr>
      <vt:lpstr>S = (3R^2 √3)/4     S = 3√3  〖см〗^2</vt:lpstr>
      <vt:lpstr>AB = 5 см, AC = 8 см  S = (p – a) √(p(p-b)) p = 9см,   S = 12 〖см〗^2</vt:lpstr>
      <vt:lpstr> ADB – єгипетський трикутник, BD = 3 см.   S = (AC∗BD)/2, S=12 〖см〗^2</vt:lpstr>
      <vt:lpstr>   φ                              φ                            φ</vt:lpstr>
      <vt:lpstr>        Розв‘язання 1. За формулою Герона знайдемо площу трикутника  S = √(p(p -a)(p -b)(p -c)),   S = 84 〖см〗^2 2. Оскільки S = pr, то r = s/p = 4 (см) Відповідь: коло, радіус якого 5 см, в такий трикутник вписати неможливо.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Prime</cp:lastModifiedBy>
  <cp:revision>38</cp:revision>
  <dcterms:created xsi:type="dcterms:W3CDTF">2015-02-12T14:54:17Z</dcterms:created>
  <dcterms:modified xsi:type="dcterms:W3CDTF">2015-03-26T18:43:11Z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1149426</vt:lpwstr>
  </property>
  <property fmtid="{D5CDD505-2E9C-101B-9397-08002B2CF9AE}" name="NXPowerLiteVersion" pid="3">
    <vt:lpwstr>D4.1.4</vt:lpwstr>
  </property>
</Properties>
</file>