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0" r:id="rId6"/>
    <p:sldId id="261" r:id="rId7"/>
    <p:sldId id="262" r:id="rId8"/>
    <p:sldId id="259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9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0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5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0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8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70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5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6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9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9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365B3-240E-4EB9-B872-DF9B09A059A9}" type="datetimeFigureOut">
              <a:rPr lang="ru-RU" smtClean="0"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74FF9-DDE2-433A-9C92-1F479EE34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6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0.jpeg" Type="http://schemas.openxmlformats.org/officeDocument/2006/relationships/image"/><Relationship Id="rId5" Target="../media/image4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 ?><Relationships xmlns="http://schemas.openxmlformats.org/package/2006/relationships"><Relationship Id="rId3" Target="../media/image11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Администратор\Downloads\092804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048000" cy="1838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ownloads\1347986649_dju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4003964"/>
            <a:ext cx="5238750" cy="2819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3768" y="2949421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0000FF"/>
                </a:solidFill>
              </a:rPr>
              <a:t>            Урок – гра </a:t>
            </a:r>
          </a:p>
          <a:p>
            <a:r>
              <a:rPr lang="uk-UA" sz="4000" b="1" i="1" dirty="0" smtClean="0">
                <a:solidFill>
                  <a:srgbClr val="0000FF"/>
                </a:solidFill>
              </a:rPr>
              <a:t>«Посвята у Козацтво»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188640"/>
            <a:ext cx="6246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«</a:t>
            </a:r>
            <a:r>
              <a:rPr lang="ru-RU" sz="3600" b="1" kern="10" dirty="0" err="1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Розв</a:t>
            </a:r>
            <a:r>
              <a:rPr lang="en-US" sz="3600" b="1" kern="10" dirty="0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’</a:t>
            </a:r>
            <a:r>
              <a:rPr lang="uk-UA" sz="3600" b="1" kern="10" dirty="0" err="1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язування</a:t>
            </a:r>
            <a:r>
              <a:rPr lang="uk-UA" sz="3600" b="1" kern="10" dirty="0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 завдань на д</a:t>
            </a:r>
            <a:r>
              <a:rPr lang="ru-RU" sz="3600" b="1" kern="10" dirty="0" err="1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одавання</a:t>
            </a:r>
            <a:r>
              <a:rPr lang="ru-RU" sz="3600" b="1" kern="10" dirty="0" smtClean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 </a:t>
            </a:r>
            <a:r>
              <a:rPr lang="ru-RU" sz="3600" b="1" kern="10" dirty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і </a:t>
            </a:r>
            <a:r>
              <a:rPr lang="ru-RU" sz="3600" b="1" kern="10" dirty="0" err="1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віднімання</a:t>
            </a:r>
            <a:r>
              <a:rPr lang="ru-RU" sz="3600" b="1" kern="10" dirty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 </a:t>
            </a:r>
          </a:p>
          <a:p>
            <a:pPr algn="ctr"/>
            <a:r>
              <a:rPr lang="ru-RU" sz="3600" b="1" kern="10" dirty="0" err="1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натуральних</a:t>
            </a:r>
            <a:r>
              <a:rPr lang="ru-RU" sz="3600" b="1" kern="10" dirty="0"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 чисел"</a:t>
            </a:r>
          </a:p>
        </p:txBody>
      </p:sp>
    </p:spTree>
    <p:extLst>
      <p:ext uri="{BB962C8B-B14F-4D97-AF65-F5344CB8AC3E}">
        <p14:creationId xmlns:p14="http://schemas.microsoft.com/office/powerpoint/2010/main" val="238633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4448" y="404664"/>
            <a:ext cx="83143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Робота з підручником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Users\Администратор\Downloads\images (4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796" y="1657350"/>
            <a:ext cx="3315679" cy="2275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30" y="1484784"/>
            <a:ext cx="3984906" cy="3203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Администратор\Downloads\images (37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66069"/>
            <a:ext cx="792088" cy="962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ownloads\загруженное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817" y="2466069"/>
            <a:ext cx="1653207" cy="1472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94116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00FF"/>
                </a:solidFill>
              </a:rPr>
              <a:t>Задача № 302 </a:t>
            </a:r>
          </a:p>
          <a:p>
            <a:r>
              <a:rPr lang="uk-UA" sz="2000" b="1" dirty="0" smtClean="0">
                <a:solidFill>
                  <a:srgbClr val="0000FF"/>
                </a:solidFill>
              </a:rPr>
              <a:t>Математика 5 клас  Н.А. </a:t>
            </a:r>
            <a:r>
              <a:rPr lang="uk-UA" sz="2000" b="1" dirty="0" err="1" smtClean="0">
                <a:solidFill>
                  <a:srgbClr val="0000FF"/>
                </a:solidFill>
              </a:rPr>
              <a:t>Тарасенкова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1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51" y="-1566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27360" y="404664"/>
            <a:ext cx="64685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Домашня робота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374107" cy="2324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85667" y="4005064"/>
            <a:ext cx="49788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2000" b="1" dirty="0" smtClean="0">
                <a:solidFill>
                  <a:srgbClr val="0000FF"/>
                </a:solidFill>
              </a:rPr>
              <a:t>Скласти задачу на додавання та віднімання натуральних чисел</a:t>
            </a:r>
          </a:p>
          <a:p>
            <a:pPr marL="342900" indent="-342900">
              <a:buAutoNum type="arabicPeriod"/>
            </a:pPr>
            <a:r>
              <a:rPr lang="uk-UA" sz="2000" b="1" dirty="0" err="1" smtClean="0">
                <a:solidFill>
                  <a:srgbClr val="0000FF"/>
                </a:solidFill>
              </a:rPr>
              <a:t>Розв</a:t>
            </a:r>
            <a:r>
              <a:rPr lang="en-US" sz="2000" b="1" dirty="0" smtClean="0">
                <a:solidFill>
                  <a:srgbClr val="0000FF"/>
                </a:solidFill>
              </a:rPr>
              <a:t>’</a:t>
            </a:r>
            <a:r>
              <a:rPr lang="uk-UA" sz="2000" b="1" dirty="0" err="1" smtClean="0">
                <a:solidFill>
                  <a:srgbClr val="0000FF"/>
                </a:solidFill>
              </a:rPr>
              <a:t>язати</a:t>
            </a:r>
            <a:r>
              <a:rPr lang="uk-UA" sz="2000" b="1" dirty="0" smtClean="0">
                <a:solidFill>
                  <a:srgbClr val="0000FF"/>
                </a:solidFill>
              </a:rPr>
              <a:t> задачу №30 3( 1,2).</a:t>
            </a:r>
          </a:p>
          <a:p>
            <a:pPr marL="342900" indent="-342900">
              <a:buAutoNum type="arabicPeriod"/>
            </a:pPr>
            <a:r>
              <a:rPr lang="uk-UA" sz="2000" b="1" dirty="0" smtClean="0">
                <a:solidFill>
                  <a:srgbClr val="0000FF"/>
                </a:solidFill>
              </a:rPr>
              <a:t>Повторити правила, які стосуються даної теми.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052736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 </a:t>
            </a:r>
            <a:endParaRPr lang="ru-RU" dirty="0"/>
          </a:p>
          <a:p>
            <a:pPr algn="r"/>
            <a:r>
              <a:rPr lang="uk-UA" sz="2400" b="1" i="1" dirty="0">
                <a:solidFill>
                  <a:srgbClr val="0000FF"/>
                </a:solidFill>
              </a:rPr>
              <a:t>Козак – герой народу України.</a:t>
            </a:r>
            <a:endParaRPr lang="ru-RU" sz="2400" b="1" i="1" dirty="0">
              <a:solidFill>
                <a:srgbClr val="0000FF"/>
              </a:solidFill>
            </a:endParaRPr>
          </a:p>
          <a:p>
            <a:pPr algn="r"/>
            <a:r>
              <a:rPr lang="uk-UA" sz="2400" b="1" i="1" dirty="0">
                <a:solidFill>
                  <a:srgbClr val="0000FF"/>
                </a:solidFill>
              </a:rPr>
              <a:t>Козакувати - справа не проста</a:t>
            </a:r>
            <a:endParaRPr lang="ru-RU" sz="2400" b="1" i="1" dirty="0">
              <a:solidFill>
                <a:srgbClr val="0000FF"/>
              </a:solidFill>
            </a:endParaRPr>
          </a:p>
          <a:p>
            <a:pPr algn="r"/>
            <a:r>
              <a:rPr lang="uk-UA" sz="2400" b="1" i="1" dirty="0">
                <a:solidFill>
                  <a:srgbClr val="0000FF"/>
                </a:solidFill>
              </a:rPr>
              <a:t>Коли державу побудуємо з малого, </a:t>
            </a:r>
            <a:endParaRPr lang="ru-RU" sz="2400" b="1" i="1" dirty="0">
              <a:solidFill>
                <a:srgbClr val="0000FF"/>
              </a:solidFill>
            </a:endParaRPr>
          </a:p>
          <a:p>
            <a:pPr algn="r"/>
            <a:r>
              <a:rPr lang="ru-RU" sz="2400" b="1" i="1" dirty="0">
                <a:solidFill>
                  <a:srgbClr val="0000FF"/>
                </a:solidFill>
              </a:rPr>
              <a:t>Для </a:t>
            </a:r>
            <a:r>
              <a:rPr lang="ru-RU" sz="2400" b="1" i="1" dirty="0" err="1" smtClean="0">
                <a:solidFill>
                  <a:srgbClr val="0000FF"/>
                </a:solidFill>
              </a:rPr>
              <a:t>всіх</a:t>
            </a:r>
            <a:r>
              <a:rPr lang="ru-RU" sz="24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err="1">
                <a:solidFill>
                  <a:srgbClr val="0000FF"/>
                </a:solidFill>
              </a:rPr>
              <a:t>розквітне</a:t>
            </a:r>
            <a:r>
              <a:rPr lang="ru-RU" sz="2400" b="1" i="1" dirty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 слава  </a:t>
            </a:r>
            <a:r>
              <a:rPr lang="ru-RU" sz="2400" b="1" i="1" dirty="0">
                <a:solidFill>
                  <a:srgbClr val="0000FF"/>
                </a:solidFill>
              </a:rPr>
              <a:t>й </a:t>
            </a:r>
            <a:r>
              <a:rPr lang="ru-RU" sz="2400" b="1" i="1" dirty="0" smtClean="0">
                <a:solidFill>
                  <a:srgbClr val="0000FF"/>
                </a:solidFill>
              </a:rPr>
              <a:t>доброта</a:t>
            </a:r>
            <a:r>
              <a:rPr lang="uk-UA" sz="2400" b="1" i="1" dirty="0" smtClean="0">
                <a:solidFill>
                  <a:srgbClr val="0000FF"/>
                </a:solidFill>
              </a:rPr>
              <a:t>.</a:t>
            </a:r>
            <a:endParaRPr lang="ru-RU" sz="2400" b="1" i="1" dirty="0">
              <a:solidFill>
                <a:srgbClr val="0000FF"/>
              </a:solidFill>
            </a:endParaRPr>
          </a:p>
          <a:p>
            <a:r>
              <a:rPr lang="uk-UA" sz="2400" dirty="0">
                <a:solidFill>
                  <a:srgbClr val="0000FF"/>
                </a:solidFill>
              </a:rPr>
              <a:t> </a:t>
            </a:r>
            <a:endParaRPr lang="ru-RU" sz="2400" dirty="0">
              <a:solidFill>
                <a:srgbClr val="0000FF"/>
              </a:solidFill>
            </a:endParaRPr>
          </a:p>
          <a:p>
            <a:r>
              <a:rPr lang="uk-UA" sz="2400" dirty="0">
                <a:solidFill>
                  <a:srgbClr val="0000FF"/>
                </a:solidFill>
              </a:rPr>
              <a:t> </a:t>
            </a:r>
            <a:r>
              <a:rPr lang="uk-UA" sz="2400" dirty="0" smtClean="0">
                <a:solidFill>
                  <a:srgbClr val="0000FF"/>
                </a:solidFill>
              </a:rPr>
              <a:t>  </a:t>
            </a:r>
          </a:p>
          <a:p>
            <a:endParaRPr lang="uk-UA" sz="2400" dirty="0">
              <a:solidFill>
                <a:srgbClr val="0000FF"/>
              </a:solidFill>
            </a:endParaRPr>
          </a:p>
          <a:p>
            <a:r>
              <a:rPr lang="uk-UA" sz="2400" dirty="0" smtClean="0">
                <a:solidFill>
                  <a:srgbClr val="0000FF"/>
                </a:solidFill>
              </a:rPr>
              <a:t>   </a:t>
            </a:r>
            <a:r>
              <a:rPr lang="uk-UA" sz="2400" b="1" dirty="0" smtClean="0">
                <a:solidFill>
                  <a:srgbClr val="0000FF"/>
                </a:solidFill>
              </a:rPr>
              <a:t>Діти</a:t>
            </a:r>
            <a:r>
              <a:rPr lang="uk-UA" sz="2400" b="1" dirty="0">
                <a:solidFill>
                  <a:srgbClr val="0000FF"/>
                </a:solidFill>
              </a:rPr>
              <a:t>, ви є нащадками славних українських козаків. Тож любіть Україну, шануйте її народ. Хай кожен з вас своїми вчинками і добрими </a:t>
            </a:r>
            <a:r>
              <a:rPr lang="uk-UA" sz="2400" b="1" dirty="0" smtClean="0">
                <a:solidFill>
                  <a:srgbClr val="0000FF"/>
                </a:solidFill>
              </a:rPr>
              <a:t>справами, своїми знаннями доведе</a:t>
            </a:r>
            <a:r>
              <a:rPr lang="uk-UA" sz="2400" b="1" dirty="0">
                <a:solidFill>
                  <a:srgbClr val="0000FF"/>
                </a:solidFill>
              </a:rPr>
              <a:t>, що козацькому роду нема переводу.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uk-UA" sz="2400" dirty="0">
                <a:solidFill>
                  <a:srgbClr val="0000FF"/>
                </a:solidFill>
              </a:rPr>
              <a:t> </a:t>
            </a:r>
            <a:endParaRPr lang="ru-RU" sz="2400" dirty="0">
              <a:solidFill>
                <a:srgbClr val="0000FF"/>
              </a:solidFill>
            </a:endParaRPr>
          </a:p>
          <a:p>
            <a:r>
              <a:rPr lang="uk-UA" dirty="0"/>
              <a:t> </a:t>
            </a:r>
            <a:endParaRPr lang="ru-RU" dirty="0"/>
          </a:p>
        </p:txBody>
      </p:sp>
      <p:pic>
        <p:nvPicPr>
          <p:cNvPr id="5122" name="Picture 2" descr="C:\Users\Администратор\Downloads\imagesCANMIDF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2160240" cy="2746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12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67944" y="188912"/>
            <a:ext cx="507605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Узагальнити  і  систематизувати  уміння  й навички учнів </a:t>
            </a:r>
            <a:r>
              <a:rPr lang="uk-UA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 розв'язуванні </a:t>
            </a:r>
            <a:r>
              <a:rPr lang="uk-UA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вправ на  додавання  і   віднімання   натуральних   чисел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 </a:t>
            </a:r>
            <a:r>
              <a:rPr lang="uk-UA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розвивати обчислювальні  навички,  логічне  мислення; виховувати активність, увагу, </a:t>
            </a:r>
            <a:r>
              <a:rPr lang="uk-UA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наполегливість; з</a:t>
            </a:r>
            <a:r>
              <a:rPr lang="ru-RU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багатити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знання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дітей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про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історію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українського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народу, </a:t>
            </a:r>
            <a:r>
              <a:rPr lang="ru-RU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розширити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знання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про </a:t>
            </a:r>
            <a:r>
              <a:rPr lang="ru-RU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період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козацтва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Україні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endParaRPr lang="uk-UA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979" y="30171"/>
            <a:ext cx="2124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Мета.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Users\Администратор\Downloads\images (3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194310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05064"/>
            <a:ext cx="218566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84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162" y="2705894"/>
            <a:ext cx="1971675" cy="231457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36415" y="3844498"/>
            <a:ext cx="55867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Козацькому роду,</a:t>
            </a:r>
          </a:p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 нема переводу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65145" y="739699"/>
            <a:ext cx="4126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Девіз уроку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3825775" cy="2865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58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2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2693" y="120763"/>
            <a:ext cx="4641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kern="10" dirty="0">
                <a:ln w="1270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І </a:t>
            </a:r>
            <a:r>
              <a:rPr lang="ru-RU" sz="3600" b="1" kern="10" dirty="0" err="1">
                <a:ln w="1270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етап</a:t>
            </a:r>
            <a:r>
              <a:rPr lang="ru-RU" sz="3600" b="1" kern="10" dirty="0">
                <a:ln w="1270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 "</a:t>
            </a:r>
            <a:r>
              <a:rPr lang="ru-RU" sz="3600" b="1" kern="10" dirty="0" err="1">
                <a:ln w="1270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Кросворд</a:t>
            </a:r>
            <a:r>
              <a:rPr lang="ru-RU" sz="3600" b="1" kern="10" dirty="0">
                <a:ln w="12700" algn="ctr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man Old Style"/>
              </a:rPr>
              <a:t>"</a:t>
            </a:r>
          </a:p>
        </p:txBody>
      </p:sp>
      <p:grpSp>
        <p:nvGrpSpPr>
          <p:cNvPr id="6" name="Group 11"/>
          <p:cNvGrpSpPr>
            <a:grpSpLocks noChangeAspect="1"/>
          </p:cNvGrpSpPr>
          <p:nvPr/>
        </p:nvGrpSpPr>
        <p:grpSpPr bwMode="auto">
          <a:xfrm>
            <a:off x="3530141" y="347465"/>
            <a:ext cx="5053017" cy="3475586"/>
            <a:chOff x="1575" y="3762"/>
            <a:chExt cx="6071" cy="4495"/>
          </a:xfrm>
        </p:grpSpPr>
        <p:sp>
          <p:nvSpPr>
            <p:cNvPr id="7" name="AutoShape 12"/>
            <p:cNvSpPr>
              <a:spLocks noChangeAspect="1" noChangeArrowheads="1"/>
            </p:cNvSpPr>
            <p:nvPr/>
          </p:nvSpPr>
          <p:spPr bwMode="auto">
            <a:xfrm>
              <a:off x="1575" y="3762"/>
              <a:ext cx="6071" cy="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987" y="3937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1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987" y="4355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2987" y="4773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87" y="5191"/>
              <a:ext cx="422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2987" y="5609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2987" y="6027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987" y="6445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2987" y="6863"/>
              <a:ext cx="422" cy="41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Rectangle 21"/>
            <p:cNvSpPr>
              <a:spLocks noChangeArrowheads="1"/>
            </p:cNvSpPr>
            <p:nvPr/>
          </p:nvSpPr>
          <p:spPr bwMode="auto">
            <a:xfrm>
              <a:off x="2564" y="5191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2987" y="7699"/>
              <a:ext cx="423" cy="4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2987" y="7281"/>
              <a:ext cx="423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1717" y="5191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 dirty="0">
                  <a:latin typeface="Calibri" pitchFamily="34" charset="0"/>
                </a:rPr>
                <a:t>5</a:t>
              </a:r>
              <a:endParaRPr lang="ru-RU" dirty="0">
                <a:latin typeface="Calibri" pitchFamily="34" charset="0"/>
              </a:endParaRPr>
            </a:p>
          </p:txBody>
        </p:sp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2564" y="7281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2140" y="7281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Rectangle 27"/>
            <p:cNvSpPr>
              <a:spLocks noChangeArrowheads="1"/>
            </p:cNvSpPr>
            <p:nvPr/>
          </p:nvSpPr>
          <p:spPr bwMode="auto">
            <a:xfrm>
              <a:off x="1717" y="7281"/>
              <a:ext cx="421" cy="42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8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23" name="Rectangle 28"/>
            <p:cNvSpPr>
              <a:spLocks noChangeArrowheads="1"/>
            </p:cNvSpPr>
            <p:nvPr/>
          </p:nvSpPr>
          <p:spPr bwMode="auto">
            <a:xfrm>
              <a:off x="3411" y="7281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Rectangle 29"/>
            <p:cNvSpPr>
              <a:spLocks noChangeArrowheads="1"/>
            </p:cNvSpPr>
            <p:nvPr/>
          </p:nvSpPr>
          <p:spPr bwMode="auto">
            <a:xfrm>
              <a:off x="4258" y="6863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5" name="Rectangle 30"/>
            <p:cNvSpPr>
              <a:spLocks noChangeArrowheads="1"/>
            </p:cNvSpPr>
            <p:nvPr/>
          </p:nvSpPr>
          <p:spPr bwMode="auto">
            <a:xfrm>
              <a:off x="5105" y="3937"/>
              <a:ext cx="423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6" name="Rectangle 31"/>
            <p:cNvSpPr>
              <a:spLocks noChangeArrowheads="1"/>
            </p:cNvSpPr>
            <p:nvPr/>
          </p:nvSpPr>
          <p:spPr bwMode="auto">
            <a:xfrm>
              <a:off x="4258" y="5191"/>
              <a:ext cx="422" cy="42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4258" y="5609"/>
              <a:ext cx="422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6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4258" y="6027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4258" y="6445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4258" y="4355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4258" y="3937"/>
              <a:ext cx="423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2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4681" y="3937"/>
              <a:ext cx="423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3" name="Rectangle 38"/>
            <p:cNvSpPr>
              <a:spLocks noChangeArrowheads="1"/>
            </p:cNvSpPr>
            <p:nvPr/>
          </p:nvSpPr>
          <p:spPr bwMode="auto">
            <a:xfrm>
              <a:off x="5528" y="3937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Rectangle 39"/>
            <p:cNvSpPr>
              <a:spLocks noChangeArrowheads="1"/>
            </p:cNvSpPr>
            <p:nvPr/>
          </p:nvSpPr>
          <p:spPr bwMode="auto">
            <a:xfrm>
              <a:off x="4258" y="4773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5" name="Rectangle 40"/>
            <p:cNvSpPr>
              <a:spLocks noChangeArrowheads="1"/>
            </p:cNvSpPr>
            <p:nvPr/>
          </p:nvSpPr>
          <p:spPr bwMode="auto">
            <a:xfrm>
              <a:off x="4258" y="7281"/>
              <a:ext cx="422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3834" y="7281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2140" y="5191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8" name="Rectangle 43"/>
            <p:cNvSpPr>
              <a:spLocks noChangeArrowheads="1"/>
            </p:cNvSpPr>
            <p:nvPr/>
          </p:nvSpPr>
          <p:spPr bwMode="auto">
            <a:xfrm>
              <a:off x="5952" y="3937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6375" y="3937"/>
              <a:ext cx="423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0" name="Rectangle 45"/>
            <p:cNvSpPr>
              <a:spLocks noChangeArrowheads="1"/>
            </p:cNvSpPr>
            <p:nvPr/>
          </p:nvSpPr>
          <p:spPr bwMode="auto">
            <a:xfrm>
              <a:off x="5952" y="4773"/>
              <a:ext cx="422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1" name="Rectangle 46"/>
            <p:cNvSpPr>
              <a:spLocks noChangeArrowheads="1"/>
            </p:cNvSpPr>
            <p:nvPr/>
          </p:nvSpPr>
          <p:spPr bwMode="auto">
            <a:xfrm>
              <a:off x="6375" y="5191"/>
              <a:ext cx="424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2" name="Rectangle 47"/>
            <p:cNvSpPr>
              <a:spLocks noChangeArrowheads="1"/>
            </p:cNvSpPr>
            <p:nvPr/>
          </p:nvSpPr>
          <p:spPr bwMode="auto">
            <a:xfrm>
              <a:off x="6799" y="4773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3" name="Rectangle 48"/>
            <p:cNvSpPr>
              <a:spLocks noChangeArrowheads="1"/>
            </p:cNvSpPr>
            <p:nvPr/>
          </p:nvSpPr>
          <p:spPr bwMode="auto">
            <a:xfrm>
              <a:off x="6375" y="4773"/>
              <a:ext cx="423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4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44" name="Rectangle 49"/>
            <p:cNvSpPr>
              <a:spLocks noChangeArrowheads="1"/>
            </p:cNvSpPr>
            <p:nvPr/>
          </p:nvSpPr>
          <p:spPr bwMode="auto">
            <a:xfrm>
              <a:off x="7222" y="5609"/>
              <a:ext cx="424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Rectangle 50"/>
            <p:cNvSpPr>
              <a:spLocks noChangeArrowheads="1"/>
            </p:cNvSpPr>
            <p:nvPr/>
          </p:nvSpPr>
          <p:spPr bwMode="auto">
            <a:xfrm>
              <a:off x="6799" y="5609"/>
              <a:ext cx="422" cy="4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6" name="Rectangle 51"/>
            <p:cNvSpPr>
              <a:spLocks noChangeArrowheads="1"/>
            </p:cNvSpPr>
            <p:nvPr/>
          </p:nvSpPr>
          <p:spPr bwMode="auto">
            <a:xfrm>
              <a:off x="5952" y="5609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" name="Rectangle 52"/>
            <p:cNvSpPr>
              <a:spLocks noChangeArrowheads="1"/>
            </p:cNvSpPr>
            <p:nvPr/>
          </p:nvSpPr>
          <p:spPr bwMode="auto">
            <a:xfrm>
              <a:off x="6375" y="5609"/>
              <a:ext cx="422" cy="42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8" name="Rectangle 53"/>
            <p:cNvSpPr>
              <a:spLocks noChangeArrowheads="1"/>
            </p:cNvSpPr>
            <p:nvPr/>
          </p:nvSpPr>
          <p:spPr bwMode="auto">
            <a:xfrm>
              <a:off x="4681" y="5609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Rectangle 54"/>
            <p:cNvSpPr>
              <a:spLocks noChangeArrowheads="1"/>
            </p:cNvSpPr>
            <p:nvPr/>
          </p:nvSpPr>
          <p:spPr bwMode="auto">
            <a:xfrm>
              <a:off x="5105" y="5609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Rectangle 55"/>
            <p:cNvSpPr>
              <a:spLocks noChangeArrowheads="1"/>
            </p:cNvSpPr>
            <p:nvPr/>
          </p:nvSpPr>
          <p:spPr bwMode="auto">
            <a:xfrm>
              <a:off x="5528" y="5609"/>
              <a:ext cx="424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Rectangle 56"/>
            <p:cNvSpPr>
              <a:spLocks noChangeArrowheads="1"/>
            </p:cNvSpPr>
            <p:nvPr/>
          </p:nvSpPr>
          <p:spPr bwMode="auto">
            <a:xfrm>
              <a:off x="6799" y="3937"/>
              <a:ext cx="422" cy="41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2" name="Rectangle 57"/>
            <p:cNvSpPr>
              <a:spLocks noChangeArrowheads="1"/>
            </p:cNvSpPr>
            <p:nvPr/>
          </p:nvSpPr>
          <p:spPr bwMode="auto">
            <a:xfrm>
              <a:off x="5105" y="6445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7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53" name="Rectangle 58"/>
            <p:cNvSpPr>
              <a:spLocks noChangeArrowheads="1"/>
            </p:cNvSpPr>
            <p:nvPr/>
          </p:nvSpPr>
          <p:spPr bwMode="auto">
            <a:xfrm>
              <a:off x="5528" y="6445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4" name="Rectangle 59"/>
            <p:cNvSpPr>
              <a:spLocks noChangeArrowheads="1"/>
            </p:cNvSpPr>
            <p:nvPr/>
          </p:nvSpPr>
          <p:spPr bwMode="auto">
            <a:xfrm>
              <a:off x="5952" y="6445"/>
              <a:ext cx="422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5" name="Rectangle 60"/>
            <p:cNvSpPr>
              <a:spLocks noChangeArrowheads="1"/>
            </p:cNvSpPr>
            <p:nvPr/>
          </p:nvSpPr>
          <p:spPr bwMode="auto">
            <a:xfrm>
              <a:off x="6375" y="6445"/>
              <a:ext cx="424" cy="41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6" name="Rectangle 61"/>
            <p:cNvSpPr>
              <a:spLocks noChangeArrowheads="1"/>
            </p:cNvSpPr>
            <p:nvPr/>
          </p:nvSpPr>
          <p:spPr bwMode="auto">
            <a:xfrm>
              <a:off x="6375" y="6027"/>
              <a:ext cx="423" cy="4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7" name="Rectangle 62"/>
            <p:cNvSpPr>
              <a:spLocks noChangeArrowheads="1"/>
            </p:cNvSpPr>
            <p:nvPr/>
          </p:nvSpPr>
          <p:spPr bwMode="auto">
            <a:xfrm>
              <a:off x="5528" y="4773"/>
              <a:ext cx="423" cy="41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Calibri" pitchFamily="34" charset="0"/>
                </a:rPr>
                <a:t>3</a:t>
              </a:r>
              <a:endParaRPr lang="ru-RU">
                <a:latin typeface="Calibri" pitchFamily="34" charset="0"/>
              </a:endParaRPr>
            </a:p>
          </p:txBody>
        </p:sp>
      </p:grpSp>
      <p:sp>
        <p:nvSpPr>
          <p:cNvPr id="58" name="Text Box 63"/>
          <p:cNvSpPr txBox="1">
            <a:spLocks noChangeArrowheads="1"/>
          </p:cNvSpPr>
          <p:nvPr/>
        </p:nvSpPr>
        <p:spPr bwMode="auto">
          <a:xfrm>
            <a:off x="184052" y="3037462"/>
            <a:ext cx="381635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  </a:t>
            </a:r>
            <a:r>
              <a:rPr 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 </a:t>
            </a:r>
            <a:r>
              <a:rPr lang="uk-UA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По горизонталі:</a:t>
            </a:r>
            <a:r>
              <a:rPr lang="uk-UA" sz="2400" b="1" u="sng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2.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Як називають числа, що додають.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3.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Результат додавання.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5.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Найменше натуральне число.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6.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Число, яке віднімають.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7.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Знак додавання.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8.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Результат віднімання.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</a:p>
        </p:txBody>
      </p:sp>
      <p:sp>
        <p:nvSpPr>
          <p:cNvPr id="59" name="Text Box 65"/>
          <p:cNvSpPr txBox="1">
            <a:spLocks noChangeArrowheads="1"/>
          </p:cNvSpPr>
          <p:nvPr/>
        </p:nvSpPr>
        <p:spPr bwMode="auto">
          <a:xfrm>
            <a:off x="4427538" y="4005263"/>
            <a:ext cx="4319587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      </a:t>
            </a:r>
            <a:r>
              <a:rPr lang="uk-UA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По вертикалі: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1.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Число, від якого віднімають.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2.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Дія, протилежна до віднімання.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4.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 </a:t>
            </a:r>
            <a:r>
              <a:rPr lang="uk-UA" sz="2400" dirty="0">
                <a:solidFill>
                  <a:srgbClr val="0000FF"/>
                </a:solidFill>
                <a:latin typeface="Times New Roman" pitchFamily="18" charset="0"/>
                <a:cs typeface="+mn-cs"/>
              </a:rPr>
              <a:t>Знак віднімання.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3074" name="Picture 2" descr="C:\Users\Администратор\Downloads\загруженное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0239"/>
            <a:ext cx="2304256" cy="1891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44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1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71600" y="188640"/>
            <a:ext cx="7637297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ІІ етап «Історичні відомості</a:t>
            </a:r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6" name="Picture 2" descr="C:\Users\Администратор\Downloads\images (3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556793"/>
            <a:ext cx="2736304" cy="1885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дминистратор\Downloads\Ико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52" y="797664"/>
            <a:ext cx="2035909" cy="20183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9718" y="3789040"/>
            <a:ext cx="748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00FF"/>
                </a:solidFill>
              </a:rPr>
              <a:t>І </a:t>
            </a:r>
            <a:r>
              <a:rPr lang="uk-UA" sz="2000" b="1" dirty="0" err="1">
                <a:solidFill>
                  <a:srgbClr val="0000FF"/>
                </a:solidFill>
              </a:rPr>
              <a:t>І</a:t>
            </a:r>
            <a:r>
              <a:rPr lang="uk-UA" sz="2000" b="1" dirty="0">
                <a:solidFill>
                  <a:srgbClr val="0000FF"/>
                </a:solidFill>
              </a:rPr>
              <a:t> етап «Історичні відомості»</a:t>
            </a:r>
            <a:endParaRPr lang="ru-RU" sz="2000" b="1" dirty="0">
              <a:solidFill>
                <a:srgbClr val="0000FF"/>
              </a:solidFill>
            </a:endParaRPr>
          </a:p>
          <a:p>
            <a:pPr lvl="0"/>
            <a:r>
              <a:rPr lang="uk-UA" sz="2000" b="1" dirty="0" smtClean="0">
                <a:solidFill>
                  <a:srgbClr val="0000FF"/>
                </a:solidFill>
              </a:rPr>
              <a:t>1.Вже </a:t>
            </a:r>
            <a:r>
              <a:rPr lang="uk-UA" sz="2000" b="1" dirty="0">
                <a:solidFill>
                  <a:srgbClr val="0000FF"/>
                </a:solidFill>
              </a:rPr>
              <a:t>більше десяти літ </a:t>
            </a:r>
            <a:r>
              <a:rPr lang="uk-UA" sz="2000" b="1" dirty="0" smtClean="0">
                <a:solidFill>
                  <a:srgbClr val="0000FF"/>
                </a:solidFill>
              </a:rPr>
              <a:t>Свято Покрови, яке припадає на 14 </a:t>
            </a:r>
            <a:r>
              <a:rPr lang="uk-UA" sz="2000" b="1" dirty="0">
                <a:solidFill>
                  <a:srgbClr val="0000FF"/>
                </a:solidFill>
              </a:rPr>
              <a:t>жовтня вважається ДНЕМ УКРАЇНСЬКОГО КОЗАЦТВА</a:t>
            </a:r>
            <a:endParaRPr lang="ru-RU" sz="2000" b="1" dirty="0">
              <a:solidFill>
                <a:srgbClr val="0000FF"/>
              </a:solidFill>
            </a:endParaRPr>
          </a:p>
          <a:p>
            <a:r>
              <a:rPr lang="uk-UA" sz="2000" b="1" dirty="0">
                <a:solidFill>
                  <a:srgbClr val="0000FF"/>
                </a:solidFill>
              </a:rPr>
              <a:t>     Виконавши наступне завдання ви зможете дізнатися у якому саме році видав </a:t>
            </a:r>
            <a:r>
              <a:rPr lang="uk-UA" sz="2000" b="1" dirty="0" smtClean="0">
                <a:solidFill>
                  <a:srgbClr val="0000FF"/>
                </a:solidFill>
              </a:rPr>
              <a:t>Президент </a:t>
            </a:r>
            <a:r>
              <a:rPr lang="uk-UA" sz="2000" b="1" dirty="0">
                <a:solidFill>
                  <a:srgbClr val="0000FF"/>
                </a:solidFill>
              </a:rPr>
              <a:t>України Указ про святкування «Дня Українського козацтва»</a:t>
            </a:r>
            <a:endParaRPr lang="ru-RU" sz="2000" b="1" dirty="0">
              <a:solidFill>
                <a:srgbClr val="0000FF"/>
              </a:solidFill>
            </a:endParaRPr>
          </a:p>
          <a:p>
            <a:r>
              <a:rPr lang="uk-UA" sz="2000" b="1" dirty="0" smtClean="0">
                <a:solidFill>
                  <a:srgbClr val="0000FF"/>
                </a:solidFill>
              </a:rPr>
              <a:t>58995 – 56543 + 547 - 1000 </a:t>
            </a:r>
            <a:r>
              <a:rPr lang="uk-UA" sz="2000" b="1" dirty="0">
                <a:solidFill>
                  <a:srgbClr val="0000FF"/>
                </a:solidFill>
              </a:rPr>
              <a:t>= </a:t>
            </a:r>
            <a:r>
              <a:rPr lang="uk-UA" sz="2000" b="1" dirty="0" smtClean="0">
                <a:solidFill>
                  <a:srgbClr val="0000FF"/>
                </a:solidFill>
              </a:rPr>
              <a:t>               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2816022"/>
            <a:ext cx="2085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(1999р. 7 </a:t>
            </a:r>
            <a:r>
              <a:rPr lang="ru-RU" sz="2000" b="1" dirty="0" err="1">
                <a:solidFill>
                  <a:srgbClr val="0000FF"/>
                </a:solidFill>
              </a:rPr>
              <a:t>серпня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710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6" y="908720"/>
            <a:ext cx="3456384" cy="2691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332656"/>
            <a:ext cx="50760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2.	Нам </a:t>
            </a:r>
            <a:r>
              <a:rPr lang="ru-RU" sz="2000" b="1" dirty="0" err="1">
                <a:solidFill>
                  <a:srgbClr val="0000FF"/>
                </a:solidFill>
              </a:rPr>
              <a:t>відомо</a:t>
            </a:r>
            <a:r>
              <a:rPr lang="ru-RU" sz="2000" b="1" dirty="0">
                <a:solidFill>
                  <a:srgbClr val="0000FF"/>
                </a:solidFill>
              </a:rPr>
              <a:t>, </a:t>
            </a:r>
            <a:r>
              <a:rPr lang="ru-RU" sz="2000" b="1" dirty="0" err="1">
                <a:solidFill>
                  <a:srgbClr val="0000FF"/>
                </a:solidFill>
              </a:rPr>
              <a:t>що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козаки</a:t>
            </a:r>
            <a:r>
              <a:rPr lang="ru-RU" sz="2000" b="1" dirty="0">
                <a:solidFill>
                  <a:srgbClr val="0000FF"/>
                </a:solidFill>
              </a:rPr>
              <a:t>, як будь-</a:t>
            </a:r>
            <a:r>
              <a:rPr lang="ru-RU" sz="2000" b="1" dirty="0" err="1">
                <a:solidFill>
                  <a:srgbClr val="0000FF"/>
                </a:solidFill>
              </a:rPr>
              <a:t>які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чоловіки</a:t>
            </a:r>
            <a:r>
              <a:rPr lang="ru-RU" sz="2000" b="1" dirty="0">
                <a:solidFill>
                  <a:srgbClr val="0000FF"/>
                </a:solidFill>
              </a:rPr>
              <a:t> любили смачно </a:t>
            </a:r>
            <a:r>
              <a:rPr lang="ru-RU" sz="2000" b="1" dirty="0" err="1">
                <a:solidFill>
                  <a:srgbClr val="0000FF"/>
                </a:solidFill>
              </a:rPr>
              <a:t>поїсти</a:t>
            </a:r>
            <a:r>
              <a:rPr lang="ru-RU" sz="2000" b="1" dirty="0">
                <a:solidFill>
                  <a:srgbClr val="0000FF"/>
                </a:solidFill>
              </a:rPr>
              <a:t>,  та на </a:t>
            </a:r>
            <a:r>
              <a:rPr lang="ru-RU" sz="2000" b="1" dirty="0" err="1">
                <a:solidFill>
                  <a:srgbClr val="0000FF"/>
                </a:solidFill>
              </a:rPr>
              <a:t>Січі</a:t>
            </a:r>
            <a:r>
              <a:rPr lang="ru-RU" sz="2000" b="1" dirty="0">
                <a:solidFill>
                  <a:srgbClr val="0000FF"/>
                </a:solidFill>
              </a:rPr>
              <a:t> вони  не </a:t>
            </a:r>
            <a:r>
              <a:rPr lang="ru-RU" sz="2000" b="1" dirty="0" err="1">
                <a:solidFill>
                  <a:srgbClr val="0000FF"/>
                </a:solidFill>
              </a:rPr>
              <a:t>мали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жінок</a:t>
            </a:r>
            <a:r>
              <a:rPr lang="ru-RU" sz="2000" b="1" dirty="0">
                <a:solidFill>
                  <a:srgbClr val="0000FF"/>
                </a:solidFill>
              </a:rPr>
              <a:t>, тому, </a:t>
            </a:r>
            <a:r>
              <a:rPr lang="ru-RU" sz="2000" b="1" dirty="0" err="1">
                <a:solidFill>
                  <a:srgbClr val="0000FF"/>
                </a:solidFill>
              </a:rPr>
              <a:t>змушені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були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готувати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їжу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самотужки</a:t>
            </a:r>
            <a:r>
              <a:rPr lang="ru-RU" sz="2000" b="1" dirty="0">
                <a:solidFill>
                  <a:srgbClr val="0000FF"/>
                </a:solidFill>
              </a:rPr>
              <a:t>. </a:t>
            </a:r>
            <a:r>
              <a:rPr lang="ru-RU" sz="2000" b="1" dirty="0" err="1">
                <a:solidFill>
                  <a:srgbClr val="0000FF"/>
                </a:solidFill>
              </a:rPr>
              <a:t>Тож</a:t>
            </a:r>
            <a:r>
              <a:rPr lang="ru-RU" sz="2000" b="1" dirty="0">
                <a:solidFill>
                  <a:srgbClr val="0000FF"/>
                </a:solidFill>
              </a:rPr>
              <a:t> наша </a:t>
            </a:r>
            <a:r>
              <a:rPr lang="ru-RU" sz="2000" b="1" dirty="0" err="1">
                <a:solidFill>
                  <a:srgbClr val="0000FF"/>
                </a:solidFill>
              </a:rPr>
              <a:t>допомога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їм</a:t>
            </a:r>
            <a:r>
              <a:rPr lang="ru-RU" sz="2000" b="1" dirty="0">
                <a:solidFill>
                  <a:srgbClr val="0000FF"/>
                </a:solidFill>
              </a:rPr>
              <a:t> не </a:t>
            </a:r>
            <a:r>
              <a:rPr lang="ru-RU" sz="2000" b="1" dirty="0" err="1">
                <a:solidFill>
                  <a:srgbClr val="0000FF"/>
                </a:solidFill>
              </a:rPr>
              <a:t>завадить</a:t>
            </a:r>
            <a:r>
              <a:rPr lang="ru-RU" sz="2000" b="1" dirty="0">
                <a:solidFill>
                  <a:srgbClr val="0000FF"/>
                </a:solidFill>
              </a:rPr>
              <a:t>, </a:t>
            </a:r>
            <a:r>
              <a:rPr lang="ru-RU" sz="2000" b="1" dirty="0" err="1">
                <a:solidFill>
                  <a:srgbClr val="0000FF"/>
                </a:solidFill>
              </a:rPr>
              <a:t>саме</a:t>
            </a:r>
            <a:r>
              <a:rPr lang="ru-RU" sz="2000" b="1" dirty="0">
                <a:solidFill>
                  <a:srgbClr val="0000FF"/>
                </a:solidFill>
              </a:rPr>
              <a:t>  тому </a:t>
            </a:r>
            <a:r>
              <a:rPr lang="ru-RU" sz="2000" b="1" dirty="0" err="1">
                <a:solidFill>
                  <a:srgbClr val="0000FF"/>
                </a:solidFill>
              </a:rPr>
              <a:t>виконуємо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наступне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завдання</a:t>
            </a:r>
            <a:r>
              <a:rPr lang="ru-RU" sz="2000" b="1" dirty="0">
                <a:solidFill>
                  <a:srgbClr val="0000FF"/>
                </a:solidFill>
              </a:rPr>
              <a:t>: </a:t>
            </a:r>
          </a:p>
          <a:p>
            <a:r>
              <a:rPr lang="ru-RU" sz="2000" b="1" dirty="0" err="1">
                <a:solidFill>
                  <a:srgbClr val="0000FF"/>
                </a:solidFill>
              </a:rPr>
              <a:t>Однією</a:t>
            </a:r>
            <a:r>
              <a:rPr lang="ru-RU" sz="2000" b="1" dirty="0">
                <a:solidFill>
                  <a:srgbClr val="0000FF"/>
                </a:solidFill>
              </a:rPr>
              <a:t> з </a:t>
            </a:r>
            <a:r>
              <a:rPr lang="ru-RU" sz="2000" b="1" dirty="0" err="1">
                <a:solidFill>
                  <a:srgbClr val="0000FF"/>
                </a:solidFill>
              </a:rPr>
              <a:t>улюблених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страв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козаків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була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</a:rPr>
              <a:t>юшка«ГЕТЬМАНСЬКА</a:t>
            </a:r>
            <a:r>
              <a:rPr lang="ru-RU" sz="2000" b="1" dirty="0">
                <a:solidFill>
                  <a:srgbClr val="0000FF"/>
                </a:solidFill>
              </a:rPr>
              <a:t>» </a:t>
            </a:r>
            <a:r>
              <a:rPr lang="ru-RU" sz="2000" b="1" dirty="0" smtClean="0">
                <a:solidFill>
                  <a:srgbClr val="0000FF"/>
                </a:solidFill>
              </a:rPr>
              <a:t>на </a:t>
            </a:r>
            <a:r>
              <a:rPr lang="ru-RU" sz="2000" b="1" dirty="0" err="1" smtClean="0">
                <a:solidFill>
                  <a:srgbClr val="0000FF"/>
                </a:solidFill>
              </a:rPr>
              <a:t>вогнищі</a:t>
            </a:r>
            <a:r>
              <a:rPr lang="ru-RU" sz="2000" b="1" dirty="0" smtClean="0">
                <a:solidFill>
                  <a:srgbClr val="0000FF"/>
                </a:solidFill>
              </a:rPr>
              <a:t>.</a:t>
            </a:r>
            <a:endParaRPr lang="ru-RU" sz="2000" b="1" dirty="0">
              <a:solidFill>
                <a:srgbClr val="0000FF"/>
              </a:solidFill>
            </a:endParaRPr>
          </a:p>
          <a:p>
            <a:r>
              <a:rPr lang="ru-RU" sz="2000" b="1" dirty="0">
                <a:solidFill>
                  <a:srgbClr val="0000FF"/>
                </a:solidFill>
              </a:rPr>
              <a:t>Для </a:t>
            </a:r>
            <a:r>
              <a:rPr lang="ru-RU" sz="2000" b="1" dirty="0" err="1">
                <a:solidFill>
                  <a:srgbClr val="0000FF"/>
                </a:solidFill>
              </a:rPr>
              <a:t>приготування</a:t>
            </a:r>
            <a:r>
              <a:rPr lang="ru-RU" sz="2000" b="1" dirty="0">
                <a:solidFill>
                  <a:srgbClr val="0000FF"/>
                </a:solidFill>
              </a:rPr>
              <a:t> юшки на весь </a:t>
            </a:r>
            <a:r>
              <a:rPr lang="ru-RU" sz="2000" b="1" dirty="0" err="1">
                <a:solidFill>
                  <a:srgbClr val="0000FF"/>
                </a:solidFill>
              </a:rPr>
              <a:t>курінь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потрібно</a:t>
            </a:r>
            <a:r>
              <a:rPr lang="ru-RU" sz="2000" b="1" dirty="0">
                <a:solidFill>
                  <a:srgbClr val="0000FF"/>
                </a:solidFill>
              </a:rPr>
              <a:t>: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</a:rPr>
              <a:t>4кг сома, 6кг 500г судака,  3кг 500г </a:t>
            </a:r>
            <a:r>
              <a:rPr lang="ru-RU" sz="2000" b="1" dirty="0" err="1">
                <a:solidFill>
                  <a:srgbClr val="0000FF"/>
                </a:solidFill>
              </a:rPr>
              <a:t>пшона</a:t>
            </a:r>
            <a:r>
              <a:rPr lang="ru-RU" sz="2000" b="1" dirty="0">
                <a:solidFill>
                  <a:srgbClr val="0000FF"/>
                </a:solidFill>
              </a:rPr>
              <a:t>, 400г </a:t>
            </a:r>
            <a:r>
              <a:rPr lang="ru-RU" sz="2000" b="1" dirty="0" err="1">
                <a:solidFill>
                  <a:srgbClr val="0000FF"/>
                </a:solidFill>
              </a:rPr>
              <a:t>солі</a:t>
            </a:r>
            <a:r>
              <a:rPr lang="ru-RU" sz="2000" b="1" dirty="0">
                <a:solidFill>
                  <a:srgbClr val="0000FF"/>
                </a:solidFill>
              </a:rPr>
              <a:t>, 700г масла, 300г </a:t>
            </a:r>
            <a:r>
              <a:rPr lang="ru-RU" sz="2000" b="1" dirty="0" err="1">
                <a:solidFill>
                  <a:srgbClr val="0000FF"/>
                </a:solidFill>
              </a:rPr>
              <a:t>зелені</a:t>
            </a:r>
            <a:r>
              <a:rPr lang="ru-RU" sz="2000" b="1" dirty="0">
                <a:solidFill>
                  <a:srgbClr val="0000FF"/>
                </a:solidFill>
              </a:rPr>
              <a:t>, 600г </a:t>
            </a:r>
            <a:r>
              <a:rPr lang="ru-RU" sz="2000" b="1" dirty="0" err="1">
                <a:solidFill>
                  <a:srgbClr val="0000FF"/>
                </a:solidFill>
              </a:rPr>
              <a:t>цибулі</a:t>
            </a:r>
            <a:r>
              <a:rPr lang="ru-RU" sz="2000" b="1" dirty="0" smtClean="0">
                <a:solidFill>
                  <a:srgbClr val="0000FF"/>
                </a:solidFill>
              </a:rPr>
              <a:t>, 5 </a:t>
            </a:r>
            <a:r>
              <a:rPr lang="ru-RU" sz="2000" b="1" dirty="0" err="1">
                <a:solidFill>
                  <a:srgbClr val="0000FF"/>
                </a:solidFill>
              </a:rPr>
              <a:t>відер</a:t>
            </a:r>
            <a:r>
              <a:rPr lang="ru-RU" sz="2000" b="1" dirty="0">
                <a:solidFill>
                  <a:srgbClr val="0000FF"/>
                </a:solidFill>
              </a:rPr>
              <a:t> води (</a:t>
            </a:r>
            <a:r>
              <a:rPr lang="ru-RU" sz="2000" b="1" dirty="0" err="1">
                <a:solidFill>
                  <a:srgbClr val="0000FF"/>
                </a:solidFill>
              </a:rPr>
              <a:t>одне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відро</a:t>
            </a:r>
            <a:r>
              <a:rPr lang="ru-RU" sz="2000" b="1" dirty="0">
                <a:solidFill>
                  <a:srgbClr val="0000FF"/>
                </a:solidFill>
              </a:rPr>
              <a:t> води – 10л) і </a:t>
            </a:r>
            <a:r>
              <a:rPr lang="ru-RU" sz="2000" b="1" dirty="0" err="1">
                <a:solidFill>
                  <a:srgbClr val="0000FF"/>
                </a:solidFill>
              </a:rPr>
              <a:t>спеції</a:t>
            </a:r>
            <a:r>
              <a:rPr lang="ru-RU" sz="2000" b="1" dirty="0">
                <a:solidFill>
                  <a:srgbClr val="0000FF"/>
                </a:solidFill>
              </a:rPr>
              <a:t>. </a:t>
            </a:r>
            <a:r>
              <a:rPr lang="ru-RU" sz="2000" b="1" dirty="0" err="1">
                <a:solidFill>
                  <a:srgbClr val="0000FF"/>
                </a:solidFill>
              </a:rPr>
              <a:t>Обчисліть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загальну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масу</a:t>
            </a:r>
            <a:r>
              <a:rPr lang="ru-RU" sz="2000" b="1" dirty="0">
                <a:solidFill>
                  <a:srgbClr val="0000FF"/>
                </a:solidFill>
              </a:rPr>
              <a:t> страви та подайте </a:t>
            </a:r>
            <a:r>
              <a:rPr lang="ru-RU" sz="2000" b="1" dirty="0" err="1" smtClean="0">
                <a:solidFill>
                  <a:srgbClr val="0000FF"/>
                </a:solidFill>
              </a:rPr>
              <a:t>відповідь</a:t>
            </a:r>
            <a:r>
              <a:rPr lang="ru-RU" sz="2000" b="1" dirty="0" smtClean="0">
                <a:solidFill>
                  <a:srgbClr val="0000FF"/>
                </a:solidFill>
              </a:rPr>
              <a:t> у </a:t>
            </a:r>
            <a:r>
              <a:rPr lang="ru-RU" sz="2000" b="1" dirty="0" err="1">
                <a:solidFill>
                  <a:srgbClr val="0000FF"/>
                </a:solidFill>
              </a:rPr>
              <a:t>кілограмах</a:t>
            </a:r>
            <a:r>
              <a:rPr lang="ru-RU" sz="2000" b="1" dirty="0">
                <a:solidFill>
                  <a:srgbClr val="0000FF"/>
                </a:solidFill>
              </a:rPr>
              <a:t>.                                      ( </a:t>
            </a:r>
            <a:r>
              <a:rPr lang="ru-RU" sz="2000" b="1" dirty="0" err="1">
                <a:solidFill>
                  <a:srgbClr val="0000FF"/>
                </a:solidFill>
              </a:rPr>
              <a:t>Масою</a:t>
            </a:r>
            <a:r>
              <a:rPr lang="ru-RU" sz="2000" b="1" dirty="0">
                <a:solidFill>
                  <a:srgbClr val="0000FF"/>
                </a:solidFill>
              </a:rPr>
              <a:t>,  </a:t>
            </a:r>
            <a:r>
              <a:rPr lang="ru-RU" sz="2000" b="1" dirty="0" smtClean="0">
                <a:solidFill>
                  <a:srgbClr val="0000FF"/>
                </a:solidFill>
              </a:rPr>
              <a:t>яка </a:t>
            </a:r>
            <a:r>
              <a:rPr lang="ru-RU" sz="2000" b="1" dirty="0" err="1" smtClean="0">
                <a:solidFill>
                  <a:srgbClr val="0000FF"/>
                </a:solidFill>
              </a:rPr>
              <a:t>була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</a:rPr>
              <a:t>втрачена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при </a:t>
            </a:r>
            <a:r>
              <a:rPr lang="ru-RU" sz="2000" b="1" dirty="0" err="1" smtClean="0">
                <a:solidFill>
                  <a:srgbClr val="0000FF"/>
                </a:solidFill>
              </a:rPr>
              <a:t>варінні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</a:rPr>
              <a:t>знехтувати</a:t>
            </a:r>
            <a:r>
              <a:rPr lang="ru-RU" sz="2000" b="1" dirty="0" smtClean="0">
                <a:solidFill>
                  <a:srgbClr val="0000FF"/>
                </a:solidFill>
              </a:rPr>
              <a:t>).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04" y="3553992"/>
            <a:ext cx="2044220" cy="1531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5657191"/>
            <a:ext cx="76513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 50л </a:t>
            </a:r>
            <a:r>
              <a:rPr lang="ru-RU" sz="2000" b="1" dirty="0">
                <a:solidFill>
                  <a:srgbClr val="0000FF"/>
                </a:solidFill>
              </a:rPr>
              <a:t>=50кг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1)6кг500г+3кг500г+700г+300г+400г+600г+4кг+50кг=66кг</a:t>
            </a:r>
            <a:endParaRPr lang="ru-RU" sz="2000" b="1" dirty="0">
              <a:solidFill>
                <a:srgbClr val="0000FF"/>
              </a:solidFill>
            </a:endParaRPr>
          </a:p>
          <a:p>
            <a:r>
              <a:rPr lang="ru-RU" sz="2000" b="1" dirty="0" err="1">
                <a:solidFill>
                  <a:srgbClr val="0000FF"/>
                </a:solidFill>
              </a:rPr>
              <a:t>Відповідь</a:t>
            </a:r>
            <a:r>
              <a:rPr lang="ru-RU" sz="2000" b="1" dirty="0">
                <a:solidFill>
                  <a:srgbClr val="0000FF"/>
                </a:solidFill>
              </a:rPr>
              <a:t>: </a:t>
            </a:r>
            <a:r>
              <a:rPr lang="ru-RU" sz="2000" b="1" dirty="0" err="1">
                <a:solidFill>
                  <a:srgbClr val="0000FF"/>
                </a:solidFill>
              </a:rPr>
              <a:t>загальна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маса</a:t>
            </a:r>
            <a:r>
              <a:rPr lang="ru-RU" sz="2000" b="1" dirty="0">
                <a:solidFill>
                  <a:srgbClr val="0000FF"/>
                </a:solidFill>
              </a:rPr>
              <a:t> страви 66 </a:t>
            </a:r>
            <a:r>
              <a:rPr lang="ru-RU" sz="2000" b="1" dirty="0" err="1">
                <a:solidFill>
                  <a:srgbClr val="0000FF"/>
                </a:solidFill>
              </a:rPr>
              <a:t>кілограм</a:t>
            </a:r>
            <a:r>
              <a:rPr lang="ru-RU" sz="2000" b="1" dirty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045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Администратор\Downloads\images (4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41337"/>
            <a:ext cx="2708030" cy="2149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052736"/>
            <a:ext cx="392392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3.	До </a:t>
            </a:r>
            <a:r>
              <a:rPr lang="ru-RU" sz="2000" b="1" dirty="0" err="1">
                <a:solidFill>
                  <a:srgbClr val="0000FF"/>
                </a:solidFill>
              </a:rPr>
              <a:t>зруйнування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Січі</a:t>
            </a:r>
            <a:r>
              <a:rPr lang="ru-RU" sz="2000" b="1" dirty="0">
                <a:solidFill>
                  <a:srgbClr val="0000FF"/>
                </a:solidFill>
              </a:rPr>
              <a:t> (1775р.) </a:t>
            </a:r>
            <a:r>
              <a:rPr lang="ru-RU" sz="2000" b="1" dirty="0" err="1">
                <a:solidFill>
                  <a:srgbClr val="0000FF"/>
                </a:solidFill>
              </a:rPr>
              <a:t>Хортиця</a:t>
            </a:r>
            <a:r>
              <a:rPr lang="ru-RU" sz="2000" b="1" dirty="0">
                <a:solidFill>
                  <a:srgbClr val="0000FF"/>
                </a:solidFill>
              </a:rPr>
              <a:t> належала до </a:t>
            </a:r>
            <a:r>
              <a:rPr lang="ru-RU" sz="2000" b="1" dirty="0" err="1">
                <a:solidFill>
                  <a:srgbClr val="0000FF"/>
                </a:solidFill>
              </a:rPr>
              <a:t>володінь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Запорізької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Січі</a:t>
            </a:r>
            <a:r>
              <a:rPr lang="ru-RU" sz="2000" b="1" dirty="0">
                <a:solidFill>
                  <a:srgbClr val="0000FF"/>
                </a:solidFill>
              </a:rPr>
              <a:t>. </a:t>
            </a:r>
            <a:r>
              <a:rPr lang="ru-RU" sz="2000" b="1" dirty="0" err="1">
                <a:solidFill>
                  <a:srgbClr val="0000FF"/>
                </a:solidFill>
              </a:rPr>
              <a:t>Острів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Хортиця</a:t>
            </a:r>
            <a:r>
              <a:rPr lang="ru-RU" sz="2000" b="1" dirty="0">
                <a:solidFill>
                  <a:srgbClr val="0000FF"/>
                </a:solidFill>
              </a:rPr>
              <a:t> є </a:t>
            </a:r>
            <a:r>
              <a:rPr lang="ru-RU" sz="2000" b="1" dirty="0" err="1">
                <a:solidFill>
                  <a:srgbClr val="0000FF"/>
                </a:solidFill>
              </a:rPr>
              <a:t>найбільшим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дніпровським</a:t>
            </a:r>
            <a:r>
              <a:rPr lang="ru-RU" sz="2000" b="1" dirty="0">
                <a:solidFill>
                  <a:srgbClr val="0000FF"/>
                </a:solidFill>
              </a:rPr>
              <a:t> островом. </a:t>
            </a:r>
            <a:r>
              <a:rPr lang="ru-RU" sz="2000" b="1" dirty="0" err="1">
                <a:solidFill>
                  <a:srgbClr val="0000FF"/>
                </a:solidFill>
              </a:rPr>
              <a:t>Він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нагадує</a:t>
            </a:r>
            <a:r>
              <a:rPr lang="ru-RU" sz="2000" b="1" dirty="0">
                <a:solidFill>
                  <a:srgbClr val="0000FF"/>
                </a:solidFill>
              </a:rPr>
              <a:t> собою </a:t>
            </a:r>
            <a:r>
              <a:rPr lang="ru-RU" sz="2000" b="1" dirty="0" err="1">
                <a:solidFill>
                  <a:srgbClr val="0000FF"/>
                </a:solidFill>
              </a:rPr>
              <a:t>прямокутник</a:t>
            </a:r>
            <a:r>
              <a:rPr lang="ru-RU" sz="2000" b="1" dirty="0">
                <a:solidFill>
                  <a:srgbClr val="0000FF"/>
                </a:solidFill>
              </a:rPr>
              <a:t> і </a:t>
            </a:r>
            <a:r>
              <a:rPr lang="ru-RU" sz="2000" b="1" dirty="0" err="1">
                <a:solidFill>
                  <a:srgbClr val="0000FF"/>
                </a:solidFill>
              </a:rPr>
              <a:t>має</a:t>
            </a:r>
            <a:r>
              <a:rPr lang="ru-RU" sz="2000" b="1" dirty="0">
                <a:solidFill>
                  <a:srgbClr val="0000FF"/>
                </a:solidFill>
              </a:rPr>
              <a:t> у </a:t>
            </a:r>
            <a:r>
              <a:rPr lang="ru-RU" sz="2000" b="1" dirty="0" err="1">
                <a:solidFill>
                  <a:srgbClr val="0000FF"/>
                </a:solidFill>
              </a:rPr>
              <a:t>довжину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понад</a:t>
            </a:r>
            <a:r>
              <a:rPr lang="ru-RU" sz="2000" b="1" dirty="0">
                <a:solidFill>
                  <a:srgbClr val="0000FF"/>
                </a:solidFill>
              </a:rPr>
              <a:t> 12 км, </a:t>
            </a:r>
            <a:r>
              <a:rPr lang="ru-RU" sz="2000" b="1" dirty="0" err="1">
                <a:solidFill>
                  <a:srgbClr val="0000FF"/>
                </a:solidFill>
              </a:rPr>
              <a:t>що</a:t>
            </a:r>
            <a:r>
              <a:rPr lang="ru-RU" sz="2000" b="1" dirty="0">
                <a:solidFill>
                  <a:srgbClr val="0000FF"/>
                </a:solidFill>
              </a:rPr>
              <a:t> на 9км </a:t>
            </a:r>
            <a:r>
              <a:rPr lang="ru-RU" sz="2000" b="1" dirty="0" err="1">
                <a:solidFill>
                  <a:srgbClr val="0000FF"/>
                </a:solidFill>
              </a:rPr>
              <a:t>більше</a:t>
            </a:r>
            <a:r>
              <a:rPr lang="ru-RU" sz="2000" b="1" dirty="0">
                <a:solidFill>
                  <a:srgbClr val="0000FF"/>
                </a:solidFill>
              </a:rPr>
              <a:t> за </a:t>
            </a:r>
            <a:r>
              <a:rPr lang="ru-RU" sz="2000" b="1" dirty="0" err="1">
                <a:solidFill>
                  <a:srgbClr val="0000FF"/>
                </a:solidFill>
              </a:rPr>
              <a:t>його</a:t>
            </a:r>
            <a:r>
              <a:rPr lang="ru-RU" sz="2000" b="1" dirty="0">
                <a:solidFill>
                  <a:srgbClr val="0000FF"/>
                </a:solidFill>
              </a:rPr>
              <a:t> ширину. </a:t>
            </a:r>
            <a:r>
              <a:rPr lang="ru-RU" sz="2000" b="1" dirty="0" err="1">
                <a:solidFill>
                  <a:srgbClr val="0000FF"/>
                </a:solidFill>
              </a:rPr>
              <a:t>Знайдіть</a:t>
            </a:r>
            <a:r>
              <a:rPr lang="ru-RU" sz="2000" b="1" dirty="0">
                <a:solidFill>
                  <a:srgbClr val="0000FF"/>
                </a:solidFill>
              </a:rPr>
              <a:t> периметр </a:t>
            </a:r>
            <a:r>
              <a:rPr lang="ru-RU" sz="2000" b="1" dirty="0" err="1">
                <a:solidFill>
                  <a:srgbClr val="0000FF"/>
                </a:solidFill>
              </a:rPr>
              <a:t>цього</a:t>
            </a:r>
            <a:r>
              <a:rPr lang="ru-RU" sz="2000" b="1" dirty="0">
                <a:solidFill>
                  <a:srgbClr val="0000FF"/>
                </a:solidFill>
              </a:rPr>
              <a:t> острова.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37646" y="4797152"/>
            <a:ext cx="620270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1)12-9=3км </a:t>
            </a:r>
            <a:r>
              <a:rPr lang="ru-RU" sz="2000" b="1" dirty="0">
                <a:solidFill>
                  <a:srgbClr val="0000FF"/>
                </a:solidFill>
              </a:rPr>
              <a:t>– ширина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2)P=12+12+3+3=30км -</a:t>
            </a:r>
            <a:r>
              <a:rPr lang="ru-RU" sz="2000" b="1" dirty="0" err="1" smtClean="0">
                <a:solidFill>
                  <a:srgbClr val="0000FF"/>
                </a:solidFill>
              </a:rPr>
              <a:t>довжина</a:t>
            </a:r>
            <a:endParaRPr lang="ru-RU" sz="2000" b="1" dirty="0">
              <a:solidFill>
                <a:srgbClr val="0000FF"/>
              </a:solidFill>
            </a:endParaRPr>
          </a:p>
          <a:p>
            <a:r>
              <a:rPr lang="ru-RU" sz="2000" b="1" dirty="0" err="1">
                <a:solidFill>
                  <a:srgbClr val="0000FF"/>
                </a:solidFill>
              </a:rPr>
              <a:t>Відповідь</a:t>
            </a:r>
            <a:r>
              <a:rPr lang="ru-RU" sz="2000" b="1" dirty="0">
                <a:solidFill>
                  <a:srgbClr val="0000FF"/>
                </a:solidFill>
              </a:rPr>
              <a:t>: периметр острова </a:t>
            </a:r>
            <a:r>
              <a:rPr lang="ru-RU" sz="2000" b="1" dirty="0" err="1">
                <a:solidFill>
                  <a:srgbClr val="0000FF"/>
                </a:solidFill>
              </a:rPr>
              <a:t>Хортиця</a:t>
            </a:r>
            <a:r>
              <a:rPr lang="ru-RU" sz="2000" b="1" dirty="0">
                <a:solidFill>
                  <a:srgbClr val="0000FF"/>
                </a:solidFill>
              </a:rPr>
              <a:t> 30 </a:t>
            </a:r>
            <a:r>
              <a:rPr lang="ru-RU" sz="2000" b="1" dirty="0" err="1">
                <a:solidFill>
                  <a:srgbClr val="0000FF"/>
                </a:solidFill>
              </a:rPr>
              <a:t>кілометрів</a:t>
            </a:r>
            <a:endParaRPr lang="ru-RU" sz="2000" b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24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zar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"/>
                    </a14:imgEffect>
                    <a14:imgEffect>
                      <a14:colorTemperature colorTemp="4000"/>
                    </a14:imgEffect>
                    <a14:imgEffect>
                      <a14:saturation sat="116000"/>
                    </a14:imgEffect>
                    <a14:imgEffect>
                      <a14:brightnessContrast contras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551107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275856" y="332656"/>
            <a:ext cx="5400675" cy="930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Фізкультхвилинка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4098" name="Picture 2" descr="C:\Users\Администратор\Downloads\koza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58739"/>
            <a:ext cx="2319028" cy="2033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5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1822" y="476672"/>
            <a:ext cx="30780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4.	</a:t>
            </a:r>
            <a:r>
              <a:rPr lang="ru-RU" sz="2000" b="1" dirty="0" err="1">
                <a:solidFill>
                  <a:srgbClr val="0000FF"/>
                </a:solidFill>
              </a:rPr>
              <a:t>Основним</a:t>
            </a:r>
            <a:r>
              <a:rPr lang="ru-RU" sz="2000" b="1" dirty="0">
                <a:solidFill>
                  <a:srgbClr val="0000FF"/>
                </a:solidFill>
              </a:rPr>
              <a:t> видом транспорту та </a:t>
            </a:r>
            <a:r>
              <a:rPr lang="ru-RU" sz="2000" b="1" dirty="0" err="1">
                <a:solidFill>
                  <a:srgbClr val="0000FF"/>
                </a:solidFill>
              </a:rPr>
              <a:t>вірним</a:t>
            </a:r>
            <a:r>
              <a:rPr lang="ru-RU" sz="2000" b="1" dirty="0">
                <a:solidFill>
                  <a:srgbClr val="0000FF"/>
                </a:solidFill>
              </a:rPr>
              <a:t> другом у </a:t>
            </a:r>
            <a:r>
              <a:rPr lang="ru-RU" sz="2000" b="1" dirty="0" err="1">
                <a:solidFill>
                  <a:srgbClr val="0000FF"/>
                </a:solidFill>
              </a:rPr>
              <a:t>козака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був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кінь</a:t>
            </a:r>
            <a:r>
              <a:rPr lang="ru-RU" sz="2000" b="1" dirty="0">
                <a:solidFill>
                  <a:srgbClr val="0000FF"/>
                </a:solidFill>
              </a:rPr>
              <a:t>.</a:t>
            </a:r>
          </a:p>
          <a:p>
            <a:r>
              <a:rPr lang="ru-RU" sz="2000" b="1" dirty="0" err="1">
                <a:solidFill>
                  <a:srgbClr val="0000FF"/>
                </a:solidFill>
              </a:rPr>
              <a:t>Виконайте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наступне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завдання</a:t>
            </a:r>
            <a:r>
              <a:rPr lang="ru-RU" sz="2000" b="1" dirty="0">
                <a:solidFill>
                  <a:srgbClr val="0000FF"/>
                </a:solidFill>
              </a:rPr>
              <a:t> та </a:t>
            </a:r>
            <a:r>
              <a:rPr lang="ru-RU" sz="2000" b="1" dirty="0" err="1">
                <a:solidFill>
                  <a:srgbClr val="0000FF"/>
                </a:solidFill>
              </a:rPr>
              <a:t>використовуючи</a:t>
            </a:r>
            <a:r>
              <a:rPr lang="ru-RU" sz="2000" b="1" dirty="0">
                <a:solidFill>
                  <a:srgbClr val="0000FF"/>
                </a:solidFill>
              </a:rPr>
              <a:t> формулу S=30t, </a:t>
            </a:r>
            <a:r>
              <a:rPr lang="ru-RU" sz="2000" b="1" dirty="0" err="1">
                <a:solidFill>
                  <a:srgbClr val="0000FF"/>
                </a:solidFill>
              </a:rPr>
              <a:t>обчисліть</a:t>
            </a:r>
            <a:r>
              <a:rPr lang="ru-RU" sz="2000" b="1" dirty="0">
                <a:solidFill>
                  <a:srgbClr val="0000FF"/>
                </a:solidFill>
              </a:rPr>
              <a:t> шлях, </a:t>
            </a:r>
            <a:r>
              <a:rPr lang="ru-RU" sz="2000" b="1" dirty="0" err="1">
                <a:solidFill>
                  <a:srgbClr val="0000FF"/>
                </a:solidFill>
              </a:rPr>
              <a:t>який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подолав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козак</a:t>
            </a:r>
            <a:r>
              <a:rPr lang="ru-RU" sz="2000" b="1" dirty="0">
                <a:solidFill>
                  <a:srgbClr val="0000FF"/>
                </a:solidFill>
              </a:rPr>
              <a:t> за два </a:t>
            </a:r>
            <a:r>
              <a:rPr lang="ru-RU" sz="2000" b="1" dirty="0" err="1">
                <a:solidFill>
                  <a:srgbClr val="0000FF"/>
                </a:solidFill>
              </a:rPr>
              <a:t>дні</a:t>
            </a:r>
            <a:r>
              <a:rPr lang="ru-RU" sz="2000" b="1" dirty="0">
                <a:solidFill>
                  <a:srgbClr val="0000FF"/>
                </a:solidFill>
              </a:rPr>
              <a:t>, </a:t>
            </a:r>
            <a:r>
              <a:rPr lang="ru-RU" sz="2000" b="1" dirty="0" err="1">
                <a:solidFill>
                  <a:srgbClr val="0000FF"/>
                </a:solidFill>
              </a:rPr>
              <a:t>якщо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першого</a:t>
            </a:r>
            <a:r>
              <a:rPr lang="ru-RU" sz="2000" b="1" dirty="0">
                <a:solidFill>
                  <a:srgbClr val="0000FF"/>
                </a:solidFill>
              </a:rPr>
              <a:t> дня  t=10 год , а другого t=8 год.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76" y="1435352"/>
            <a:ext cx="3884346" cy="2345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866" y="4149080"/>
            <a:ext cx="2286000" cy="200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466045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S=30 * 10 =300км – </a:t>
            </a:r>
            <a:r>
              <a:rPr lang="ru-RU" sz="2000" b="1" dirty="0" err="1">
                <a:solidFill>
                  <a:srgbClr val="0000FF"/>
                </a:solidFill>
              </a:rPr>
              <a:t>першого</a:t>
            </a:r>
            <a:r>
              <a:rPr lang="ru-RU" sz="2000" b="1" dirty="0">
                <a:solidFill>
                  <a:srgbClr val="0000FF"/>
                </a:solidFill>
              </a:rPr>
              <a:t> дня</a:t>
            </a:r>
          </a:p>
          <a:p>
            <a:r>
              <a:rPr lang="ru-RU" sz="2000" b="1" dirty="0">
                <a:solidFill>
                  <a:srgbClr val="0000FF"/>
                </a:solidFill>
              </a:rPr>
              <a:t>S=30 * 8=240км – другого дня                                  300 + 240 = 540км</a:t>
            </a:r>
          </a:p>
          <a:p>
            <a:r>
              <a:rPr lang="ru-RU" sz="2000" b="1" dirty="0" err="1">
                <a:solidFill>
                  <a:srgbClr val="0000FF"/>
                </a:solidFill>
              </a:rPr>
              <a:t>Відповідь</a:t>
            </a:r>
            <a:r>
              <a:rPr lang="ru-RU" sz="2000" b="1" dirty="0">
                <a:solidFill>
                  <a:srgbClr val="0000FF"/>
                </a:solidFill>
              </a:rPr>
              <a:t>: за два </a:t>
            </a:r>
            <a:r>
              <a:rPr lang="ru-RU" sz="2000" b="1" dirty="0" err="1">
                <a:solidFill>
                  <a:srgbClr val="0000FF"/>
                </a:solidFill>
              </a:rPr>
              <a:t>дні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b="1" dirty="0" err="1">
                <a:solidFill>
                  <a:srgbClr val="0000FF"/>
                </a:solidFill>
              </a:rPr>
              <a:t>козак</a:t>
            </a:r>
            <a:r>
              <a:rPr lang="ru-RU" sz="2000" b="1" dirty="0">
                <a:solidFill>
                  <a:srgbClr val="0000FF"/>
                </a:solidFill>
              </a:rPr>
              <a:t>  </a:t>
            </a:r>
            <a:r>
              <a:rPr lang="ru-RU" sz="2000" b="1" dirty="0" err="1">
                <a:solidFill>
                  <a:srgbClr val="0000FF"/>
                </a:solidFill>
              </a:rPr>
              <a:t>подолав</a:t>
            </a:r>
            <a:r>
              <a:rPr lang="ru-RU" sz="2000" b="1" dirty="0">
                <a:solidFill>
                  <a:srgbClr val="0000FF"/>
                </a:solidFill>
              </a:rPr>
              <a:t> 540 </a:t>
            </a:r>
            <a:r>
              <a:rPr lang="ru-RU" sz="2000" b="1" dirty="0" err="1">
                <a:solidFill>
                  <a:srgbClr val="0000FF"/>
                </a:solidFill>
              </a:rPr>
              <a:t>кілометрів</a:t>
            </a:r>
            <a:r>
              <a:rPr lang="ru-RU" sz="2000" b="1" dirty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834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325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30</cp:revision>
  <dcterms:created xsi:type="dcterms:W3CDTF">2014-09-16T09:26:16Z</dcterms:created>
  <dcterms:modified xsi:type="dcterms:W3CDTF">2014-10-08T19:50:56Z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783134</vt:lpwstr>
  </property>
  <property fmtid="{D5CDD505-2E9C-101B-9397-08002B2CF9AE}" name="NXPowerLiteVersion" pid="3">
    <vt:lpwstr>D4.1.4</vt:lpwstr>
  </property>
</Properties>
</file>