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15"/>
  </p:notesMasterIdLst>
  <p:sldIdLst>
    <p:sldId id="257" r:id="rId4"/>
    <p:sldId id="269" r:id="rId5"/>
    <p:sldId id="271" r:id="rId6"/>
    <p:sldId id="270" r:id="rId7"/>
    <p:sldId id="272" r:id="rId8"/>
    <p:sldId id="273" r:id="rId9"/>
    <p:sldId id="274" r:id="rId10"/>
    <p:sldId id="276" r:id="rId11"/>
    <p:sldId id="275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66858-6533-47C5-A008-48B7E0B61016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5B13B-AB11-4E77-BAA8-F3086792A4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9307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7/5/2014 11:08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7/5/2014 11:08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10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7/5/2014 11:08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681913" cy="5976664"/>
          </a:xfrm>
        </p:spPr>
        <p:txBody>
          <a:bodyPr/>
          <a:lstStyle/>
          <a:p>
            <a:pPr algn="ctr" defTabSz="914400">
              <a:spcBef>
                <a:spcPts val="0"/>
              </a:spcBef>
            </a:pPr>
            <a:r>
              <a:rPr lang="uk-UA" b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Двадцять п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’</a:t>
            </a:r>
            <a:r>
              <a:rPr lang="uk-UA" b="1" dirty="0" err="1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яте</a:t>
            </a:r>
            <a:r>
              <a:rPr lang="uk-UA" b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 листопада</a:t>
            </a:r>
            <a:br>
              <a:rPr lang="uk-UA" b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</a:br>
            <a:r>
              <a:rPr lang="uk-UA" b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Класна робота</a:t>
            </a:r>
            <a:br>
              <a:rPr lang="uk-UA" b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</a:br>
            <a:r>
              <a:rPr lang="uk-UA" b="1" dirty="0" smtClean="0">
                <a:latin typeface="+mn-lt"/>
              </a:rPr>
              <a:t/>
            </a:r>
            <a:br>
              <a:rPr lang="uk-UA" b="1" dirty="0" smtClean="0">
                <a:latin typeface="+mn-lt"/>
              </a:rPr>
            </a:br>
            <a:r>
              <a:rPr lang="uk-UA" b="1" dirty="0" smtClean="0">
                <a:latin typeface="+mn-lt"/>
              </a:rPr>
              <a:t>ТЕМА. УЗАГАЛЬНЕННЯ ТА СИСТЕМАТИЗАЦІЯ ЗНАНЬ З ТЕМИ «ВПИСАНІ ТА ОПИСАНІ ЧОТИРИКУТНИКИ»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5400" b="0" i="0" spc="-150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alibri"/>
              <a:ea typeface="+mn-ea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57166"/>
            <a:ext cx="8572560" cy="1523494"/>
          </a:xfrm>
        </p:spPr>
        <p:txBody>
          <a:bodyPr/>
          <a:lstStyle/>
          <a:p>
            <a:pPr defTabSz="914400">
              <a:spcBef>
                <a:spcPts val="0"/>
              </a:spcBef>
            </a:pPr>
            <a:r>
              <a:rPr lang="uk-UA" dirty="0" smtClean="0">
                <a:latin typeface="Arial Black" pitchFamily="34" charset="0"/>
              </a:rPr>
              <a:t>Апетитний КРОСВОРД</a:t>
            </a:r>
            <a:endParaRPr lang="ru-RU" sz="5400" b="0" i="0" spc="-150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alibri"/>
              <a:ea typeface="+mn-ea"/>
              <a:cs typeface="Arial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42844" y="1571612"/>
            <a:ext cx="835824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Паралельні сторони трапеції.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Трапеція, у якій одна з бічних сторін  перпендикулярна до основ.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Ім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я вченого, який довів теорему про паралель ні прямі, які перетинають сторони кута.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Скільки сторін у трапеції?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Середня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трапеції.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Середня лінія трикутника паралельна одній з його сторін і дорівнює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цієї сторони.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Вписаний кут вимірюється половиною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, на яку він спирається.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Якщо ви все виконали, то ви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!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Документы\Конкурс Учитель року 20 - 25.11.13\урок МАТ.КАФЕ\прибо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571744"/>
            <a:ext cx="5500726" cy="38963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 descr="D:\Документы\Конкурс Учитель року 20 - 25.11.13\урок МАТ.КАФЕ\пова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3643338" cy="36433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Documents and Settings\админ\Рабочий стол\гео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1500174"/>
            <a:ext cx="1026922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681913" cy="1523495"/>
          </a:xfrm>
        </p:spPr>
        <p:txBody>
          <a:bodyPr/>
          <a:lstStyle/>
          <a:p>
            <a:pPr algn="ctr"/>
            <a:r>
              <a:rPr lang="uk-UA" b="1" dirty="0" smtClean="0"/>
              <a:t>Вас запрошує “МАТЕМАТИЧНЕ КАФЕ”</a:t>
            </a:r>
            <a:endParaRPr lang="ru-RU" b="1" dirty="0"/>
          </a:p>
        </p:txBody>
      </p:sp>
      <p:pic>
        <p:nvPicPr>
          <p:cNvPr id="1029" name="Picture 5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92896"/>
            <a:ext cx="688064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 bwMode="auto">
          <a:xfrm rot="21115234">
            <a:off x="879602" y="464063"/>
            <a:ext cx="6979759" cy="5932893"/>
          </a:xfrm>
          <a:prstGeom prst="verticalScrol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 rot="21067667">
            <a:off x="1997837" y="1452238"/>
            <a:ext cx="455619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  <a:ea typeface="MS Gothic"/>
                <a:cs typeface="Times New Roman" pitchFamily="18" charset="0"/>
              </a:rPr>
              <a:t>МЕНЮ</a:t>
            </a:r>
            <a:r>
              <a:rPr kumimoji="0" lang="uk-UA" sz="200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MS Gothic"/>
                <a:cs typeface="Times New Roman" pitchFamily="18" charset="0"/>
              </a:rPr>
              <a:t/>
            </a:r>
            <a:br>
              <a:rPr kumimoji="0" lang="uk-UA" sz="200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MS Gothic"/>
                <a:cs typeface="Times New Roman" pitchFamily="18" charset="0"/>
              </a:rPr>
            </a:br>
            <a:r>
              <a:rPr kumimoji="0" lang="uk-UA" sz="2000" b="1" u="sng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MS Gothic"/>
                <a:cs typeface="Times New Roman" pitchFamily="18" charset="0"/>
              </a:rPr>
              <a:t>Салати:</a:t>
            </a:r>
            <a:r>
              <a:rPr kumimoji="0" lang="uk-UA" sz="2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Олів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є з вписаних та описаних чотирикутників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Геометрична розминка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u="sng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MS Gothic"/>
                <a:cs typeface="Times New Roman" pitchFamily="18" charset="0"/>
              </a:rPr>
              <a:t>Перші страви: </a:t>
            </a:r>
            <a:endParaRPr kumimoji="0" lang="ru-RU" sz="2000" b="1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Юшка з трикутників та трапецій                               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Суп фундаментальний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MS Gothic"/>
                <a:cs typeface="Times New Roman" pitchFamily="18" charset="0"/>
              </a:rPr>
              <a:t>Другі страви: 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Рагу з куточків. 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Гарнір «Периметр»</a:t>
            </a: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u="sng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MS Gothic"/>
                <a:cs typeface="Times New Roman" pitchFamily="18" charset="0"/>
              </a:rPr>
              <a:t>Десерт:</a:t>
            </a:r>
            <a:endParaRPr kumimoji="0" lang="ru-RU" sz="2000" b="1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Апетитний кросворд</a:t>
            </a:r>
            <a:endParaRPr kumimoji="0" lang="uk-UA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pic>
        <p:nvPicPr>
          <p:cNvPr id="5" name="Picture 4" descr="1286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31742">
            <a:off x="5635352" y="4145436"/>
            <a:ext cx="1597025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4321183"/>
          </a:xfrm>
        </p:spPr>
        <p:txBody>
          <a:bodyPr/>
          <a:lstStyle/>
          <a:p>
            <a:pPr algn="ctr"/>
            <a:r>
              <a:rPr lang="uk-UA" dirty="0">
                <a:latin typeface="Arial Black" pitchFamily="34" charset="0"/>
              </a:rPr>
              <a:t>Перші страви:</a:t>
            </a:r>
            <a:r>
              <a:rPr lang="ru-RU" dirty="0">
                <a:latin typeface="Arial Black" pitchFamily="34" charset="0"/>
              </a:rPr>
              <a:t/>
            </a:r>
            <a:br>
              <a:rPr lang="ru-RU" dirty="0">
                <a:latin typeface="Arial Black" pitchFamily="34" charset="0"/>
              </a:rPr>
            </a:br>
            <a:r>
              <a:rPr lang="uk-UA" dirty="0">
                <a:latin typeface="Arial Black" pitchFamily="34" charset="0"/>
              </a:rPr>
              <a:t> Юшка з трикутників і </a:t>
            </a:r>
            <a:r>
              <a:rPr lang="uk-UA" dirty="0" smtClean="0">
                <a:latin typeface="Arial Black" pitchFamily="34" charset="0"/>
              </a:rPr>
              <a:t>трапецій</a:t>
            </a:r>
            <a:br>
              <a:rPr lang="uk-UA" dirty="0" smtClean="0">
                <a:latin typeface="Arial Black" pitchFamily="34" charset="0"/>
              </a:rPr>
            </a:br>
            <a:r>
              <a:rPr lang="uk-UA" dirty="0" smtClean="0">
                <a:latin typeface="Arial Black" pitchFamily="34" charset="0"/>
              </a:rPr>
              <a:t/>
            </a:r>
            <a:br>
              <a:rPr lang="uk-UA" dirty="0" smtClean="0">
                <a:latin typeface="Arial Black" pitchFamily="34" charset="0"/>
              </a:rPr>
            </a:br>
            <a:r>
              <a:rPr lang="uk-UA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itchFamily="34" charset="0"/>
              </a:rPr>
              <a:t>Скласти трапецію з трьох прямокутних трикутників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5" name="Группа 27"/>
          <p:cNvGrpSpPr>
            <a:grpSpLocks/>
          </p:cNvGrpSpPr>
          <p:nvPr/>
        </p:nvGrpSpPr>
        <p:grpSpPr bwMode="auto">
          <a:xfrm>
            <a:off x="467544" y="1556792"/>
            <a:ext cx="4032447" cy="4820088"/>
            <a:chOff x="574822" y="2315759"/>
            <a:chExt cx="3906719" cy="4109368"/>
          </a:xfrm>
        </p:grpSpPr>
        <p:grpSp>
          <p:nvGrpSpPr>
            <p:cNvPr id="6" name="Группа 11"/>
            <p:cNvGrpSpPr>
              <a:grpSpLocks/>
            </p:cNvGrpSpPr>
            <p:nvPr/>
          </p:nvGrpSpPr>
          <p:grpSpPr bwMode="auto">
            <a:xfrm>
              <a:off x="714348" y="2315759"/>
              <a:ext cx="3767193" cy="4109368"/>
              <a:chOff x="1200381" y="2131210"/>
              <a:chExt cx="4507177" cy="5318003"/>
            </a:xfrm>
          </p:grpSpPr>
          <p:grpSp>
            <p:nvGrpSpPr>
              <p:cNvPr id="9" name="Прямоугольный треугольник 6"/>
              <p:cNvGrpSpPr>
                <a:grpSpLocks/>
              </p:cNvGrpSpPr>
              <p:nvPr/>
            </p:nvGrpSpPr>
            <p:grpSpPr bwMode="auto">
              <a:xfrm>
                <a:off x="2628582" y="2131210"/>
                <a:ext cx="2235123" cy="5243465"/>
                <a:chOff x="1907902" y="2315766"/>
                <a:chExt cx="1867860" cy="4051738"/>
              </a:xfrm>
            </p:grpSpPr>
            <p:pic>
              <p:nvPicPr>
                <p:cNvPr id="14" name="Прямоугольный треугольник 6"/>
                <p:cNvPicPr>
                  <a:picLocks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907902" y="4953233"/>
                  <a:ext cx="1572767" cy="1414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" name="Text Box 40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3089215" y="2315766"/>
                  <a:ext cx="686547" cy="4048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10" name="Text Box 43"/>
              <p:cNvSpPr txBox="1">
                <a:spLocks noChangeArrowheads="1"/>
              </p:cNvSpPr>
              <p:nvPr/>
            </p:nvSpPr>
            <p:spPr bwMode="auto">
              <a:xfrm>
                <a:off x="5187020" y="2917027"/>
                <a:ext cx="520538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11" name="Прямоугольный треугольник 8"/>
              <p:cNvGrpSpPr>
                <a:grpSpLocks/>
              </p:cNvGrpSpPr>
              <p:nvPr/>
            </p:nvGrpSpPr>
            <p:grpSpPr bwMode="auto">
              <a:xfrm>
                <a:off x="1200381" y="2917028"/>
                <a:ext cx="2246739" cy="4532185"/>
                <a:chOff x="714374" y="2922985"/>
                <a:chExt cx="1877568" cy="3502117"/>
              </a:xfrm>
            </p:grpSpPr>
            <p:sp>
              <p:nvSpPr>
                <p:cNvPr id="13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482298" y="2922985"/>
                  <a:ext cx="835796" cy="4048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pic>
              <p:nvPicPr>
                <p:cNvPr id="12" name="Прямоугольный треугольник 8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714374" y="5016926"/>
                  <a:ext cx="1877568" cy="14081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16" name="Прямоугольный треугольник 4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20605734">
                <a:off x="2035044" y="4752942"/>
                <a:ext cx="1882008" cy="18302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Прямоугольник 18"/>
            <p:cNvSpPr>
              <a:spLocks noChangeArrowheads="1"/>
            </p:cNvSpPr>
            <p:nvPr/>
          </p:nvSpPr>
          <p:spPr bwMode="auto">
            <a:xfrm>
              <a:off x="574822" y="4403034"/>
              <a:ext cx="7143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а)</a:t>
              </a:r>
              <a:r>
                <a:rPr lang="ru-RU" sz="2400" b="1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b="1" dirty="0">
                <a:latin typeface="Calibri" pitchFamily="34" charset="0"/>
              </a:endParaRPr>
            </a:p>
          </p:txBody>
        </p:sp>
      </p:grpSp>
      <p:grpSp>
        <p:nvGrpSpPr>
          <p:cNvPr id="19" name="Группа 28"/>
          <p:cNvGrpSpPr>
            <a:grpSpLocks/>
          </p:cNvGrpSpPr>
          <p:nvPr/>
        </p:nvGrpSpPr>
        <p:grpSpPr bwMode="auto">
          <a:xfrm>
            <a:off x="5580112" y="2376365"/>
            <a:ext cx="3245327" cy="3907068"/>
            <a:chOff x="5360744" y="2315759"/>
            <a:chExt cx="3246012" cy="3907096"/>
          </a:xfrm>
        </p:grpSpPr>
        <p:grpSp>
          <p:nvGrpSpPr>
            <p:cNvPr id="20" name="Группа 12"/>
            <p:cNvGrpSpPr>
              <a:grpSpLocks/>
            </p:cNvGrpSpPr>
            <p:nvPr/>
          </p:nvGrpSpPr>
          <p:grpSpPr bwMode="auto">
            <a:xfrm>
              <a:off x="5432766" y="2315759"/>
              <a:ext cx="3173990" cy="3907096"/>
              <a:chOff x="3195902" y="2131210"/>
              <a:chExt cx="3681538" cy="5056242"/>
            </a:xfrm>
          </p:grpSpPr>
          <p:grpSp>
            <p:nvGrpSpPr>
              <p:cNvPr id="22" name="Прямоугольный треугольник 13"/>
              <p:cNvGrpSpPr>
                <a:grpSpLocks/>
              </p:cNvGrpSpPr>
              <p:nvPr/>
            </p:nvGrpSpPr>
            <p:grpSpPr bwMode="auto">
              <a:xfrm>
                <a:off x="3494477" y="2917028"/>
                <a:ext cx="2995770" cy="3431734"/>
                <a:chOff x="5690030" y="2922984"/>
                <a:chExt cx="2582219" cy="2651777"/>
              </a:xfrm>
            </p:grpSpPr>
            <p:pic>
              <p:nvPicPr>
                <p:cNvPr id="29" name="Прямоугольный треугольник 13"/>
                <p:cNvPicPr>
                  <a:picLocks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 rot="19581926">
                  <a:off x="6656809" y="4160489"/>
                  <a:ext cx="1615440" cy="1414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5690030" y="2922984"/>
                  <a:ext cx="708128" cy="40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23" name="Прямоугольный треугольник 14"/>
              <p:cNvGrpSpPr>
                <a:grpSpLocks/>
              </p:cNvGrpSpPr>
              <p:nvPr/>
            </p:nvGrpSpPr>
            <p:grpSpPr bwMode="auto">
              <a:xfrm>
                <a:off x="3195902" y="2131210"/>
                <a:ext cx="1874158" cy="5056242"/>
                <a:chOff x="5432673" y="2315765"/>
                <a:chExt cx="1615440" cy="3907071"/>
              </a:xfrm>
            </p:grpSpPr>
            <p:pic>
              <p:nvPicPr>
                <p:cNvPr id="27" name="Прямоугольный треугольник 14"/>
                <p:cNvPicPr>
                  <a:picLocks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 rot="1975230">
                  <a:off x="5432673" y="4808563"/>
                  <a:ext cx="1615440" cy="14142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8" name="Text Box 21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6162116" y="2315765"/>
                  <a:ext cx="708128" cy="40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24" name="Прямоугольный треугольник 15"/>
              <p:cNvGrpSpPr>
                <a:grpSpLocks/>
              </p:cNvGrpSpPr>
              <p:nvPr/>
            </p:nvGrpSpPr>
            <p:grpSpPr bwMode="auto">
              <a:xfrm>
                <a:off x="5184401" y="2917027"/>
                <a:ext cx="1693039" cy="4099824"/>
                <a:chOff x="7146669" y="2922984"/>
                <a:chExt cx="1459324" cy="3168026"/>
              </a:xfrm>
            </p:grpSpPr>
            <p:pic>
              <p:nvPicPr>
                <p:cNvPr id="25" name="Прямоугольный треугольник 15"/>
                <p:cNvPicPr>
                  <a:picLocks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7520905" y="4664546"/>
                  <a:ext cx="1085088" cy="1426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146669" y="2922984"/>
                  <a:ext cx="448681" cy="40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21" name="Прямоугольник 20"/>
            <p:cNvSpPr>
              <a:spLocks noChangeArrowheads="1"/>
            </p:cNvSpPr>
            <p:nvPr/>
          </p:nvSpPr>
          <p:spPr bwMode="auto">
            <a:xfrm>
              <a:off x="5360744" y="4016478"/>
              <a:ext cx="7143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б)</a:t>
              </a:r>
              <a:r>
                <a:rPr lang="ru-RU" sz="24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b="1" dirty="0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31" name="Picture 2" descr="0_5f269_aad74a00_xl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4653136"/>
            <a:ext cx="2003606" cy="1792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Arial Black" pitchFamily="34" charset="0"/>
              </a:rPr>
              <a:t>ПЕРЕВІРТЕ СЕБЕ</a:t>
            </a:r>
            <a:endParaRPr lang="ru-RU" b="1" dirty="0">
              <a:latin typeface="Arial Black" pitchFamily="34" charset="0"/>
            </a:endParaRPr>
          </a:p>
        </p:txBody>
      </p:sp>
      <p:grpSp>
        <p:nvGrpSpPr>
          <p:cNvPr id="5" name="Группа 27"/>
          <p:cNvGrpSpPr>
            <a:grpSpLocks/>
          </p:cNvGrpSpPr>
          <p:nvPr/>
        </p:nvGrpSpPr>
        <p:grpSpPr bwMode="auto">
          <a:xfrm>
            <a:off x="395536" y="1340768"/>
            <a:ext cx="4032448" cy="2304256"/>
            <a:chOff x="633944" y="2071678"/>
            <a:chExt cx="3847596" cy="1494484"/>
          </a:xfrm>
        </p:grpSpPr>
        <p:grpSp>
          <p:nvGrpSpPr>
            <p:cNvPr id="6" name="Группа 11"/>
            <p:cNvGrpSpPr>
              <a:grpSpLocks/>
            </p:cNvGrpSpPr>
            <p:nvPr/>
          </p:nvGrpSpPr>
          <p:grpSpPr bwMode="auto">
            <a:xfrm>
              <a:off x="633944" y="2127495"/>
              <a:ext cx="3847596" cy="1438667"/>
              <a:chOff x="1104184" y="1887575"/>
              <a:chExt cx="4603374" cy="1861804"/>
            </a:xfrm>
          </p:grpSpPr>
          <p:grpSp>
            <p:nvGrpSpPr>
              <p:cNvPr id="8" name="Прямоугольный треугольник 4"/>
              <p:cNvGrpSpPr>
                <a:grpSpLocks/>
              </p:cNvGrpSpPr>
              <p:nvPr/>
            </p:nvGrpSpPr>
            <p:grpSpPr bwMode="auto">
              <a:xfrm>
                <a:off x="3219621" y="1887575"/>
                <a:ext cx="1882009" cy="1830248"/>
                <a:chOff x="2401824" y="2127504"/>
                <a:chExt cx="1572768" cy="1414272"/>
              </a:xfrm>
            </p:grpSpPr>
            <p:pic>
              <p:nvPicPr>
                <p:cNvPr id="16" name="Прямоугольный треугольник 4"/>
                <p:cNvPicPr>
                  <a:picLocks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401824" y="2127504"/>
                  <a:ext cx="1572768" cy="1414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7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631517" y="2922985"/>
                  <a:ext cx="686547" cy="4048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9" name="Прямоугольный треугольник 6"/>
              <p:cNvGrpSpPr>
                <a:grpSpLocks/>
              </p:cNvGrpSpPr>
              <p:nvPr/>
            </p:nvGrpSpPr>
            <p:grpSpPr bwMode="auto">
              <a:xfrm>
                <a:off x="3183148" y="1919131"/>
                <a:ext cx="1882009" cy="1830248"/>
                <a:chOff x="2371344" y="2151888"/>
                <a:chExt cx="1572768" cy="1414272"/>
              </a:xfrm>
            </p:grpSpPr>
            <p:pic>
              <p:nvPicPr>
                <p:cNvPr id="14" name="Прямоугольный треугольник 6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2371344" y="2151888"/>
                  <a:ext cx="1572768" cy="1414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" name="Text Box 40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3089215" y="2315766"/>
                  <a:ext cx="686547" cy="4048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10" name="Text Box 43"/>
              <p:cNvSpPr txBox="1">
                <a:spLocks noChangeArrowheads="1"/>
              </p:cNvSpPr>
              <p:nvPr/>
            </p:nvSpPr>
            <p:spPr bwMode="auto">
              <a:xfrm>
                <a:off x="5187020" y="2917027"/>
                <a:ext cx="520538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11" name="Прямоугольный треугольник 8"/>
              <p:cNvGrpSpPr>
                <a:grpSpLocks/>
              </p:cNvGrpSpPr>
              <p:nvPr/>
            </p:nvGrpSpPr>
            <p:grpSpPr bwMode="auto">
              <a:xfrm>
                <a:off x="1104184" y="1895464"/>
                <a:ext cx="2246739" cy="1822359"/>
                <a:chOff x="633984" y="2133600"/>
                <a:chExt cx="1877568" cy="1408176"/>
              </a:xfrm>
            </p:grpSpPr>
            <p:pic>
              <p:nvPicPr>
                <p:cNvPr id="12" name="Прямоугольный треугольник 8"/>
                <p:cNvPicPr>
                  <a:picLocks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633984" y="2133600"/>
                  <a:ext cx="1877568" cy="14081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482298" y="2922985"/>
                  <a:ext cx="835796" cy="4048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7" name="Прямоугольник 18"/>
            <p:cNvSpPr>
              <a:spLocks noChangeArrowheads="1"/>
            </p:cNvSpPr>
            <p:nvPr/>
          </p:nvSpPr>
          <p:spPr bwMode="auto">
            <a:xfrm>
              <a:off x="714348" y="2071678"/>
              <a:ext cx="7143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а)</a:t>
              </a:r>
              <a:r>
                <a:rPr lang="ru-RU" sz="24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18" name="Группа 28"/>
          <p:cNvGrpSpPr>
            <a:grpSpLocks/>
          </p:cNvGrpSpPr>
          <p:nvPr/>
        </p:nvGrpSpPr>
        <p:grpSpPr bwMode="auto">
          <a:xfrm>
            <a:off x="4572000" y="3717032"/>
            <a:ext cx="3688705" cy="2376264"/>
            <a:chOff x="5000628" y="2000240"/>
            <a:chExt cx="2969252" cy="1428760"/>
          </a:xfrm>
        </p:grpSpPr>
        <p:grpSp>
          <p:nvGrpSpPr>
            <p:cNvPr id="19" name="Группа 12"/>
            <p:cNvGrpSpPr>
              <a:grpSpLocks/>
            </p:cNvGrpSpPr>
            <p:nvPr/>
          </p:nvGrpSpPr>
          <p:grpSpPr bwMode="auto">
            <a:xfrm>
              <a:off x="5572133" y="2214554"/>
              <a:ext cx="2397747" cy="1214446"/>
              <a:chOff x="3357554" y="2000240"/>
              <a:chExt cx="2781167" cy="1571636"/>
            </a:xfrm>
          </p:grpSpPr>
          <p:grpSp>
            <p:nvGrpSpPr>
              <p:cNvPr id="21" name="Прямоугольный треугольник 13"/>
              <p:cNvGrpSpPr>
                <a:grpSpLocks/>
              </p:cNvGrpSpPr>
              <p:nvPr/>
            </p:nvGrpSpPr>
            <p:grpSpPr bwMode="auto">
              <a:xfrm>
                <a:off x="3222873" y="1887576"/>
                <a:ext cx="1874158" cy="1830246"/>
                <a:chOff x="5455920" y="2127504"/>
                <a:chExt cx="1615440" cy="1414272"/>
              </a:xfrm>
            </p:grpSpPr>
            <p:pic>
              <p:nvPicPr>
                <p:cNvPr id="28" name="Прямоугольный треугольник 13"/>
                <p:cNvPicPr>
                  <a:picLocks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5455920" y="2127504"/>
                  <a:ext cx="1615440" cy="1414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5690030" y="2922984"/>
                  <a:ext cx="708128" cy="40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22" name="Прямоугольный треугольник 14"/>
              <p:cNvGrpSpPr>
                <a:grpSpLocks/>
              </p:cNvGrpSpPr>
              <p:nvPr/>
            </p:nvGrpSpPr>
            <p:grpSpPr bwMode="auto">
              <a:xfrm>
                <a:off x="3187511" y="1919132"/>
                <a:ext cx="1874158" cy="1830246"/>
                <a:chOff x="5425440" y="2151888"/>
                <a:chExt cx="1615440" cy="1414272"/>
              </a:xfrm>
            </p:grpSpPr>
            <p:pic>
              <p:nvPicPr>
                <p:cNvPr id="26" name="Прямоугольный треугольник 14"/>
                <p:cNvPicPr>
                  <a:picLocks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5425440" y="2151888"/>
                  <a:ext cx="1615440" cy="1414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7" name="Text Box 21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6162116" y="2315765"/>
                  <a:ext cx="708128" cy="40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grpSp>
            <p:nvGrpSpPr>
              <p:cNvPr id="23" name="Прямоугольный треугольник 15"/>
              <p:cNvGrpSpPr>
                <a:grpSpLocks/>
              </p:cNvGrpSpPr>
              <p:nvPr/>
            </p:nvGrpSpPr>
            <p:grpSpPr bwMode="auto">
              <a:xfrm>
                <a:off x="4962657" y="1871798"/>
                <a:ext cx="1258868" cy="1846024"/>
                <a:chOff x="6955536" y="2115312"/>
                <a:chExt cx="1085088" cy="1426464"/>
              </a:xfrm>
            </p:grpSpPr>
            <p:pic>
              <p:nvPicPr>
                <p:cNvPr id="24" name="Прямоугольный треугольник 15"/>
                <p:cNvPicPr>
                  <a:picLocks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6955536" y="2115312"/>
                  <a:ext cx="1085088" cy="1426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146669" y="2922984"/>
                  <a:ext cx="448681" cy="40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20" name="Прямоугольник 20"/>
            <p:cNvSpPr>
              <a:spLocks noChangeArrowheads="1"/>
            </p:cNvSpPr>
            <p:nvPr/>
          </p:nvSpPr>
          <p:spPr bwMode="auto">
            <a:xfrm>
              <a:off x="5000628" y="2000240"/>
              <a:ext cx="7143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б)</a:t>
              </a:r>
              <a:r>
                <a:rPr lang="ru-RU" sz="24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Arial Black" pitchFamily="34" charset="0"/>
              </a:rPr>
              <a:t>СУП фундаментальний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5318379"/>
          </a:xfrm>
        </p:spPr>
        <p:txBody>
          <a:bodyPr/>
          <a:lstStyle/>
          <a:p>
            <a:pPr>
              <a:buNone/>
            </a:pP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Правильні відповіді:</a:t>
            </a:r>
          </a:p>
          <a:p>
            <a:pPr>
              <a:buNone/>
            </a:pP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     В</a:t>
            </a:r>
          </a:p>
          <a:p>
            <a:pPr>
              <a:buNone/>
            </a:pP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     А</a:t>
            </a:r>
          </a:p>
          <a:p>
            <a:pPr>
              <a:buNone/>
            </a:pP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     Б</a:t>
            </a:r>
          </a:p>
          <a:p>
            <a:pPr>
              <a:buNone/>
            </a:pP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     А</a:t>
            </a:r>
          </a:p>
          <a:p>
            <a:pPr>
              <a:buNone/>
            </a:pP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     В 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5058" name="Picture 2" descr="C:\Documents and Settings\Администратор\Рабочий стол\кастрю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564904"/>
            <a:ext cx="2448272" cy="3672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pPr algn="ctr"/>
            <a:r>
              <a:rPr lang="uk-UA" dirty="0" smtClean="0">
                <a:latin typeface="Arial Black" pitchFamily="34" charset="0"/>
              </a:rPr>
              <a:t>Другі </a:t>
            </a:r>
            <a:r>
              <a:rPr lang="uk-UA" dirty="0">
                <a:latin typeface="Arial Black" pitchFamily="34" charset="0"/>
              </a:rPr>
              <a:t>страви</a:t>
            </a:r>
            <a:r>
              <a:rPr lang="uk-UA" dirty="0" smtClean="0">
                <a:latin typeface="Arial Black" pitchFamily="34" charset="0"/>
              </a:rPr>
              <a:t>:</a:t>
            </a:r>
            <a:br>
              <a:rPr lang="uk-UA" dirty="0" smtClean="0">
                <a:latin typeface="Arial Black" pitchFamily="34" charset="0"/>
              </a:rPr>
            </a:br>
            <a:r>
              <a:rPr lang="uk-UA" dirty="0" smtClean="0">
                <a:latin typeface="Arial Black" pitchFamily="34" charset="0"/>
              </a:rPr>
              <a:t>РАГУ з куточків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23528" y="1700808"/>
            <a:ext cx="8382000" cy="886397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Arial Black" pitchFamily="34" charset="0"/>
              </a:rPr>
              <a:t>За даними на рисунку знайдіть градусну міру кута </a:t>
            </a:r>
            <a:r>
              <a:rPr lang="uk-UA" i="1" dirty="0" smtClean="0">
                <a:latin typeface="Arial Black" pitchFamily="34" charset="0"/>
              </a:rPr>
              <a:t>АВС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23928" y="5013176"/>
          <a:ext cx="4608511" cy="1296144"/>
        </p:xfrm>
        <a:graphic>
          <a:graphicData uri="http://schemas.openxmlformats.org/drawingml/2006/table">
            <a:tbl>
              <a:tblPr/>
              <a:tblGrid>
                <a:gridCol w="921703"/>
                <a:gridCol w="918197"/>
                <a:gridCol w="918197"/>
                <a:gridCol w="925207"/>
                <a:gridCol w="925207"/>
              </a:tblGrid>
              <a:tr h="6448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512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40°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60°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70°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140°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110°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3" name="Picture 1" descr="Image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80928"/>
            <a:ext cx="3384376" cy="3384376"/>
          </a:xfrm>
          <a:prstGeom prst="rect">
            <a:avLst/>
          </a:prstGeom>
          <a:noFill/>
        </p:spPr>
      </p:pic>
      <p:pic>
        <p:nvPicPr>
          <p:cNvPr id="8" name="Picture 3" descr="matem-mode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420888"/>
            <a:ext cx="2047875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04664"/>
            <a:ext cx="7681913" cy="1028228"/>
          </a:xfrm>
        </p:spPr>
        <p:txBody>
          <a:bodyPr/>
          <a:lstStyle/>
          <a:p>
            <a:r>
              <a:rPr lang="uk-UA" dirty="0" smtClean="0">
                <a:latin typeface="Arial Black" pitchFamily="34" charset="0"/>
              </a:rPr>
              <a:t>За даними на рисунку знайдіть градусну міру </a:t>
            </a:r>
            <a:r>
              <a:rPr lang="en-US" i="1" dirty="0" smtClean="0">
                <a:latin typeface="Arial Black" pitchFamily="34" charset="0"/>
                <a:sym typeface="Symbol"/>
              </a:rPr>
              <a:t></a:t>
            </a:r>
            <a:r>
              <a:rPr lang="en-US" i="1" dirty="0" smtClean="0">
                <a:latin typeface="Arial Black" pitchFamily="34" charset="0"/>
              </a:rPr>
              <a:t>AOC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95936" y="4653136"/>
          <a:ext cx="4680520" cy="1288152"/>
        </p:xfrm>
        <a:graphic>
          <a:graphicData uri="http://schemas.openxmlformats.org/drawingml/2006/table">
            <a:tbl>
              <a:tblPr/>
              <a:tblGrid>
                <a:gridCol w="936104"/>
                <a:gridCol w="932545"/>
                <a:gridCol w="932545"/>
                <a:gridCol w="939663"/>
                <a:gridCol w="939663"/>
              </a:tblGrid>
              <a:tr h="64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spc="15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4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90°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140°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40°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60°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3793" name="Picture 1" descr="Image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3465238" cy="355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roghdenierebenka.ru/books/item/f00/s00/z0000005/pic/000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980728"/>
            <a:ext cx="2040161" cy="280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681913" cy="1523495"/>
          </a:xfrm>
        </p:spPr>
        <p:txBody>
          <a:bodyPr/>
          <a:lstStyle/>
          <a:p>
            <a:r>
              <a:rPr lang="uk-UA" dirty="0" smtClean="0">
                <a:latin typeface="Arial Black" pitchFamily="34" charset="0"/>
              </a:rPr>
              <a:t>Гарнір “ПЕРИМЕТР”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6457777" cy="1800200"/>
          </a:xfrm>
        </p:spPr>
        <p:txBody>
          <a:bodyPr/>
          <a:lstStyle/>
          <a:p>
            <a:pPr algn="ctr"/>
            <a:r>
              <a:rPr lang="uk-UA" b="1" dirty="0" smtClean="0"/>
              <a:t>Знайти периметр описаного чотирикутника, три послідовні сторони якого дорівнюють </a:t>
            </a:r>
          </a:p>
          <a:p>
            <a:pPr algn="ctr"/>
            <a:r>
              <a:rPr lang="uk-UA" b="1" dirty="0" smtClean="0"/>
              <a:t> 8 м, 10 </a:t>
            </a:r>
            <a:r>
              <a:rPr lang="uk-UA" b="1" dirty="0" err="1" smtClean="0"/>
              <a:t>м</a:t>
            </a:r>
            <a:r>
              <a:rPr lang="uk-UA" b="1" dirty="0" smtClean="0"/>
              <a:t>, 9 </a:t>
            </a:r>
            <a:r>
              <a:rPr lang="uk-UA" b="1" dirty="0" err="1" smtClean="0"/>
              <a:t>м</a:t>
            </a:r>
            <a:r>
              <a:rPr lang="uk-UA" b="1" dirty="0" smtClean="0"/>
              <a:t> </a:t>
            </a:r>
            <a:endParaRPr lang="ru-RU" b="1" dirty="0"/>
          </a:p>
        </p:txBody>
      </p:sp>
      <p:pic>
        <p:nvPicPr>
          <p:cNvPr id="2049" name="Объект 1"/>
          <p:cNvPicPr>
            <a:picLocks noChangeArrowheads="1"/>
          </p:cNvPicPr>
          <p:nvPr/>
        </p:nvPicPr>
        <p:blipFill>
          <a:blip r:embed="rId3" cstate="print"/>
          <a:srcRect t="-285" r="-208" b="-401"/>
          <a:stretch>
            <a:fillRect/>
          </a:stretch>
        </p:blipFill>
        <p:spPr bwMode="auto">
          <a:xfrm>
            <a:off x="899592" y="1772816"/>
            <a:ext cx="295991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2708920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Arial Black" pitchFamily="34" charset="0"/>
              </a:rPr>
              <a:t>8 м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364148">
            <a:off x="1857419" y="1534097"/>
            <a:ext cx="957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Arial Black" pitchFamily="34" charset="0"/>
              </a:rPr>
              <a:t>10 м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647322">
            <a:off x="3311510" y="3072869"/>
            <a:ext cx="854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Arial Black" pitchFamily="34" charset="0"/>
              </a:rPr>
              <a:t>9 м 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788024" y="5589240"/>
            <a:ext cx="4032448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025" algn="l"/>
              </a:tabLst>
            </a:pPr>
            <a:r>
              <a:rPr kumimoji="0" lang="ru-RU" sz="3200" b="1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sz="3200" b="1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3200" b="1" u="none" strike="noStrike" normalizeH="0" baseline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дпов</a:t>
            </a:r>
            <a:r>
              <a:rPr kumimoji="0" lang="uk-UA" sz="3200" b="1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3200" b="1" u="none" strike="noStrike" normalizeH="0" baseline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дь</a:t>
            </a:r>
            <a:r>
              <a:rPr kumimoji="0" lang="ru-RU" sz="3200" b="1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025" algn="l"/>
              </a:tabLst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3200" b="1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 = 34 м</a:t>
            </a:r>
            <a:endParaRPr kumimoji="0" lang="ru-RU" sz="3200" b="1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theme/theme1.xml><?xml version="1.0" encoding="utf-8"?>
<a:theme xmlns:a="http://schemas.openxmlformats.org/drawingml/2006/main" name="TS010286748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51DED46-D66D-454A-B8B2-8EE17CF4DC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TS010286748</Template>
  <TotalTime>157</TotalTime>
  <Words>490</Words>
  <Application>Microsoft Office PowerPoint</Application>
  <PresentationFormat>Экран (4:3)</PresentationFormat>
  <Paragraphs>78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TS010286748</vt:lpstr>
      <vt:lpstr>Белый текст и шрифт Courier для слайдов с кодом</vt:lpstr>
      <vt:lpstr>Двадцять п’яте листопада Класна робота  ТЕМА. УЗАГАЛЬНЕННЯ ТА СИСТЕМАТИЗАЦІЯ ЗНАНЬ З ТЕМИ «ВПИСАНІ ТА ОПИСАНІ ЧОТИРИКУТНИКИ»  </vt:lpstr>
      <vt:lpstr>Вас запрошує “МАТЕМАТИЧНЕ КАФЕ”</vt:lpstr>
      <vt:lpstr>Слайд 3</vt:lpstr>
      <vt:lpstr>Перші страви:  Юшка з трикутників і трапецій  Скласти трапецію з трьох прямокутних трикутників </vt:lpstr>
      <vt:lpstr>ПЕРЕВІРТЕ СЕБЕ</vt:lpstr>
      <vt:lpstr>СУП фундаментальний</vt:lpstr>
      <vt:lpstr>Другі страви: РАГУ з куточків</vt:lpstr>
      <vt:lpstr>Слайд 8</vt:lpstr>
      <vt:lpstr>Гарнір “ПЕРИМЕТР”</vt:lpstr>
      <vt:lpstr>Апетитний КРОСВОРД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Двадцять п’яте листопада Класна робота ТЕМА. УЗАГАЛЬНЕННЯ ТА СИСТЕМАТИЗАЦІЯ ЗНАНЬ З ТЕМИ «ВПИСАНІ ТА ОПИСАНІ ЧОТИРИКУТНИКИ»  </dc:title>
  <dc:creator>WORK</dc:creator>
  <cp:keywords/>
  <cp:lastModifiedBy>админ</cp:lastModifiedBy>
  <cp:revision>19</cp:revision>
  <dcterms:created xsi:type="dcterms:W3CDTF">2013-11-23T20:22:23Z</dcterms:created>
  <dcterms:modified xsi:type="dcterms:W3CDTF">2014-07-05T08:11:34Z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TC102867489990</vt:lpwstr>
  </property>
</Properties>
</file>