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application/vnd.openxmlformats-officedocument.vmlDrawing" Extension="v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Default ContentType="application/vnd.openxmlformats-officedocument.oleObject" Extension="bin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80" r:id="rId8"/>
    <p:sldId id="266" r:id="rId9"/>
    <p:sldId id="267" r:id="rId10"/>
    <p:sldId id="281" r:id="rId11"/>
    <p:sldId id="268" r:id="rId12"/>
    <p:sldId id="270" r:id="rId13"/>
    <p:sldId id="272" r:id="rId14"/>
    <p:sldId id="273" r:id="rId15"/>
    <p:sldId id="274" r:id="rId16"/>
    <p:sldId id="275" r:id="rId17"/>
    <p:sldId id="282" r:id="rId18"/>
    <p:sldId id="283" r:id="rId19"/>
    <p:sldId id="276" r:id="rId20"/>
    <p:sldId id="277" r:id="rId21"/>
    <p:sldId id="284" r:id="rId22"/>
    <p:sldId id="285" r:id="rId23"/>
    <p:sldId id="286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86BBAFB-8F48-4C4A-A844-0C24E05DDBF5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7CCB7D5-65E6-46AA-8E66-6E300C54F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098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dirty="0" smtClean="0"/>
              <a:t>  </a:t>
            </a:r>
          </a:p>
          <a:p>
            <a:pPr>
              <a:buNone/>
            </a:pPr>
            <a:r>
              <a:rPr lang="uk-UA" sz="4000" b="1" dirty="0" smtClean="0"/>
              <a:t> Якщо </a:t>
            </a:r>
            <a:r>
              <a:rPr lang="uk-UA" sz="4000" b="1" dirty="0" smtClean="0"/>
              <a:t>різниця прогресії </a:t>
            </a:r>
            <a:r>
              <a:rPr lang="en-US" sz="4000" b="1" dirty="0" smtClean="0"/>
              <a:t>d </a:t>
            </a:r>
            <a:r>
              <a:rPr lang="uk-UA" sz="4000" b="1" dirty="0" smtClean="0"/>
              <a:t>&gt; 0, то прогресія </a:t>
            </a:r>
            <a:r>
              <a:rPr lang="uk-UA" sz="4000" b="1" dirty="0" smtClean="0"/>
              <a:t>є зростаючою</a:t>
            </a:r>
            <a:r>
              <a:rPr lang="uk-UA" sz="4000" b="1" dirty="0" smtClean="0"/>
              <a:t>, якщо різниця </a:t>
            </a:r>
            <a:r>
              <a:rPr lang="en-US" sz="4000" b="1" dirty="0" smtClean="0"/>
              <a:t>d </a:t>
            </a:r>
            <a:r>
              <a:rPr lang="uk-UA" sz="4000" b="1" dirty="0" smtClean="0"/>
              <a:t>&lt; 0, то прогресія є спадною, а при </a:t>
            </a:r>
            <a:endParaRPr lang="uk-UA" sz="4000" b="1" dirty="0" smtClean="0"/>
          </a:p>
          <a:p>
            <a:pPr>
              <a:buNone/>
            </a:pPr>
            <a:r>
              <a:rPr lang="uk-UA" sz="4000" b="1" dirty="0" smtClean="0"/>
              <a:t> </a:t>
            </a:r>
            <a:r>
              <a:rPr lang="uk-UA" sz="4000" b="1" dirty="0" smtClean="0"/>
              <a:t> </a:t>
            </a:r>
            <a:r>
              <a:rPr lang="en-US" sz="4000" b="1" dirty="0" smtClean="0"/>
              <a:t>d </a:t>
            </a:r>
            <a:r>
              <a:rPr lang="uk-UA" sz="4000" b="1" dirty="0" smtClean="0"/>
              <a:t>= 0 — сталою.</a:t>
            </a:r>
            <a:endParaRPr lang="ru-RU" sz="4000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Різниця арифметичної </a:t>
            </a:r>
            <a:r>
              <a:rPr lang="uk-UA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прогресії 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uk-UA" sz="6000" dirty="0" smtClean="0"/>
          </a:p>
          <a:p>
            <a:r>
              <a:rPr lang="uk-UA" sz="6000" dirty="0" smtClean="0"/>
              <a:t>А)1,4,9,16,25….</a:t>
            </a:r>
            <a:endParaRPr lang="ru-RU" sz="6000" dirty="0" smtClean="0"/>
          </a:p>
          <a:p>
            <a:r>
              <a:rPr lang="uk-UA" sz="6000" dirty="0" smtClean="0"/>
              <a:t>Б)2,3,4,5,6…..</a:t>
            </a:r>
            <a:endParaRPr lang="ru-RU" sz="6000" dirty="0" smtClean="0"/>
          </a:p>
          <a:p>
            <a:r>
              <a:rPr lang="uk-UA" sz="6000" dirty="0" smtClean="0"/>
              <a:t>В)9,11,13,15,…</a:t>
            </a:r>
            <a:endParaRPr lang="ru-RU" sz="6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ЧИСЛОВІ ПОСЛІДОВНОСТІ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CRTN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70" y="3214686"/>
            <a:ext cx="250033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82976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sz="72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УСНО</a:t>
            </a:r>
            <a:endParaRPr lang="ru-RU" sz="7200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500306"/>
            <a:ext cx="7772400" cy="246059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uk-UA" sz="6000" dirty="0" smtClean="0">
                <a:solidFill>
                  <a:schemeClr val="tx1"/>
                </a:solidFill>
              </a:rPr>
              <a:t>А1=3,</a:t>
            </a:r>
            <a:r>
              <a:rPr lang="en-US" sz="6000" dirty="0" smtClean="0">
                <a:solidFill>
                  <a:schemeClr val="tx1"/>
                </a:solidFill>
              </a:rPr>
              <a:t>d</a:t>
            </a:r>
            <a:r>
              <a:rPr lang="ru-RU" sz="6000" dirty="0" smtClean="0">
                <a:solidFill>
                  <a:schemeClr val="tx1"/>
                </a:solidFill>
              </a:rPr>
              <a:t>=-2</a:t>
            </a:r>
          </a:p>
          <a:p>
            <a:pPr algn="ctr"/>
            <a:r>
              <a:rPr lang="uk-UA" sz="6000" dirty="0" smtClean="0">
                <a:solidFill>
                  <a:schemeClr val="tx1"/>
                </a:solidFill>
              </a:rPr>
              <a:t>Знайдіть перші чотири члена прогресії?</a:t>
            </a:r>
            <a:endParaRPr lang="ru-RU" sz="6000" dirty="0" smtClean="0">
              <a:solidFill>
                <a:schemeClr val="tx1"/>
              </a:solidFill>
            </a:endParaRPr>
          </a:p>
          <a:p>
            <a:pPr algn="ctr"/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sz="4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Формула </a:t>
            </a:r>
            <a:r>
              <a:rPr lang="en-US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r>
              <a:rPr lang="uk-UA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– </a:t>
            </a:r>
            <a:r>
              <a:rPr lang="uk-UA" sz="360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го</a:t>
            </a:r>
            <a:r>
              <a:rPr lang="uk-UA" sz="4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члена арифметичної прогресії</a:t>
            </a:r>
            <a:endParaRPr lang="ru-RU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071678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sz="7200" b="1" i="1" dirty="0" smtClean="0">
                <a:solidFill>
                  <a:srgbClr val="C00000"/>
                </a:solidFill>
              </a:rPr>
              <a:t>а</a:t>
            </a:r>
            <a:r>
              <a:rPr lang="en-US" sz="7200" b="1" i="1" baseline="-25000" dirty="0" smtClean="0">
                <a:solidFill>
                  <a:srgbClr val="C00000"/>
                </a:solidFill>
              </a:rPr>
              <a:t>n</a:t>
            </a:r>
            <a:r>
              <a:rPr lang="uk-UA" sz="7200" b="1" i="1" dirty="0" smtClean="0">
                <a:solidFill>
                  <a:srgbClr val="C00000"/>
                </a:solidFill>
              </a:rPr>
              <a:t> </a:t>
            </a:r>
            <a:r>
              <a:rPr lang="uk-UA" sz="7200" b="1" dirty="0" smtClean="0">
                <a:solidFill>
                  <a:srgbClr val="C00000"/>
                </a:solidFill>
              </a:rPr>
              <a:t>= </a:t>
            </a:r>
            <a:r>
              <a:rPr lang="uk-UA" sz="7200" b="1" i="1" dirty="0" smtClean="0">
                <a:solidFill>
                  <a:srgbClr val="C00000"/>
                </a:solidFill>
              </a:rPr>
              <a:t>а</a:t>
            </a:r>
            <a:r>
              <a:rPr lang="uk-UA" sz="7200" b="1" i="1" baseline="-25000" dirty="0" smtClean="0">
                <a:solidFill>
                  <a:srgbClr val="C00000"/>
                </a:solidFill>
              </a:rPr>
              <a:t>1</a:t>
            </a:r>
            <a:r>
              <a:rPr lang="uk-UA" sz="7200" b="1" i="1" dirty="0" smtClean="0">
                <a:solidFill>
                  <a:srgbClr val="C00000"/>
                </a:solidFill>
              </a:rPr>
              <a:t> </a:t>
            </a:r>
            <a:r>
              <a:rPr lang="ru-RU" sz="7200" b="1" dirty="0" smtClean="0">
                <a:solidFill>
                  <a:srgbClr val="C00000"/>
                </a:solidFill>
              </a:rPr>
              <a:t>+ </a:t>
            </a:r>
            <a:r>
              <a:rPr lang="uk-UA" sz="7200" b="1" dirty="0" smtClean="0">
                <a:solidFill>
                  <a:srgbClr val="C00000"/>
                </a:solidFill>
              </a:rPr>
              <a:t>(</a:t>
            </a:r>
            <a:r>
              <a:rPr lang="en-US" sz="7200" b="1" dirty="0" smtClean="0">
                <a:solidFill>
                  <a:srgbClr val="C00000"/>
                </a:solidFill>
              </a:rPr>
              <a:t>n-1</a:t>
            </a:r>
            <a:r>
              <a:rPr lang="uk-UA" sz="7200" b="1" dirty="0" smtClean="0">
                <a:solidFill>
                  <a:srgbClr val="C00000"/>
                </a:solidFill>
              </a:rPr>
              <a:t>)</a:t>
            </a:r>
            <a:r>
              <a:rPr lang="en-US" sz="7200" b="1" i="1" dirty="0" smtClean="0">
                <a:solidFill>
                  <a:srgbClr val="C00000"/>
                </a:solidFill>
              </a:rPr>
              <a:t>d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sz="4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Властивість членів арифметичної прогресії</a:t>
            </a:r>
            <a:endParaRPr lang="ru-RU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1214414" y="2428868"/>
          <a:ext cx="6738844" cy="2643206"/>
        </p:xfrm>
        <a:graphic>
          <a:graphicData uri="http://schemas.openxmlformats.org/presentationml/2006/ole">
            <p:oleObj spid="_x0000_s1026" name="Формула" r:id="rId3" imgW="10029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500174"/>
            <a:ext cx="366238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НАЗВИ ФОРМУЛУ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857628"/>
            <a:ext cx="3786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a</a:t>
            </a:r>
            <a:r>
              <a:rPr lang="en-US" sz="4000" baseline="-25000" dirty="0" smtClean="0"/>
              <a:t>n+1 </a:t>
            </a:r>
            <a:r>
              <a:rPr lang="en-US" sz="4000" dirty="0" smtClean="0"/>
              <a:t>= a</a:t>
            </a:r>
            <a:r>
              <a:rPr lang="en-US" sz="4000" baseline="-25000" dirty="0" smtClean="0"/>
              <a:t> n </a:t>
            </a:r>
            <a:r>
              <a:rPr lang="en-US" sz="4000" dirty="0" smtClean="0"/>
              <a:t>+ d</a:t>
            </a:r>
          </a:p>
        </p:txBody>
      </p:sp>
      <p:graphicFrame>
        <p:nvGraphicFramePr>
          <p:cNvPr id="2052" name="Object 25"/>
          <p:cNvGraphicFramePr>
            <a:graphicFrameLocks noChangeAspect="1"/>
          </p:cNvGraphicFramePr>
          <p:nvPr/>
        </p:nvGraphicFramePr>
        <p:xfrm>
          <a:off x="4286248" y="5429264"/>
          <a:ext cx="4586800" cy="857256"/>
        </p:xfrm>
        <a:graphic>
          <a:graphicData uri="http://schemas.openxmlformats.org/presentationml/2006/ole">
            <p:oleObj spid="_x0000_s2052" name="Формула" r:id="rId4" imgW="1104840" imgH="21564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286248" y="2571744"/>
          <a:ext cx="4176744" cy="1285884"/>
        </p:xfrm>
        <a:graphic>
          <a:graphicData uri="http://schemas.openxmlformats.org/presentationml/2006/ole">
            <p:oleObj spid="_x0000_s2053" name="Microsoft Equation 3.0" r:id="rId5" imgW="812447" imgH="22850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22860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0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Засвоєння нових  знань та умінь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143248"/>
            <a:ext cx="8101042" cy="2714644"/>
          </a:xfrm>
        </p:spPr>
        <p:txBody>
          <a:bodyPr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Приклади</a:t>
            </a:r>
            <a:r>
              <a:rPr lang="ru-RU" sz="3600" dirty="0" smtClean="0">
                <a:solidFill>
                  <a:srgbClr val="FF0000"/>
                </a:solidFill>
              </a:rPr>
              <a:t> в </a:t>
            </a:r>
            <a:r>
              <a:rPr lang="ru-RU" sz="3600" dirty="0" err="1" smtClean="0">
                <a:solidFill>
                  <a:srgbClr val="FF0000"/>
                </a:solidFill>
              </a:rPr>
              <a:t>навчанні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</a:rPr>
              <a:t>корисніші</a:t>
            </a:r>
            <a:r>
              <a:rPr lang="ru-RU" sz="3600" dirty="0" smtClean="0">
                <a:solidFill>
                  <a:srgbClr val="FF0000"/>
                </a:solidFill>
              </a:rPr>
              <a:t> за правила.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uk-UA" b="1" dirty="0" err="1" smtClean="0">
                <a:solidFill>
                  <a:schemeClr val="tx1"/>
                </a:solidFill>
              </a:rPr>
              <a:t>Ісаак</a:t>
            </a:r>
            <a:r>
              <a:rPr lang="uk-UA" b="1" dirty="0" smtClean="0">
                <a:solidFill>
                  <a:schemeClr val="tx1"/>
                </a:solidFill>
              </a:rPr>
              <a:t> Ньютон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829761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РОБОТА З ПІДРУЧНИКОМ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428868"/>
            <a:ext cx="44904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57224" y="1428736"/>
            <a:ext cx="7772400" cy="3153758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>
                <a:solidFill>
                  <a:schemeClr val="tx1"/>
                </a:solidFill>
              </a:rPr>
              <a:t>№ 664, № 665, </a:t>
            </a:r>
            <a:br>
              <a:rPr lang="uk-UA" sz="6000" dirty="0" smtClean="0">
                <a:solidFill>
                  <a:schemeClr val="tx1"/>
                </a:solidFill>
              </a:rPr>
            </a:br>
            <a:r>
              <a:rPr lang="uk-UA" sz="6000" dirty="0" smtClean="0">
                <a:solidFill>
                  <a:schemeClr val="tx1"/>
                </a:solidFill>
              </a:rPr>
              <a:t>№ 667(1,2),</a:t>
            </a:r>
            <a:br>
              <a:rPr lang="uk-UA" sz="6000" dirty="0" smtClean="0">
                <a:solidFill>
                  <a:schemeClr val="tx1"/>
                </a:solidFill>
              </a:rPr>
            </a:br>
            <a:r>
              <a:rPr lang="uk-UA" sz="6000" dirty="0" smtClean="0">
                <a:solidFill>
                  <a:schemeClr val="tx1"/>
                </a:solidFill>
              </a:rPr>
              <a:t> № 677, № 675(1)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00240"/>
            <a:ext cx="7758138" cy="4007051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ЗАДАЧА 1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38275"/>
            <a:ext cx="7620000" cy="5419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214414" y="1928802"/>
            <a:ext cx="621510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Дубовий ліс в травні з одного гектара випаровує 280 тонн води. Скільки води буде випаровувати такий ліс в серпні, якщо щомісяця він випаровує на 20 тонн більше. Як впливає випаровування води лісом на клімат?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86478"/>
          </a:xfrm>
        </p:spPr>
        <p:txBody>
          <a:bodyPr/>
          <a:lstStyle/>
          <a:p>
            <a:pPr lvl="0"/>
            <a:r>
              <a:rPr lang="uk-UA" dirty="0" smtClean="0"/>
              <a:t>Що називається числовою послідовністю?</a:t>
            </a:r>
            <a:endParaRPr lang="ru-RU" dirty="0" smtClean="0"/>
          </a:p>
          <a:p>
            <a:pPr lvl="0"/>
            <a:r>
              <a:rPr lang="uk-UA" dirty="0" smtClean="0"/>
              <a:t>Які бувають послідовності?</a:t>
            </a:r>
            <a:endParaRPr lang="ru-RU" dirty="0" smtClean="0"/>
          </a:p>
          <a:p>
            <a:pPr lvl="0"/>
            <a:r>
              <a:rPr lang="uk-UA" dirty="0" smtClean="0"/>
              <a:t>Які способи </a:t>
            </a:r>
            <a:r>
              <a:rPr lang="uk-UA" dirty="0" err="1" smtClean="0"/>
              <a:t>задання</a:t>
            </a:r>
            <a:r>
              <a:rPr lang="uk-UA" dirty="0" smtClean="0"/>
              <a:t> послідовностей ви знаєте?</a:t>
            </a:r>
            <a:endParaRPr lang="ru-RU" dirty="0" smtClean="0"/>
          </a:p>
          <a:p>
            <a:pPr lvl="0"/>
            <a:r>
              <a:rPr lang="uk-UA" dirty="0" smtClean="0"/>
              <a:t>Правило додавання від’ємних чисел.</a:t>
            </a:r>
            <a:endParaRPr lang="ru-RU" dirty="0" smtClean="0"/>
          </a:p>
          <a:p>
            <a:pPr lvl="0"/>
            <a:r>
              <a:rPr lang="uk-UA" dirty="0" smtClean="0"/>
              <a:t>Правило додавання чисел з різними знаками?</a:t>
            </a:r>
            <a:endParaRPr lang="ru-RU" dirty="0" smtClean="0"/>
          </a:p>
          <a:p>
            <a:pPr lvl="0"/>
            <a:r>
              <a:rPr lang="uk-UA" dirty="0" smtClean="0"/>
              <a:t>Як називають графік квадратичної функції?</a:t>
            </a:r>
            <a:endParaRPr lang="ru-RU" dirty="0" smtClean="0"/>
          </a:p>
          <a:p>
            <a:pPr lvl="0"/>
            <a:r>
              <a:rPr lang="uk-UA" dirty="0" smtClean="0"/>
              <a:t>Що називають відсотком?</a:t>
            </a:r>
            <a:endParaRPr lang="ru-RU" dirty="0" smtClean="0"/>
          </a:p>
          <a:p>
            <a:pPr lvl="0"/>
            <a:r>
              <a:rPr lang="uk-UA" dirty="0" smtClean="0"/>
              <a:t>Як відкрити дужки перед якими стоїть знак «-»?</a:t>
            </a:r>
            <a:endParaRPr lang="ru-RU" dirty="0" smtClean="0"/>
          </a:p>
          <a:p>
            <a:pPr lvl="0"/>
            <a:r>
              <a:rPr lang="uk-UA" dirty="0" smtClean="0"/>
              <a:t>Що означає розв’яжіть нерівність.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БЛІЦОПИТУВАННЯ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7248346" cy="5429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ЗАДАЧА 2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1857364"/>
            <a:ext cx="69294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Кількість еритроцитів (з розрахунку на </a:t>
            </a:r>
            <a: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1мм куб. </a:t>
            </a:r>
            <a:r>
              <a:rPr lang="uk-U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)в крові людини становить на рівні моря 5 млн. через кожні 600 метрів підняття вгору їх кількість збільшується на 1 млн. скільки еритроцитів буде в крові людини, якщо вона підніметься на вершину гори Еверест (4800м)? Чому це відбувається?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2255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sz="440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ЗАДАЧА 3</a:t>
            </a:r>
            <a:endParaRPr lang="ru-RU" sz="4400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481328"/>
            <a:ext cx="8229600" cy="1672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sz="2400" b="1" dirty="0" smtClean="0">
                <a:latin typeface="Times New Roman" pitchFamily="18" charset="0"/>
              </a:rPr>
              <a:t>Робітник виклав плитку наступним чином: </a:t>
            </a:r>
          </a:p>
          <a:p>
            <a:pPr algn="ctr">
              <a:buNone/>
            </a:pPr>
            <a:r>
              <a:rPr lang="uk-UA" sz="2400" b="1" dirty="0" smtClean="0">
                <a:latin typeface="Times New Roman" pitchFamily="18" charset="0"/>
              </a:rPr>
              <a:t>У першому ряду – 3 плитки, у другому – 5 плиток і т. д., збільшуючи кожного разу на 2 плитки. </a:t>
            </a:r>
          </a:p>
          <a:p>
            <a:pPr algn="ctr">
              <a:buNone/>
            </a:pPr>
            <a:r>
              <a:rPr lang="uk-UA" sz="2400" b="1" dirty="0" smtClean="0">
                <a:latin typeface="Times New Roman" pitchFamily="18" charset="0"/>
              </a:rPr>
              <a:t>Скільки плиток потрібно для сьомого ряду?</a:t>
            </a:r>
            <a:endParaRPr lang="ru-RU" sz="2400" b="1" dirty="0">
              <a:latin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143248"/>
            <a:ext cx="4529147" cy="34002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Сьогодні на уроці ми дізналися про…</a:t>
            </a:r>
            <a:endParaRPr lang="ru-RU" dirty="0" smtClean="0"/>
          </a:p>
          <a:p>
            <a:r>
              <a:rPr lang="uk-UA" dirty="0" smtClean="0"/>
              <a:t>Арифметичною </a:t>
            </a:r>
            <a:r>
              <a:rPr lang="uk-UA" dirty="0" smtClean="0"/>
              <a:t>прогресією називається…</a:t>
            </a:r>
            <a:endParaRPr lang="ru-RU" dirty="0" smtClean="0"/>
          </a:p>
          <a:p>
            <a:r>
              <a:rPr lang="uk-UA" dirty="0" smtClean="0"/>
              <a:t>Якщо </a:t>
            </a:r>
            <a:r>
              <a:rPr lang="uk-UA" dirty="0" smtClean="0"/>
              <a:t>різниця прогресії додатна, то прогресія…</a:t>
            </a:r>
            <a:endParaRPr lang="ru-RU" dirty="0" smtClean="0"/>
          </a:p>
          <a:p>
            <a:r>
              <a:rPr lang="uk-UA" dirty="0" smtClean="0"/>
              <a:t>Якщо різниця прогресії від’ємна, то прогресія…</a:t>
            </a:r>
            <a:endParaRPr lang="ru-RU" dirty="0" smtClean="0"/>
          </a:p>
          <a:p>
            <a:r>
              <a:rPr lang="uk-UA" dirty="0" smtClean="0"/>
              <a:t>На </a:t>
            </a:r>
            <a:r>
              <a:rPr lang="uk-UA" dirty="0" smtClean="0"/>
              <a:t>уроці я відкрив для себе…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“НЕЗАКІНЧЕНЕ РЕЧЕННЯ”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21, вивчити означення і формули;</a:t>
            </a:r>
          </a:p>
          <a:p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– ІІ рівень № 666, № 670;</a:t>
            </a:r>
          </a:p>
          <a:p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ІІІ рівень № 668, № 675 (2);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рівень № 676, № 687 (1).</a:t>
            </a:r>
          </a:p>
          <a:p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Повторити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12.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Домашнє завдання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uk-UA" sz="54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Епіграф</a:t>
            </a:r>
            <a:endParaRPr lang="ru-RU" sz="54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867084" y="1444625"/>
            <a:ext cx="3490602" cy="4272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213255" cy="4270722"/>
          </a:xfr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uk-U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«Недостатньо мати добрий розум, головне це раціонально його застосовувати»</a:t>
            </a:r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r">
              <a:buNone/>
            </a:pPr>
            <a:r>
              <a:rPr lang="uk-UA" dirty="0" smtClean="0"/>
              <a:t>Р.Декарт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РОБОТА В ПАРАХ</a:t>
            </a:r>
            <a:b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5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ПЕРЕВІРКА </a:t>
            </a:r>
            <a:r>
              <a:rPr lang="uk-UA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ДОМАШНЬОГО ЗАВДАННЯ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340258"/>
            <a:ext cx="3214710" cy="34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38" y="357188"/>
            <a:ext cx="8501062" cy="2214562"/>
          </a:xfrm>
        </p:spPr>
        <p:txBody>
          <a:bodyPr>
            <a:noAutofit/>
          </a:bodyPr>
          <a:lstStyle/>
          <a:p>
            <a:pPr algn="ctr"/>
            <a:r>
              <a:rPr lang="uk-UA" sz="72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uk-UA" sz="72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uk-UA" sz="72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uk-UA" sz="72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uk-UA" sz="72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uk-UA" sz="72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uk-UA" sz="72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АРИФМЕТИЧНА </a:t>
            </a:r>
            <a:r>
              <a:rPr lang="uk-UA" sz="72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ПРОГРЕСІЯ</a:t>
            </a:r>
            <a:endParaRPr lang="ru-RU" sz="72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07117"/>
          </a:xfrm>
        </p:spPr>
        <p:txBody>
          <a:bodyPr>
            <a:normAutofit/>
          </a:bodyPr>
          <a:lstStyle/>
          <a:p>
            <a:r>
              <a:rPr lang="uk-UA" dirty="0" smtClean="0"/>
              <a:t>сформувати поняття арифметичної прогресії, різниці арифметичної прогресії, вивести формулу </a:t>
            </a:r>
            <a:r>
              <a:rPr lang="en-US" dirty="0" smtClean="0"/>
              <a:t>n</a:t>
            </a:r>
            <a:r>
              <a:rPr lang="uk-UA" dirty="0" smtClean="0"/>
              <a:t> – </a:t>
            </a:r>
            <a:r>
              <a:rPr lang="uk-UA" dirty="0" err="1" smtClean="0"/>
              <a:t>го</a:t>
            </a:r>
            <a:r>
              <a:rPr lang="uk-UA" dirty="0" smtClean="0"/>
              <a:t> члена арифметичної прогресії;</a:t>
            </a:r>
            <a:endParaRPr lang="ru-RU" dirty="0" smtClean="0"/>
          </a:p>
          <a:p>
            <a:r>
              <a:rPr lang="uk-UA" dirty="0" smtClean="0"/>
              <a:t>визначити властивість членів арифметичної прогресії;</a:t>
            </a:r>
          </a:p>
          <a:p>
            <a:r>
              <a:rPr lang="uk-UA" dirty="0" smtClean="0"/>
              <a:t>показати зв’язок арифметичної </a:t>
            </a:r>
            <a:r>
              <a:rPr lang="uk-UA" b="1" dirty="0" smtClean="0"/>
              <a:t>прогресії з біологією.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86834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uk-UA" sz="54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МЕТА УРОКУ</a:t>
            </a:r>
            <a:endParaRPr lang="ru-RU" sz="5400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143372" y="4572008"/>
            <a:ext cx="1541493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481776" cy="64294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sz="4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Епіграф</a:t>
            </a:r>
            <a:endParaRPr lang="ru-RU" sz="44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uk-UA" sz="4000" dirty="0" smtClean="0"/>
              <a:t>Р.Декарт</a:t>
            </a:r>
            <a:endParaRPr lang="ru-RU" sz="40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857232"/>
            <a:ext cx="7479792" cy="442915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uk-UA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</a:t>
            </a:r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Недостатньо мати добрий розум, головне це раціонально його застосовувати»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8001056" cy="1724999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uk-UA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ПОДУМАЄМО</a:t>
            </a:r>
            <a:endParaRPr lang="ru-RU" sz="60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19" descr="22ecdb766c09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12000" contrast="-19000"/>
          </a:blip>
          <a:stretch>
            <a:fillRect/>
          </a:stretch>
        </p:blipFill>
        <p:spPr>
          <a:xfrm>
            <a:off x="2643174" y="2428868"/>
            <a:ext cx="3820146" cy="4286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uk-UA" sz="6000" dirty="0" smtClean="0"/>
          </a:p>
          <a:p>
            <a:r>
              <a:rPr lang="uk-UA" sz="6000" dirty="0" smtClean="0"/>
              <a:t>А)2,5,8,11,14,…</a:t>
            </a:r>
            <a:endParaRPr lang="ru-RU" sz="6000" dirty="0" smtClean="0"/>
          </a:p>
          <a:p>
            <a:r>
              <a:rPr lang="uk-UA" sz="6000" dirty="0" smtClean="0"/>
              <a:t>Б)28,38,48,58,…</a:t>
            </a:r>
            <a:endParaRPr lang="ru-RU" sz="6000" dirty="0" smtClean="0"/>
          </a:p>
          <a:p>
            <a:r>
              <a:rPr lang="uk-UA" sz="6000" dirty="0" smtClean="0"/>
              <a:t>В)-1,-2,-3,-4,-5,…</a:t>
            </a:r>
            <a:endParaRPr lang="ru-RU" sz="60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sz="44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ЧИСЛОВІ ПОСЛІДОВНОСТІ</a:t>
            </a:r>
            <a:endParaRPr lang="ru-RU" sz="4400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6" descr="ANTN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58016" y="1643050"/>
            <a:ext cx="2057217" cy="221457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4400" dirty="0" smtClean="0"/>
              <a:t>Арифметичною прогресією називають числову послідовності,кожний член якої починаючи з другого, дорівнює попередньому, до якого додано одне й те саме число.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ОЗНАЧЕННЯ АРИФМЕТИЧНОЇ ПРОГРЕСІЇ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478</Words>
  <Application>Microsoft Office PowerPoint</Application>
  <PresentationFormat>Экран (4:3)</PresentationFormat>
  <Paragraphs>74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Открытая</vt:lpstr>
      <vt:lpstr>Формула</vt:lpstr>
      <vt:lpstr>Microsoft Equation 3.0</vt:lpstr>
      <vt:lpstr>Слайд 1</vt:lpstr>
      <vt:lpstr>БЛІЦОПИТУВАННЯ</vt:lpstr>
      <vt:lpstr>РОБОТА В ПАРАХ      ПЕРЕВІРКА ДОМАШНЬОГО ЗАВДАННЯ</vt:lpstr>
      <vt:lpstr>   АРИФМЕТИЧНА ПРОГРЕСІЯ</vt:lpstr>
      <vt:lpstr>МЕТА УРОКУ</vt:lpstr>
      <vt:lpstr>Епіграф</vt:lpstr>
      <vt:lpstr>ПОДУМАЄМО</vt:lpstr>
      <vt:lpstr>ЧИСЛОВІ ПОСЛІДОВНОСТІ</vt:lpstr>
      <vt:lpstr>ОЗНАЧЕННЯ АРИФМЕТИЧНОЇ ПРОГРЕСІЇ</vt:lpstr>
      <vt:lpstr>Різниця арифметичної прогресії </vt:lpstr>
      <vt:lpstr>ЧИСЛОВІ ПОСЛІДОВНОСТІ</vt:lpstr>
      <vt:lpstr>УСНО</vt:lpstr>
      <vt:lpstr>Формула n – го члена арифметичної прогресії</vt:lpstr>
      <vt:lpstr>Властивість членів арифметичної прогресії</vt:lpstr>
      <vt:lpstr>НАЗВИ ФОРМУЛУ</vt:lpstr>
      <vt:lpstr>   Засвоєння нових  знань та умінь </vt:lpstr>
      <vt:lpstr>РОБОТА З ПІДРУЧНИКОМ</vt:lpstr>
      <vt:lpstr>  № 664, № 665,  № 667(1,2),  № 677, № 675(1)</vt:lpstr>
      <vt:lpstr>ЗАДАЧА 1</vt:lpstr>
      <vt:lpstr>ЗАДАЧА 2</vt:lpstr>
      <vt:lpstr>ЗАДАЧА 3</vt:lpstr>
      <vt:lpstr>“НЕЗАКІНЧЕНЕ РЕЧЕННЯ”</vt:lpstr>
      <vt:lpstr>Домашнє завдання</vt:lpstr>
      <vt:lpstr>Епіграф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2014-03-17T16:02:06Z</dcterms:created>
  <dcterms:modified xsi:type="dcterms:W3CDTF">2014-03-20T16:49:56Z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482979</vt:lpwstr>
  </property>
  <property fmtid="{D5CDD505-2E9C-101B-9397-08002B2CF9AE}" name="NXPowerLiteVersion" pid="3">
    <vt:lpwstr>D4.1.4</vt:lpwstr>
  </property>
</Properties>
</file>