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56" r:id="rId4"/>
    <p:sldId id="264" r:id="rId5"/>
    <p:sldId id="261" r:id="rId6"/>
    <p:sldId id="257" r:id="rId7"/>
    <p:sldId id="258" r:id="rId8"/>
    <p:sldId id="259" r:id="rId9"/>
    <p:sldId id="266" r:id="rId10"/>
    <p:sldId id="265" r:id="rId11"/>
    <p:sldId id="270" r:id="rId12"/>
    <p:sldId id="269" r:id="rId13"/>
    <p:sldId id="267" r:id="rId14"/>
    <p:sldId id="268" r:id="rId15"/>
    <p:sldId id="271" r:id="rId16"/>
    <p:sldId id="273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74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785926"/>
            <a:ext cx="8229600" cy="2143140"/>
          </a:xfrm>
        </p:spPr>
        <p:txBody>
          <a:bodyPr>
            <a:normAutofit/>
          </a:bodyPr>
          <a:lstStyle/>
          <a:p>
            <a:r>
              <a:rPr lang="uk-UA" dirty="0" smtClean="0"/>
              <a:t>Тема уроку: </a:t>
            </a:r>
            <a:br>
              <a:rPr lang="uk-UA" dirty="0" smtClean="0"/>
            </a:br>
            <a:r>
              <a:rPr lang="uk-UA" dirty="0" smtClean="0"/>
              <a:t>радянсько-польська війна </a:t>
            </a:r>
            <a:br>
              <a:rPr lang="uk-UA" dirty="0" smtClean="0"/>
            </a:br>
            <a:r>
              <a:rPr lang="uk-UA" dirty="0" smtClean="0"/>
              <a:t>1920 року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3983450" cy="2871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43956" cy="1143000"/>
          </a:xfrm>
        </p:spPr>
        <p:txBody>
          <a:bodyPr>
            <a:noAutofit/>
          </a:bodyPr>
          <a:lstStyle/>
          <a:p>
            <a:r>
              <a:rPr lang="ru-RU" sz="3200" b="1" u="sng" dirty="0" smtClean="0">
                <a:solidFill>
                  <a:srgbClr val="0070C0"/>
                </a:solidFill>
              </a:rPr>
              <a:t>18 </a:t>
            </a:r>
            <a:r>
              <a:rPr lang="ru-RU" sz="3200" b="1" u="sng" dirty="0" err="1" smtClean="0">
                <a:solidFill>
                  <a:srgbClr val="0070C0"/>
                </a:solidFill>
              </a:rPr>
              <a:t>березня</a:t>
            </a:r>
            <a:r>
              <a:rPr lang="ru-RU" sz="3200" b="1" u="sng" dirty="0" smtClean="0">
                <a:solidFill>
                  <a:srgbClr val="0070C0"/>
                </a:solidFill>
              </a:rPr>
              <a:t> 1921</a:t>
            </a:r>
            <a:r>
              <a:rPr lang="ru-RU" sz="3200" dirty="0" smtClean="0">
                <a:solidFill>
                  <a:srgbClr val="0070C0"/>
                </a:solidFill>
              </a:rPr>
              <a:t> р. </a:t>
            </a:r>
            <a:r>
              <a:rPr lang="ru-RU" sz="3200" dirty="0" err="1" smtClean="0">
                <a:solidFill>
                  <a:srgbClr val="0070C0"/>
                </a:solidFill>
              </a:rPr>
              <a:t>між</a:t>
            </a:r>
            <a:r>
              <a:rPr lang="ru-RU" sz="3200" dirty="0" smtClean="0">
                <a:solidFill>
                  <a:srgbClr val="0070C0"/>
                </a:solidFill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</a:rPr>
              <a:t>Польщею</a:t>
            </a:r>
            <a:r>
              <a:rPr lang="ru-RU" sz="3200" dirty="0" smtClean="0">
                <a:solidFill>
                  <a:srgbClr val="0070C0"/>
                </a:solidFill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</a:rPr>
              <a:t>і</a:t>
            </a:r>
            <a:r>
              <a:rPr lang="ru-RU" sz="3200" dirty="0" smtClean="0">
                <a:solidFill>
                  <a:srgbClr val="0070C0"/>
                </a:solidFill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</a:rPr>
              <a:t>радянською</a:t>
            </a:r>
            <a:r>
              <a:rPr lang="ru-RU" sz="3200" dirty="0" smtClean="0">
                <a:solidFill>
                  <a:srgbClr val="0070C0"/>
                </a:solidFill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</a:rPr>
              <a:t>Росією</a:t>
            </a:r>
            <a:r>
              <a:rPr lang="ru-RU" sz="3200" dirty="0" smtClean="0">
                <a:solidFill>
                  <a:srgbClr val="0070C0"/>
                </a:solidFill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</a:rPr>
              <a:t>було</a:t>
            </a:r>
            <a:r>
              <a:rPr lang="ru-RU" sz="3200" dirty="0" smtClean="0">
                <a:solidFill>
                  <a:srgbClr val="0070C0"/>
                </a:solidFill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</a:rPr>
              <a:t>укладено</a:t>
            </a:r>
            <a:r>
              <a:rPr lang="ru-RU" sz="3200" dirty="0" smtClean="0">
                <a:solidFill>
                  <a:srgbClr val="0070C0"/>
                </a:solidFill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</a:rPr>
              <a:t>Ризький</a:t>
            </a:r>
            <a:r>
              <a:rPr lang="ru-RU" sz="3200" dirty="0" smtClean="0">
                <a:solidFill>
                  <a:srgbClr val="0070C0"/>
                </a:solidFill>
              </a:rPr>
              <a:t> мир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572032" cy="461488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підписання</a:t>
            </a:r>
            <a:r>
              <a:rPr lang="ru-RU" dirty="0" smtClean="0"/>
              <a:t> миру </a:t>
            </a:r>
            <a:r>
              <a:rPr lang="ru-RU" dirty="0" err="1" smtClean="0"/>
              <a:t>було</a:t>
            </a:r>
            <a:r>
              <a:rPr lang="ru-RU" dirty="0" smtClean="0"/>
              <a:t> допущено </a:t>
            </a:r>
            <a:r>
              <a:rPr lang="ru-RU" dirty="0" err="1" smtClean="0"/>
              <a:t>делегацію</a:t>
            </a:r>
            <a:r>
              <a:rPr lang="ru-RU" dirty="0" smtClean="0"/>
              <a:t> УСРР. </a:t>
            </a:r>
            <a:endParaRPr lang="ru-RU" dirty="0" smtClean="0"/>
          </a:p>
          <a:p>
            <a:r>
              <a:rPr lang="ru-RU" dirty="0" err="1" smtClean="0"/>
              <a:t>Польща</a:t>
            </a:r>
            <a:r>
              <a:rPr lang="ru-RU" dirty="0" smtClean="0"/>
              <a:t> </a:t>
            </a:r>
            <a:r>
              <a:rPr lang="ru-RU" dirty="0" err="1" smtClean="0"/>
              <a:t>визнавала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УСРР. </a:t>
            </a:r>
            <a:endParaRPr lang="ru-RU" dirty="0" smtClean="0"/>
          </a:p>
          <a:p>
            <a:r>
              <a:rPr lang="ru-RU" dirty="0" smtClean="0"/>
              <a:t>До </a:t>
            </a:r>
            <a:r>
              <a:rPr lang="ru-RU" dirty="0" err="1" smtClean="0"/>
              <a:t>Польщі</a:t>
            </a:r>
            <a:r>
              <a:rPr lang="ru-RU" dirty="0" smtClean="0"/>
              <a:t> </a:t>
            </a:r>
            <a:r>
              <a:rPr lang="ru-RU" dirty="0" err="1" smtClean="0"/>
              <a:t>відійшли</a:t>
            </a:r>
            <a:r>
              <a:rPr lang="ru-RU" dirty="0" smtClean="0"/>
              <a:t> </a:t>
            </a:r>
            <a:r>
              <a:rPr lang="ru-RU" dirty="0" err="1" smtClean="0"/>
              <a:t>Холмщина</a:t>
            </a:r>
            <a:r>
              <a:rPr lang="ru-RU" dirty="0" smtClean="0"/>
              <a:t>, </a:t>
            </a:r>
            <a:r>
              <a:rPr lang="ru-RU" dirty="0" err="1" smtClean="0"/>
              <a:t>Підляшшя</a:t>
            </a:r>
            <a:r>
              <a:rPr lang="ru-RU" dirty="0" smtClean="0"/>
              <a:t>, </a:t>
            </a:r>
            <a:r>
              <a:rPr lang="ru-RU" dirty="0" err="1" smtClean="0"/>
              <a:t>Західна</a:t>
            </a:r>
            <a:r>
              <a:rPr lang="ru-RU" dirty="0" smtClean="0"/>
              <a:t> </a:t>
            </a:r>
            <a:r>
              <a:rPr lang="ru-RU" dirty="0" err="1" smtClean="0"/>
              <a:t>Волинь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Західне</a:t>
            </a:r>
            <a:r>
              <a:rPr lang="ru-RU" dirty="0" smtClean="0"/>
              <a:t> </a:t>
            </a:r>
            <a:r>
              <a:rPr lang="ru-RU" dirty="0" err="1" smtClean="0"/>
              <a:t>Полісся</a:t>
            </a:r>
            <a:r>
              <a:rPr lang="ru-RU" dirty="0" smtClean="0"/>
              <a:t>. </a:t>
            </a:r>
            <a:r>
              <a:rPr lang="ru-RU" dirty="0" err="1" smtClean="0"/>
              <a:t>Залишалася</a:t>
            </a:r>
            <a:r>
              <a:rPr lang="ru-RU" dirty="0" smtClean="0"/>
              <a:t> за </a:t>
            </a:r>
            <a:r>
              <a:rPr lang="ru-RU" dirty="0" err="1" smtClean="0"/>
              <a:t>Польщею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Східна</a:t>
            </a:r>
            <a:r>
              <a:rPr lang="ru-RU" dirty="0" smtClean="0"/>
              <a:t> </a:t>
            </a:r>
            <a:r>
              <a:rPr lang="ru-RU" dirty="0" err="1" smtClean="0"/>
              <a:t>Галичина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8" y="52388"/>
            <a:ext cx="9039225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5000628" y="0"/>
            <a:ext cx="4143372" cy="150017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Таким чином українські землі було розподілено між чотирма державами: Радянською Росією, Польщею, Румунією, Чехословаччиною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Білогвардійський рух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329114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 початку 1920 р. </a:t>
            </a:r>
            <a:r>
              <a:rPr lang="ru-RU" dirty="0" err="1" smtClean="0"/>
              <a:t>кораблі</a:t>
            </a:r>
            <a:r>
              <a:rPr lang="ru-RU" dirty="0" smtClean="0"/>
              <a:t> </a:t>
            </a:r>
            <a:r>
              <a:rPr lang="ru-RU" dirty="0" err="1" smtClean="0"/>
              <a:t>Антанти</a:t>
            </a:r>
            <a:r>
              <a:rPr lang="ru-RU" dirty="0" smtClean="0"/>
              <a:t> </a:t>
            </a:r>
            <a:r>
              <a:rPr lang="ru-RU" dirty="0" err="1" smtClean="0"/>
              <a:t>евакуювали</a:t>
            </a:r>
            <a:r>
              <a:rPr lang="ru-RU" dirty="0" smtClean="0"/>
              <a:t> до </a:t>
            </a:r>
            <a:r>
              <a:rPr lang="ru-RU" dirty="0" err="1" smtClean="0"/>
              <a:t>Криму</a:t>
            </a:r>
            <a:r>
              <a:rPr lang="ru-RU" dirty="0" smtClean="0"/>
              <a:t> </a:t>
            </a:r>
            <a:r>
              <a:rPr lang="ru-RU" dirty="0" err="1" smtClean="0"/>
              <a:t>залишки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 </a:t>
            </a:r>
            <a:r>
              <a:rPr lang="ru-RU" dirty="0" err="1" smtClean="0"/>
              <a:t>Денікіна</a:t>
            </a:r>
            <a:r>
              <a:rPr lang="ru-RU" dirty="0" smtClean="0"/>
              <a:t>. </a:t>
            </a:r>
            <a:r>
              <a:rPr lang="ru-RU" dirty="0" err="1" smtClean="0"/>
              <a:t>Кримське</a:t>
            </a:r>
            <a:r>
              <a:rPr lang="ru-RU" dirty="0" smtClean="0"/>
              <a:t> </a:t>
            </a:r>
            <a:r>
              <a:rPr lang="ru-RU" dirty="0" err="1" smtClean="0"/>
              <a:t>угруповання</a:t>
            </a:r>
            <a:r>
              <a:rPr lang="ru-RU" dirty="0" smtClean="0"/>
              <a:t> </a:t>
            </a:r>
            <a:r>
              <a:rPr lang="ru-RU" dirty="0" err="1" smtClean="0"/>
              <a:t>білогвардійців</a:t>
            </a:r>
            <a:r>
              <a:rPr lang="ru-RU" dirty="0" smtClean="0"/>
              <a:t> </a:t>
            </a:r>
            <a:r>
              <a:rPr lang="ru-RU" dirty="0" err="1" smtClean="0"/>
              <a:t>очолив</a:t>
            </a:r>
            <a:r>
              <a:rPr lang="ru-RU" dirty="0" smtClean="0"/>
              <a:t> командир </a:t>
            </a:r>
            <a:r>
              <a:rPr lang="ru-RU" dirty="0" err="1" smtClean="0"/>
              <a:t>козацького</a:t>
            </a:r>
            <a:r>
              <a:rPr lang="ru-RU" dirty="0" smtClean="0"/>
              <a:t> корпусу барон П. Врангель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714488"/>
            <a:ext cx="3357586" cy="421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Штурм Криму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4911741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 smtClean="0"/>
              <a:t>армія</a:t>
            </a:r>
            <a:r>
              <a:rPr lang="ru-RU" dirty="0" smtClean="0"/>
              <a:t> </a:t>
            </a:r>
            <a:r>
              <a:rPr lang="ru-RU" dirty="0" err="1" smtClean="0"/>
              <a:t>нараховувала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100 тис. </a:t>
            </a:r>
            <a:r>
              <a:rPr lang="ru-RU" dirty="0" err="1" smtClean="0"/>
              <a:t>вояків</a:t>
            </a:r>
            <a:r>
              <a:rPr lang="ru-RU" dirty="0" smtClean="0"/>
              <a:t>.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протистояло</a:t>
            </a:r>
            <a:r>
              <a:rPr lang="ru-RU" dirty="0" smtClean="0"/>
              <a:t> 28-тисячне </a:t>
            </a:r>
            <a:r>
              <a:rPr lang="ru-RU" dirty="0" err="1" smtClean="0"/>
              <a:t>угруповання</a:t>
            </a:r>
            <a:r>
              <a:rPr lang="ru-RU" dirty="0" smtClean="0"/>
              <a:t> </a:t>
            </a:r>
            <a:r>
              <a:rPr lang="ru-RU" dirty="0" err="1" smtClean="0"/>
              <a:t>білогвардійців</a:t>
            </a:r>
            <a:r>
              <a:rPr lang="ru-RU" dirty="0" smtClean="0"/>
              <a:t> , </a:t>
            </a:r>
            <a:r>
              <a:rPr lang="ru-RU" dirty="0" smtClean="0"/>
              <a:t>яке обороняло </a:t>
            </a:r>
            <a:r>
              <a:rPr lang="ru-RU" dirty="0" err="1" smtClean="0"/>
              <a:t>сильні</a:t>
            </a:r>
            <a:r>
              <a:rPr lang="ru-RU" dirty="0" smtClean="0"/>
              <a:t> </a:t>
            </a:r>
            <a:r>
              <a:rPr lang="ru-RU" dirty="0" err="1" smtClean="0"/>
              <a:t>перекопські</a:t>
            </a:r>
            <a:r>
              <a:rPr lang="ru-RU" dirty="0" smtClean="0"/>
              <a:t> </a:t>
            </a:r>
            <a:r>
              <a:rPr lang="ru-RU" dirty="0" err="1" smtClean="0"/>
              <a:t>укріплення</a:t>
            </a:r>
            <a:r>
              <a:rPr lang="ru-RU" dirty="0" smtClean="0"/>
              <a:t> на </a:t>
            </a:r>
            <a:r>
              <a:rPr lang="ru-RU" dirty="0" err="1" smtClean="0"/>
              <a:t>Кримському</a:t>
            </a:r>
            <a:r>
              <a:rPr lang="ru-RU" dirty="0" smtClean="0"/>
              <a:t> </a:t>
            </a:r>
            <a:r>
              <a:rPr lang="ru-RU" dirty="0" err="1" smtClean="0"/>
              <a:t>перешийку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b="1" u="sng" dirty="0" smtClean="0"/>
              <a:t>8—11 листопада 1920 р. </a:t>
            </a:r>
            <a:r>
              <a:rPr lang="ru-RU" dirty="0" err="1" smtClean="0"/>
              <a:t>оборонні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білих</a:t>
            </a:r>
            <a:r>
              <a:rPr lang="ru-RU" dirty="0" smtClean="0"/>
              <a:t> </a:t>
            </a:r>
            <a:r>
              <a:rPr lang="ru-RU" dirty="0" err="1" smtClean="0"/>
              <a:t>ціною</a:t>
            </a:r>
            <a:r>
              <a:rPr lang="ru-RU" dirty="0" smtClean="0"/>
              <a:t> </a:t>
            </a:r>
            <a:r>
              <a:rPr lang="ru-RU" dirty="0" err="1" smtClean="0"/>
              <a:t>значних</a:t>
            </a:r>
            <a:r>
              <a:rPr lang="ru-RU" dirty="0" smtClean="0"/>
              <a:t> </a:t>
            </a:r>
            <a:r>
              <a:rPr lang="ru-RU" dirty="0" err="1" smtClean="0"/>
              <a:t>втрат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взяті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Залишки</a:t>
            </a:r>
            <a:r>
              <a:rPr lang="ru-RU" dirty="0" smtClean="0"/>
              <a:t> </a:t>
            </a:r>
            <a:r>
              <a:rPr lang="ru-RU" dirty="0" err="1" smtClean="0"/>
              <a:t>Білої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 та </a:t>
            </a:r>
            <a:r>
              <a:rPr lang="ru-RU" dirty="0" err="1" smtClean="0"/>
              <a:t>біженці</a:t>
            </a:r>
            <a:r>
              <a:rPr lang="ru-RU" dirty="0" smtClean="0"/>
              <a:t> (</a:t>
            </a:r>
            <a:r>
              <a:rPr lang="ru-RU" dirty="0" err="1" smtClean="0"/>
              <a:t>близько</a:t>
            </a:r>
            <a:r>
              <a:rPr lang="ru-RU" dirty="0" smtClean="0"/>
              <a:t> 150 тис.) </a:t>
            </a:r>
            <a:r>
              <a:rPr lang="ru-RU" dirty="0" err="1" smtClean="0"/>
              <a:t>спішно</a:t>
            </a:r>
            <a:r>
              <a:rPr lang="ru-RU" dirty="0" smtClean="0"/>
              <a:t> </a:t>
            </a:r>
            <a:r>
              <a:rPr lang="ru-RU" dirty="0" err="1" smtClean="0"/>
              <a:t>евакуювалися</a:t>
            </a:r>
            <a:r>
              <a:rPr lang="ru-RU" dirty="0" smtClean="0"/>
              <a:t> на кораблях до </a:t>
            </a:r>
            <a:r>
              <a:rPr lang="ru-RU" dirty="0" err="1" smtClean="0"/>
              <a:t>Туреччини</a:t>
            </a:r>
            <a:r>
              <a:rPr lang="ru-RU" dirty="0" smtClean="0"/>
              <a:t> та </a:t>
            </a:r>
            <a:r>
              <a:rPr lang="ru-RU" dirty="0" err="1" smtClean="0"/>
              <a:t>Болгарії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8" y="52388"/>
            <a:ext cx="9039225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Стрелка вниз 7"/>
          <p:cNvSpPr/>
          <p:nvPr/>
        </p:nvSpPr>
        <p:spPr>
          <a:xfrm rot="21023186">
            <a:off x="5661582" y="4427617"/>
            <a:ext cx="428628" cy="12872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857884" y="0"/>
            <a:ext cx="3286116" cy="150017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Штурм Криму 8-11 листопада 1920 року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Розправа із Махновцями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20</a:t>
            </a:r>
            <a:r>
              <a:rPr lang="ru-RU" dirty="0" smtClean="0"/>
              <a:t> листопада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заарештовані</a:t>
            </a:r>
            <a:r>
              <a:rPr lang="ru-RU" dirty="0" smtClean="0"/>
              <a:t>, а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розстріляні</a:t>
            </a:r>
            <a:r>
              <a:rPr lang="ru-RU" dirty="0" smtClean="0"/>
              <a:t> </a:t>
            </a:r>
            <a:r>
              <a:rPr lang="ru-RU" dirty="0" err="1" smtClean="0"/>
              <a:t>командири</a:t>
            </a:r>
            <a:r>
              <a:rPr lang="ru-RU" dirty="0" smtClean="0"/>
              <a:t> </a:t>
            </a:r>
            <a:r>
              <a:rPr lang="ru-RU" dirty="0" err="1" smtClean="0"/>
              <a:t>Кримської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махновської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 С. </a:t>
            </a:r>
            <a:r>
              <a:rPr lang="ru-RU" dirty="0" err="1" smtClean="0"/>
              <a:t>Каретніков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П. Гавриленко. </a:t>
            </a:r>
            <a:endParaRPr lang="ru-RU" dirty="0" smtClean="0"/>
          </a:p>
          <a:p>
            <a:r>
              <a:rPr lang="ru-RU" dirty="0" smtClean="0"/>
              <a:t>25</a:t>
            </a:r>
            <a:r>
              <a:rPr lang="ru-RU" dirty="0" smtClean="0"/>
              <a:t> листопада </a:t>
            </a:r>
            <a:r>
              <a:rPr lang="ru-RU" dirty="0" err="1" smtClean="0"/>
              <a:t>почалась</a:t>
            </a:r>
            <a:r>
              <a:rPr lang="ru-RU" dirty="0" smtClean="0"/>
              <a:t> </a:t>
            </a:r>
            <a:r>
              <a:rPr lang="ru-RU" dirty="0" err="1" smtClean="0"/>
              <a:t>операція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знищення</a:t>
            </a:r>
            <a:r>
              <a:rPr lang="ru-RU" dirty="0" smtClean="0"/>
              <a:t> </a:t>
            </a:r>
            <a:r>
              <a:rPr lang="ru-RU" dirty="0" err="1" smtClean="0"/>
              <a:t>махновських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у </a:t>
            </a:r>
            <a:r>
              <a:rPr lang="ru-RU" dirty="0" err="1" smtClean="0"/>
              <a:t>Криму</a:t>
            </a:r>
            <a:r>
              <a:rPr lang="ru-RU" dirty="0" smtClean="0"/>
              <a:t>.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небагатьом</a:t>
            </a:r>
            <a:r>
              <a:rPr lang="ru-RU" dirty="0" smtClean="0"/>
              <a:t> </a:t>
            </a:r>
            <a:r>
              <a:rPr lang="ru-RU" dirty="0" err="1" smtClean="0"/>
              <a:t>махновцям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прорватися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вони </a:t>
            </a:r>
            <a:r>
              <a:rPr lang="ru-RU" dirty="0" err="1" smtClean="0"/>
              <a:t>з’єдналися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рештками</a:t>
            </a:r>
            <a:r>
              <a:rPr lang="ru-RU" dirty="0" smtClean="0"/>
              <a:t> </a:t>
            </a:r>
            <a:r>
              <a:rPr lang="ru-RU" dirty="0" err="1" smtClean="0"/>
              <a:t>повстанців</a:t>
            </a:r>
            <a:r>
              <a:rPr lang="ru-RU" dirty="0" smtClean="0"/>
              <a:t>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Махном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вирвалися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оточення</a:t>
            </a:r>
            <a:r>
              <a:rPr lang="ru-RU" dirty="0" smtClean="0"/>
              <a:t> в </a:t>
            </a:r>
            <a:r>
              <a:rPr lang="ru-RU" dirty="0" err="1" smtClean="0"/>
              <a:t>районі</a:t>
            </a:r>
            <a:r>
              <a:rPr lang="ru-RU" dirty="0" smtClean="0"/>
              <a:t> Гуляйполя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березень</a:t>
            </a:r>
            <a:r>
              <a:rPr lang="ru-RU" dirty="0" smtClean="0"/>
              <a:t> 1921 р.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командуванням</a:t>
            </a:r>
            <a:r>
              <a:rPr lang="ru-RU" dirty="0" smtClean="0"/>
              <a:t> </a:t>
            </a:r>
            <a:r>
              <a:rPr lang="ru-RU" dirty="0" err="1" smtClean="0"/>
              <a:t>Махна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15 тис. </a:t>
            </a:r>
            <a:r>
              <a:rPr lang="ru-RU" dirty="0" err="1" smtClean="0"/>
              <a:t>осіб</a:t>
            </a:r>
            <a:r>
              <a:rPr lang="ru-RU" dirty="0" smtClean="0"/>
              <a:t>. А </a:t>
            </a:r>
            <a:r>
              <a:rPr lang="ru-RU" dirty="0" err="1" smtClean="0"/>
              <a:t>загалом</a:t>
            </a:r>
            <a:r>
              <a:rPr lang="ru-RU" dirty="0" smtClean="0"/>
              <a:t> в 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діяло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40 тис. </a:t>
            </a:r>
            <a:r>
              <a:rPr lang="ru-RU" dirty="0" err="1" smtClean="0"/>
              <a:t>повстанців</a:t>
            </a:r>
            <a:r>
              <a:rPr lang="ru-RU" dirty="0" smtClean="0"/>
              <a:t>. </a:t>
            </a:r>
            <a:r>
              <a:rPr lang="ru-RU" dirty="0" smtClean="0"/>
              <a:t>Для </a:t>
            </a:r>
            <a:r>
              <a:rPr lang="ru-RU" dirty="0" err="1" smtClean="0"/>
              <a:t>придушення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зосереджено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1 </a:t>
            </a:r>
            <a:r>
              <a:rPr lang="ru-RU" dirty="0" err="1" smtClean="0"/>
              <a:t>млн</a:t>
            </a:r>
            <a:r>
              <a:rPr lang="ru-RU" dirty="0" smtClean="0"/>
              <a:t> </a:t>
            </a:r>
            <a:r>
              <a:rPr lang="ru-RU" dirty="0" err="1" smtClean="0"/>
              <a:t>червоноармійців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Зрештою</a:t>
            </a:r>
            <a:r>
              <a:rPr lang="ru-RU" dirty="0" smtClean="0"/>
              <a:t>, </a:t>
            </a:r>
            <a:r>
              <a:rPr lang="ru-RU" dirty="0" smtClean="0"/>
              <a:t>Н. Махно разом </a:t>
            </a:r>
            <a:r>
              <a:rPr lang="ru-RU" dirty="0" err="1" smtClean="0"/>
              <a:t>із</a:t>
            </a:r>
            <a:r>
              <a:rPr lang="ru-RU" dirty="0" smtClean="0"/>
              <a:t> невеликою </a:t>
            </a:r>
            <a:r>
              <a:rPr lang="ru-RU" dirty="0" err="1" smtClean="0"/>
              <a:t>групою</a:t>
            </a:r>
            <a:r>
              <a:rPr lang="ru-RU" dirty="0" smtClean="0"/>
              <a:t> </a:t>
            </a:r>
            <a:r>
              <a:rPr lang="ru-RU" dirty="0" err="1" smtClean="0"/>
              <a:t>прибічників</a:t>
            </a:r>
            <a:r>
              <a:rPr lang="ru-RU" dirty="0" smtClean="0"/>
              <a:t> у </a:t>
            </a:r>
            <a:r>
              <a:rPr lang="ru-RU" dirty="0" err="1" smtClean="0"/>
              <a:t>вересні</a:t>
            </a:r>
            <a:r>
              <a:rPr lang="ru-RU" dirty="0" smtClean="0"/>
              <a:t> 1921 р. </a:t>
            </a:r>
            <a:r>
              <a:rPr lang="ru-RU" dirty="0" err="1" smtClean="0"/>
              <a:t>перейшов</a:t>
            </a:r>
            <a:r>
              <a:rPr lang="ru-RU" dirty="0" smtClean="0"/>
              <a:t> </a:t>
            </a:r>
            <a:r>
              <a:rPr lang="ru-RU" dirty="0" err="1" smtClean="0"/>
              <a:t>радянсько-румунський</a:t>
            </a:r>
            <a:r>
              <a:rPr lang="ru-RU" dirty="0" smtClean="0"/>
              <a:t> кордон,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перебрався</a:t>
            </a:r>
            <a:r>
              <a:rPr lang="ru-RU" dirty="0" smtClean="0"/>
              <a:t> до </a:t>
            </a:r>
            <a:r>
              <a:rPr lang="ru-RU" dirty="0" err="1" smtClean="0"/>
              <a:t>Франції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8" y="52388"/>
            <a:ext cx="9039225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5857884" y="0"/>
            <a:ext cx="3286116" cy="150017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Розправа із махновцями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ятно 2 4"/>
          <p:cNvSpPr/>
          <p:nvPr/>
        </p:nvSpPr>
        <p:spPr>
          <a:xfrm>
            <a:off x="3714744" y="2000240"/>
            <a:ext cx="5143536" cy="257176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Територія махновського повстання</a:t>
            </a:r>
            <a:endParaRPr lang="ru-RU" dirty="0"/>
          </a:p>
        </p:txBody>
      </p:sp>
      <p:sp>
        <p:nvSpPr>
          <p:cNvPr id="6" name="Стрелка влево 5"/>
          <p:cNvSpPr/>
          <p:nvPr/>
        </p:nvSpPr>
        <p:spPr>
          <a:xfrm rot="18904594">
            <a:off x="3053483" y="3339109"/>
            <a:ext cx="500066" cy="357190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785926"/>
            <a:ext cx="8286808" cy="2428892"/>
          </a:xfrm>
        </p:spPr>
        <p:txBody>
          <a:bodyPr>
            <a:normAutofit/>
          </a:bodyPr>
          <a:lstStyle/>
          <a:p>
            <a:r>
              <a:rPr lang="uk-UA" dirty="0" smtClean="0"/>
              <a:t>Домашнє завдання: </a:t>
            </a:r>
            <a:br>
              <a:rPr lang="uk-UA" dirty="0" smtClean="0"/>
            </a:br>
            <a:r>
              <a:rPr lang="uk-UA" dirty="0" smtClean="0"/>
              <a:t>параграф 25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Причини війни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uk-UA" dirty="0" smtClean="0"/>
              <a:t>Прагнення Польщі до відновлення кордонів держави у межах 1772р</a:t>
            </a:r>
          </a:p>
          <a:p>
            <a:pPr marL="514350" indent="-514350">
              <a:buAutoNum type="arabicPeriod"/>
            </a:pPr>
            <a:r>
              <a:rPr lang="uk-UA" dirty="0" smtClean="0"/>
              <a:t>Прагнення УНР до відновлення контролю над територією України</a:t>
            </a:r>
          </a:p>
          <a:p>
            <a:pPr marL="514350" indent="-514350">
              <a:buAutoNum type="arabicPeriod"/>
            </a:pPr>
            <a:r>
              <a:rPr lang="uk-UA" dirty="0" smtClean="0"/>
              <a:t>Прагнення більшовиків до поширення світової пролетарської революції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З Військової конвенції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uk-UA" sz="3600" b="1" dirty="0" smtClean="0"/>
              <a:t>між </a:t>
            </a:r>
            <a:r>
              <a:rPr lang="uk-UA" sz="3600" b="1" dirty="0" smtClean="0"/>
              <a:t>Польщею і Україною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285860"/>
            <a:ext cx="8786842" cy="528641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uk-UA" sz="3800" i="1" dirty="0" smtClean="0"/>
              <a:t>Польські </a:t>
            </a:r>
            <a:r>
              <a:rPr lang="uk-UA" sz="3800" i="1" dirty="0" smtClean="0"/>
              <a:t>та Українські війська відбувають акцію спільно, як війська союзні.</a:t>
            </a:r>
            <a:endParaRPr lang="ru-RU" sz="3800" i="1" dirty="0" smtClean="0"/>
          </a:p>
          <a:p>
            <a:pPr lvl="0"/>
            <a:r>
              <a:rPr lang="uk-UA" sz="3800" i="1" dirty="0" smtClean="0"/>
              <a:t>В разі спільної польсько-української акції проти військ на теренах Правобережної України, </a:t>
            </a:r>
            <a:r>
              <a:rPr lang="uk-UA" sz="3800" i="1" dirty="0" err="1" smtClean="0"/>
              <a:t>положених</a:t>
            </a:r>
            <a:r>
              <a:rPr lang="uk-UA" sz="3800" i="1" dirty="0" smtClean="0"/>
              <a:t> на схід від сучасної лінії </a:t>
            </a:r>
            <a:r>
              <a:rPr lang="uk-UA" sz="3800" i="1" dirty="0" smtClean="0"/>
              <a:t>польсько-більшовицького </a:t>
            </a:r>
            <a:r>
              <a:rPr lang="uk-UA" sz="3800" i="1" dirty="0" smtClean="0"/>
              <a:t>фронту, військові операції відбуваються по взаємному порозу­мінню начальної команди Польських військ і головною командою Українських під загальним керуванням начальної команди Польських військ. (...)</a:t>
            </a:r>
            <a:endParaRPr lang="ru-RU" sz="3800" i="1" dirty="0" smtClean="0"/>
          </a:p>
          <a:p>
            <a:r>
              <a:rPr lang="uk-UA" sz="3800" i="1" dirty="0" smtClean="0"/>
              <a:t>6. З моменту розпочатої спільної акції проти більшовиків Український Уряд зобов'язується доставляти продукти для польської армії, </a:t>
            </a:r>
            <a:r>
              <a:rPr lang="uk-UA" sz="3800" i="1" dirty="0" err="1" smtClean="0"/>
              <a:t>оперуючої</a:t>
            </a:r>
            <a:r>
              <a:rPr lang="uk-UA" sz="3800" i="1" dirty="0" smtClean="0"/>
              <a:t> на цім терені: м'ясо, сало, борошно, збіжжя, крупу, овочі, цукор, овес, сіно, солому і т.п. (...)</a:t>
            </a:r>
            <a:endParaRPr lang="ru-RU" sz="3800" i="1" dirty="0" smtClean="0"/>
          </a:p>
          <a:p>
            <a:r>
              <a:rPr lang="uk-UA" sz="3800" i="1" dirty="0" smtClean="0"/>
              <a:t>8. З моменту </a:t>
            </a:r>
            <a:r>
              <a:rPr lang="uk-UA" sz="3800" i="1" dirty="0" err="1" smtClean="0"/>
              <a:t>розпочаття</a:t>
            </a:r>
            <a:r>
              <a:rPr lang="uk-UA" sz="3800" i="1" dirty="0" smtClean="0"/>
              <a:t> спільної </a:t>
            </a:r>
            <a:r>
              <a:rPr lang="uk-UA" sz="3800" i="1" dirty="0" err="1" smtClean="0"/>
              <a:t>офензиви</a:t>
            </a:r>
            <a:r>
              <a:rPr lang="uk-UA" sz="3800" i="1" dirty="0" smtClean="0"/>
              <a:t> і заняття нових теренів Правобережної України, </a:t>
            </a:r>
            <a:r>
              <a:rPr lang="uk-UA" sz="3800" i="1" dirty="0" err="1" smtClean="0"/>
              <a:t>положених</a:t>
            </a:r>
            <a:r>
              <a:rPr lang="uk-UA" sz="3800" i="1" dirty="0" smtClean="0"/>
              <a:t> на Схід </a:t>
            </a:r>
            <a:r>
              <a:rPr lang="uk-UA" sz="3800" i="1" dirty="0" err="1" smtClean="0"/>
              <a:t>.від</a:t>
            </a:r>
            <a:r>
              <a:rPr lang="uk-UA" sz="3800" i="1" dirty="0" smtClean="0"/>
              <a:t> сучасної лінії польсько-більшовицького фронту,Український уряд організує на них свою владу і адміністрацію цивільну і військову.(...)</a:t>
            </a:r>
            <a:endParaRPr lang="ru-RU" sz="3800" i="1" dirty="0" smtClean="0"/>
          </a:p>
          <a:p>
            <a:r>
              <a:rPr lang="uk-UA" sz="3800" i="1" dirty="0" smtClean="0"/>
              <a:t> </a:t>
            </a:r>
            <a:endParaRPr lang="ru-RU" sz="3800" i="1" dirty="0" smtClean="0"/>
          </a:p>
          <a:p>
            <a:r>
              <a:rPr lang="uk-UA" sz="3800" i="1" dirty="0" smtClean="0"/>
              <a:t>16. Обидві сторони зобов'язуються тримати цю конвенцію в тайні. Ця конвенція підписана в </a:t>
            </a:r>
            <a:r>
              <a:rPr lang="uk-UA" sz="3800" b="1" i="1" dirty="0" smtClean="0"/>
              <a:t>Варшаві. 21 квітня 1920р.</a:t>
            </a:r>
            <a:endParaRPr lang="ru-RU" sz="3800" b="1" i="1" dirty="0" smtClean="0"/>
          </a:p>
          <a:p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286280" cy="3130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86124"/>
            <a:ext cx="4976372" cy="3381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0"/>
            <a:ext cx="2486030" cy="372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5" y="3021519"/>
            <a:ext cx="2928926" cy="3836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214282" y="857232"/>
            <a:ext cx="5643602" cy="578647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</a:t>
            </a:r>
            <a:r>
              <a:rPr lang="uk-UA" dirty="0" err="1" smtClean="0"/>
              <a:t>или</a:t>
            </a:r>
            <a:r>
              <a:rPr lang="uk-UA" dirty="0" smtClean="0"/>
              <a:t> сторін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214422"/>
            <a:ext cx="2286016" cy="12144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ПОЛЬЩА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86116" y="1214422"/>
            <a:ext cx="2286016" cy="1214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УНР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15074" y="1214422"/>
            <a:ext cx="2286016" cy="12144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Більшовицька Росія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098" name="Picture 2" descr="C:\Users\22\Desktop\pt_120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2571744"/>
            <a:ext cx="1900031" cy="21145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 r="4624" b="27419"/>
          <a:stretch>
            <a:fillRect/>
          </a:stretch>
        </p:blipFill>
        <p:spPr bwMode="auto">
          <a:xfrm>
            <a:off x="3500430" y="2500306"/>
            <a:ext cx="1785950" cy="2191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571744"/>
            <a:ext cx="1928826" cy="20777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571472" y="4643446"/>
            <a:ext cx="1638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dirty="0" smtClean="0"/>
              <a:t>Ю.</a:t>
            </a:r>
            <a:r>
              <a:rPr lang="uk-UA" dirty="0" err="1" smtClean="0"/>
              <a:t>Пілсудський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786182" y="4786322"/>
            <a:ext cx="1222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С.Петлюра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500826" y="4714884"/>
            <a:ext cx="1750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М.</a:t>
            </a:r>
            <a:r>
              <a:rPr lang="uk-UA" dirty="0" err="1" smtClean="0"/>
              <a:t>Тухачевський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5214950"/>
            <a:ext cx="2143140" cy="1357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148 тысяч человек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при 4157 пулеметах и 894 орудий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57554" y="5214950"/>
            <a:ext cx="2143140" cy="1357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15-20 </a:t>
            </a:r>
            <a:r>
              <a:rPr lang="ru-RU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тисяч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человек 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57950" y="5143512"/>
            <a:ext cx="2143140" cy="1357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65 264 человека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666 орудий и 3208 пулеметов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8" y="52388"/>
            <a:ext cx="9039225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трелка вправо 4"/>
          <p:cNvSpPr/>
          <p:nvPr/>
        </p:nvSpPr>
        <p:spPr>
          <a:xfrm>
            <a:off x="3929058" y="785794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1281124">
            <a:off x="3286116" y="1285860"/>
            <a:ext cx="100013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638492">
            <a:off x="3163978" y="1979766"/>
            <a:ext cx="1300319" cy="2598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281124">
            <a:off x="3087992" y="2756910"/>
            <a:ext cx="896315" cy="257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0"/>
            <a:ext cx="3357586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 етап війни (25 квітня-14 травня 1920р)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8" y="52388"/>
            <a:ext cx="9039225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трелка влево 2"/>
          <p:cNvSpPr/>
          <p:nvPr/>
        </p:nvSpPr>
        <p:spPr>
          <a:xfrm rot="21312924">
            <a:off x="641434" y="178974"/>
            <a:ext cx="3418578" cy="35719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лево 3"/>
          <p:cNvSpPr/>
          <p:nvPr/>
        </p:nvSpPr>
        <p:spPr>
          <a:xfrm rot="21312924">
            <a:off x="1295530" y="803301"/>
            <a:ext cx="2995914" cy="35719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/>
          <p:cNvSpPr/>
          <p:nvPr/>
        </p:nvSpPr>
        <p:spPr>
          <a:xfrm rot="21312924">
            <a:off x="1367101" y="1378021"/>
            <a:ext cx="2918768" cy="35719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/>
          <p:cNvSpPr/>
          <p:nvPr/>
        </p:nvSpPr>
        <p:spPr>
          <a:xfrm rot="21312924">
            <a:off x="1867772" y="2321186"/>
            <a:ext cx="2571768" cy="35719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643570" y="0"/>
            <a:ext cx="3357586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ІІ етап війни (15травня -15 серпня 1920р)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8" y="52388"/>
            <a:ext cx="9039225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трелка вправо 2"/>
          <p:cNvSpPr/>
          <p:nvPr/>
        </p:nvSpPr>
        <p:spPr>
          <a:xfrm>
            <a:off x="642910" y="428604"/>
            <a:ext cx="292895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1285852" y="1071546"/>
            <a:ext cx="221457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1571604" y="2000240"/>
            <a:ext cx="157163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0"/>
            <a:ext cx="3357586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ІІІ етап війни (20 серпня-20 жовтня 1920р)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Підсумки війни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знекровлені</a:t>
            </a:r>
            <a:r>
              <a:rPr lang="ru-RU" dirty="0" smtClean="0"/>
              <a:t>. 12 </a:t>
            </a:r>
            <a:r>
              <a:rPr lang="ru-RU" dirty="0" err="1" smtClean="0"/>
              <a:t>жовтня</a:t>
            </a:r>
            <a:r>
              <a:rPr lang="ru-RU" dirty="0" smtClean="0"/>
              <a:t> 1920 р. у </a:t>
            </a:r>
            <a:r>
              <a:rPr lang="ru-RU" dirty="0" err="1" smtClean="0"/>
              <a:t>Ризі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підписано</a:t>
            </a:r>
            <a:r>
              <a:rPr lang="ru-RU" dirty="0" smtClean="0"/>
              <a:t> </a:t>
            </a:r>
            <a:r>
              <a:rPr lang="ru-RU" dirty="0" err="1" smtClean="0"/>
              <a:t>перемир’я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Польщею</a:t>
            </a:r>
            <a:r>
              <a:rPr lang="ru-RU" dirty="0" smtClean="0"/>
              <a:t> та </a:t>
            </a:r>
            <a:r>
              <a:rPr lang="ru-RU" dirty="0" err="1" smtClean="0"/>
              <a:t>радянською</a:t>
            </a:r>
            <a:r>
              <a:rPr lang="ru-RU" dirty="0" smtClean="0"/>
              <a:t> </a:t>
            </a:r>
            <a:r>
              <a:rPr lang="ru-RU" dirty="0" err="1" smtClean="0"/>
              <a:t>Росією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означало </a:t>
            </a:r>
            <a:r>
              <a:rPr lang="ru-RU" dirty="0" err="1" smtClean="0"/>
              <a:t>розрив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УНР.</a:t>
            </a:r>
          </a:p>
          <a:p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,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зросла</a:t>
            </a:r>
            <a:r>
              <a:rPr lang="ru-RU" dirty="0" smtClean="0"/>
              <a:t> до 35 тис. 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продовжували</a:t>
            </a:r>
            <a:r>
              <a:rPr lang="ru-RU" dirty="0" smtClean="0"/>
              <a:t> вести </a:t>
            </a:r>
            <a:r>
              <a:rPr lang="ru-RU" dirty="0" err="1" smtClean="0"/>
              <a:t>боротьбу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. Але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нерівні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У</a:t>
            </a:r>
            <a:r>
              <a:rPr lang="ru-RU" dirty="0" smtClean="0"/>
              <a:t> </a:t>
            </a:r>
            <a:r>
              <a:rPr lang="ru-RU" b="1" u="sng" dirty="0" err="1" smtClean="0"/>
              <a:t>жовтні-листопаді</a:t>
            </a:r>
            <a:r>
              <a:rPr lang="ru-RU" b="1" u="sng" dirty="0" smtClean="0"/>
              <a:t> 1921</a:t>
            </a:r>
            <a:r>
              <a:rPr lang="ru-RU" dirty="0" smtClean="0"/>
              <a:t> р. </a:t>
            </a:r>
            <a:r>
              <a:rPr lang="ru-RU" dirty="0" err="1" smtClean="0"/>
              <a:t>Відбувсь</a:t>
            </a:r>
            <a:r>
              <a:rPr lang="ru-RU" dirty="0" smtClean="0"/>
              <a:t> </a:t>
            </a:r>
            <a:r>
              <a:rPr lang="ru-RU" dirty="0" err="1" smtClean="0"/>
              <a:t>Другий</a:t>
            </a:r>
            <a:r>
              <a:rPr lang="ru-RU" dirty="0" smtClean="0"/>
              <a:t> зимовий </a:t>
            </a:r>
            <a:r>
              <a:rPr lang="ru-RU" dirty="0" err="1" smtClean="0"/>
              <a:t>похід</a:t>
            </a:r>
            <a:r>
              <a:rPr lang="ru-RU" dirty="0" smtClean="0"/>
              <a:t> (</a:t>
            </a:r>
            <a:r>
              <a:rPr lang="ru-RU" dirty="0" err="1" smtClean="0"/>
              <a:t>Ю.Тютюнник</a:t>
            </a:r>
            <a:r>
              <a:rPr lang="ru-RU" dirty="0" smtClean="0"/>
              <a:t>)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закінчивсь</a:t>
            </a:r>
            <a:r>
              <a:rPr lang="ru-RU" dirty="0" smtClean="0"/>
              <a:t> </a:t>
            </a:r>
            <a:r>
              <a:rPr lang="ru-RU" dirty="0" err="1" smtClean="0"/>
              <a:t>повною</a:t>
            </a:r>
            <a:r>
              <a:rPr lang="ru-RU" dirty="0" smtClean="0"/>
              <a:t> </a:t>
            </a:r>
            <a:r>
              <a:rPr lang="ru-RU" dirty="0" err="1" smtClean="0"/>
              <a:t>поразкою</a:t>
            </a:r>
            <a:r>
              <a:rPr lang="ru-RU" dirty="0" smtClean="0"/>
              <a:t>, </a:t>
            </a:r>
            <a:r>
              <a:rPr lang="ru-RU" dirty="0" err="1" smtClean="0"/>
              <a:t>залишки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 </a:t>
            </a:r>
            <a:r>
              <a:rPr lang="ru-RU" dirty="0" err="1" smtClean="0"/>
              <a:t>перейшли</a:t>
            </a:r>
            <a:r>
              <a:rPr lang="ru-RU" dirty="0" smtClean="0"/>
              <a:t> </a:t>
            </a:r>
            <a:r>
              <a:rPr lang="ru-RU" dirty="0" err="1" smtClean="0"/>
              <a:t>польський</a:t>
            </a:r>
            <a:r>
              <a:rPr lang="ru-RU" dirty="0" smtClean="0"/>
              <a:t> кордон.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294</Words>
  <PresentationFormat>Экран (4:3)</PresentationFormat>
  <Paragraphs>49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Тема уроку:  радянсько-польська війна  1920 року</vt:lpstr>
      <vt:lpstr>Причини війни</vt:lpstr>
      <vt:lpstr>З Військової конвенції  між Польщею і Україною  </vt:lpstr>
      <vt:lpstr>Слайд 4</vt:lpstr>
      <vt:lpstr>Cили сторін</vt:lpstr>
      <vt:lpstr>Слайд 6</vt:lpstr>
      <vt:lpstr>Слайд 7</vt:lpstr>
      <vt:lpstr>Слайд 8</vt:lpstr>
      <vt:lpstr>Підсумки війни</vt:lpstr>
      <vt:lpstr>18 березня 1921 р. між Польщею і радянською Росією було укладено Ризький мир</vt:lpstr>
      <vt:lpstr>Слайд 11</vt:lpstr>
      <vt:lpstr>Білогвардійський рух</vt:lpstr>
      <vt:lpstr>Штурм Криму</vt:lpstr>
      <vt:lpstr>Слайд 14</vt:lpstr>
      <vt:lpstr>Розправа із Махновцями</vt:lpstr>
      <vt:lpstr>Слайд 16</vt:lpstr>
      <vt:lpstr>Домашнє завдання:  параграф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STANISL-A-V</dc:creator>
  <cp:lastModifiedBy>CТАНІСЛАВ</cp:lastModifiedBy>
  <cp:revision>9</cp:revision>
  <dcterms:created xsi:type="dcterms:W3CDTF">2015-01-13T06:46:36Z</dcterms:created>
  <dcterms:modified xsi:type="dcterms:W3CDTF">2015-01-13T08:12:04Z</dcterms:modified>
</cp:coreProperties>
</file>