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5"/>
  </p:notesMasterIdLst>
  <p:sldIdLst>
    <p:sldId id="284" r:id="rId2"/>
    <p:sldId id="285" r:id="rId3"/>
    <p:sldId id="28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009900"/>
    <a:srgbClr val="33CC33"/>
    <a:srgbClr val="53D8DF"/>
    <a:srgbClr val="006600"/>
    <a:srgbClr val="006BBC"/>
    <a:srgbClr val="FFFF99"/>
    <a:srgbClr val="F0ED77"/>
    <a:srgbClr val="3AD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84" autoAdjust="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D50C5-1BED-4490-A0E7-2554E39B1D2C}" type="datetimeFigureOut">
              <a:rPr lang="uk-UA" smtClean="0"/>
              <a:pPr/>
              <a:t>06.10.2013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C1F6A-AEF0-4889-92C7-7C0BD322792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86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2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C1F6A-AEF0-4889-92C7-7C0BD322792C}" type="slidenum">
              <a:rPr lang="uk-UA" smtClean="0"/>
              <a:pPr/>
              <a:t>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2444" y="116632"/>
            <a:ext cx="8748712" cy="107345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>Задача.</a:t>
            </a:r>
            <a: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  <a:t/>
            </a:r>
            <a:b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 pitchFamily="18" charset="0"/>
              </a:rPr>
            </a:br>
            <a:r>
              <a:rPr lang="uk-UA" sz="24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Знайти  радіус </a:t>
            </a:r>
            <a:r>
              <a:rPr lang="uk-UA" sz="2400" b="1" i="1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кола, вписаного у </a:t>
            </a:r>
            <a:r>
              <a:rPr lang="uk-UA" sz="24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рівнобедрений</a:t>
            </a:r>
            <a:br>
              <a:rPr lang="uk-UA" sz="24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uk-UA" sz="24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ea typeface="Arial Unicode MS" pitchFamily="34" charset="-128"/>
                <a:cs typeface="Arial Unicode MS" pitchFamily="34" charset="-128"/>
              </a:rPr>
              <a:t>         трикутник з основою 10 см і бічною стороною 13 см.</a:t>
            </a:r>
            <a:endParaRPr lang="uk-UA" sz="2400" b="1" dirty="0" smtClean="0">
              <a:solidFill>
                <a:srgbClr val="3333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    </a:t>
            </a:r>
          </a:p>
          <a:p>
            <a:pPr>
              <a:lnSpc>
                <a:spcPct val="80000"/>
              </a:lnSpc>
              <a:buNone/>
            </a:pPr>
            <a:r>
              <a:rPr lang="uk-UA" sz="2000" b="1" i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4</a:t>
            </a:r>
            <a:r>
              <a:rPr lang="uk-UA" sz="2000" b="1" i="1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 спосіб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uk-UA" sz="2000" dirty="0" smtClean="0">
                <a:solidFill>
                  <a:schemeClr val="tx1"/>
                </a:solidFill>
                <a:latin typeface="+mn-lt"/>
              </a:rPr>
              <a:t>(використання </a:t>
            </a:r>
            <a:r>
              <a:rPr lang="ru-RU" sz="2000" dirty="0" err="1" smtClean="0">
                <a:solidFill>
                  <a:schemeClr val="tx1"/>
                </a:solidFill>
                <a:latin typeface="+mn-lt"/>
              </a:rPr>
              <a:t>розділу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«</a:t>
            </a:r>
            <a:r>
              <a:rPr lang="ru-RU" sz="2000" dirty="0" err="1">
                <a:solidFill>
                  <a:schemeClr val="tx1"/>
                </a:solidFill>
                <a:latin typeface="+mn-lt"/>
              </a:rPr>
              <a:t>Тригонометричні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+mn-lt"/>
              </a:rPr>
              <a:t>функції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000" dirty="0" err="1">
                <a:solidFill>
                  <a:schemeClr val="tx1"/>
                </a:solidFill>
                <a:latin typeface="+mn-lt"/>
              </a:rPr>
              <a:t>гострого</a:t>
            </a:r>
            <a:r>
              <a:rPr lang="ru-RU" sz="2000" dirty="0">
                <a:solidFill>
                  <a:schemeClr val="tx1"/>
                </a:solidFill>
                <a:latin typeface="+mn-lt"/>
              </a:rPr>
              <a:t> кута</a:t>
            </a:r>
            <a:r>
              <a:rPr lang="ru-RU" sz="2000" dirty="0" smtClean="0">
                <a:solidFill>
                  <a:schemeClr val="tx1"/>
                </a:solidFill>
                <a:latin typeface="+mn-lt"/>
              </a:rPr>
              <a:t>») </a:t>
            </a:r>
            <a:endParaRPr lang="en-US" sz="2000" b="1" i="1" dirty="0" smtClean="0">
              <a:solidFill>
                <a:schemeClr val="tx1"/>
              </a:solidFill>
              <a:latin typeface="+mn-lt"/>
              <a:cs typeface="Times New Roman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+mn-lt"/>
              </a:rPr>
              <a:t>   </a:t>
            </a:r>
            <a:endParaRPr lang="uk-UA" sz="2400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+mn-lt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uk-UA" sz="1100" dirty="0" smtClean="0"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+mn-lt"/>
              </a:rPr>
              <a:t> </a:t>
            </a:r>
            <a:endParaRPr lang="uk-UA" dirty="0" smtClean="0">
              <a:latin typeface="+mn-lt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>
                <a:latin typeface="+mn-lt"/>
              </a:rPr>
              <a:t>                                   </a:t>
            </a:r>
            <a:r>
              <a:rPr lang="en-US" dirty="0" smtClean="0">
                <a:latin typeface="+mn-lt"/>
              </a:rPr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Calibri" pitchFamily="34" charset="0"/>
                <a:cs typeface="Times New Roman" pitchFamily="18" charset="0"/>
              </a:rPr>
              <a:t>В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А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С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Calibri" pitchFamily="34" charset="0"/>
                <a:cs typeface="Times New Roman" pitchFamily="18" charset="0"/>
              </a:rPr>
              <a:t>О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Н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  <a:cs typeface="Times New Roman" pitchFamily="18" charset="0"/>
              </a:rPr>
              <a:t>D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286116" y="1071546"/>
            <a:ext cx="5534356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b="1" i="1" dirty="0" smtClean="0">
              <a:cs typeface="Times New Roman" pitchFamily="18" charset="0"/>
            </a:endParaRPr>
          </a:p>
          <a:p>
            <a:endParaRPr lang="uk-UA" sz="2400" b="1" i="1" dirty="0" smtClean="0">
              <a:cs typeface="Times New Roman" pitchFamily="18" charset="0"/>
            </a:endParaRPr>
          </a:p>
          <a:p>
            <a:r>
              <a:rPr lang="uk-UA" sz="2400" b="1" i="1" dirty="0" smtClean="0">
                <a:cs typeface="Times New Roman" pitchFamily="18" charset="0"/>
              </a:rPr>
              <a:t>Використаємо</a:t>
            </a:r>
            <a:r>
              <a:rPr lang="en-US" sz="2400" b="1" i="1" dirty="0" smtClean="0">
                <a:cs typeface="Times New Roman" pitchFamily="18" charset="0"/>
              </a:rPr>
              <a:t> </a:t>
            </a:r>
            <a:r>
              <a:rPr lang="uk-UA" sz="2400" b="1" i="1" dirty="0" smtClean="0">
                <a:cs typeface="Times New Roman" pitchFamily="18" charset="0"/>
              </a:rPr>
              <a:t>співвідношення</a:t>
            </a:r>
            <a:r>
              <a:rPr lang="en-US" sz="2400" b="1" i="1" dirty="0" smtClean="0">
                <a:cs typeface="Times New Roman" pitchFamily="18" charset="0"/>
              </a:rPr>
              <a:t> </a:t>
            </a:r>
            <a:r>
              <a:rPr lang="uk-UA" sz="2400" b="1" i="1" dirty="0" smtClean="0">
                <a:cs typeface="Times New Roman" pitchFamily="18" charset="0"/>
              </a:rPr>
              <a:t>між</a:t>
            </a:r>
          </a:p>
          <a:p>
            <a:r>
              <a:rPr lang="uk-UA" sz="2400" b="1" i="1" dirty="0" smtClean="0">
                <a:cs typeface="Times New Roman" pitchFamily="18" charset="0"/>
              </a:rPr>
              <a:t>сторонами і кутами прямокутного трикутника</a:t>
            </a:r>
            <a:r>
              <a:rPr lang="uk-UA" sz="2400" b="1" i="1" dirty="0">
                <a:cs typeface="Times New Roman" pitchFamily="18" charset="0"/>
              </a:rPr>
              <a:t>. </a:t>
            </a:r>
            <a:endParaRPr lang="uk-UA" sz="2400" b="1" i="1" dirty="0" smtClean="0"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cs typeface="Times New Roman" pitchFamily="18" charset="0"/>
              </a:rPr>
              <a:t>Позначимо </a:t>
            </a:r>
            <a:r>
              <a:rPr lang="en-US" sz="2400" b="1" i="1" dirty="0" smtClean="0">
                <a:cs typeface="Times New Roman" pitchFamily="18" charset="0"/>
              </a:rPr>
              <a:t> </a:t>
            </a:r>
            <a:r>
              <a:rPr lang="en-US" sz="2400" b="1" i="1" dirty="0">
                <a:cs typeface="Times New Roman" pitchFamily="18" charset="0"/>
              </a:rPr>
              <a:t>&lt; DBC = </a:t>
            </a:r>
            <a:r>
              <a:rPr lang="el-GR" sz="2400" b="1" i="1" dirty="0">
                <a:cs typeface="Times New Roman" pitchFamily="18" charset="0"/>
              </a:rPr>
              <a:t>α</a:t>
            </a:r>
            <a:r>
              <a:rPr lang="en-US" sz="2400" b="1" i="1" dirty="0" smtClean="0">
                <a:cs typeface="Times New Roman" pitchFamily="18" charset="0"/>
              </a:rPr>
              <a:t>.</a:t>
            </a:r>
            <a:endParaRPr lang="uk-UA" sz="2400" b="1" i="1" dirty="0" smtClean="0">
              <a:cs typeface="Times New Roman" pitchFamily="18" charset="0"/>
            </a:endParaRPr>
          </a:p>
          <a:p>
            <a:pPr algn="ctr"/>
            <a:endParaRPr lang="uk-UA" sz="1400" b="1" i="1" dirty="0"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У ▲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DBC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: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sin</a:t>
            </a:r>
            <a:r>
              <a:rPr lang="el-GR" sz="2400" b="1" i="1" dirty="0" smtClean="0">
                <a:solidFill>
                  <a:srgbClr val="3333FF"/>
                </a:solidFill>
                <a:cs typeface="Times New Roman" pitchFamily="18" charset="0"/>
              </a:rPr>
              <a:t>α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 = DC : BC</a:t>
            </a:r>
            <a:r>
              <a:rPr lang="uk-UA" sz="2400" b="1" i="1" dirty="0">
                <a:solidFill>
                  <a:srgbClr val="3333FF"/>
                </a:solidFill>
                <a:cs typeface="Times New Roman" pitchFamily="18" charset="0"/>
              </a:rPr>
              <a:t>. 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</a:p>
          <a:p>
            <a:pPr algn="ctr"/>
            <a:r>
              <a:rPr lang="uk-UA" sz="2400" b="1" i="1" dirty="0" smtClean="0">
                <a:cs typeface="Times New Roman" pitchFamily="18" charset="0"/>
              </a:rPr>
              <a:t>Оскільки ВС </a:t>
            </a:r>
            <a:r>
              <a:rPr lang="uk-UA" sz="2400" b="1" i="1" dirty="0">
                <a:cs typeface="Times New Roman" pitchFamily="18" charset="0"/>
              </a:rPr>
              <a:t>= 13 см, а</a:t>
            </a:r>
            <a:endParaRPr lang="uk-UA" sz="2400" b="1" i="1" dirty="0" smtClean="0">
              <a:cs typeface="Times New Roman" pitchFamily="18" charset="0"/>
            </a:endParaRPr>
          </a:p>
          <a:p>
            <a:pPr algn="ctr"/>
            <a:r>
              <a:rPr lang="en-US" sz="2400" b="1" i="1" dirty="0" smtClean="0">
                <a:cs typeface="Times New Roman" pitchFamily="18" charset="0"/>
              </a:rPr>
              <a:t>D</a:t>
            </a:r>
            <a:r>
              <a:rPr lang="uk-UA" sz="2400" b="1" i="1" dirty="0">
                <a:cs typeface="Times New Roman" pitchFamily="18" charset="0"/>
              </a:rPr>
              <a:t>С = АС : 2 = 5 </a:t>
            </a:r>
            <a:r>
              <a:rPr lang="uk-UA" sz="2400" b="1" i="1" dirty="0" smtClean="0">
                <a:cs typeface="Times New Roman" pitchFamily="18" charset="0"/>
              </a:rPr>
              <a:t>см, то  </a:t>
            </a:r>
            <a:r>
              <a:rPr lang="en-US" sz="2400" b="1" i="1" dirty="0">
                <a:cs typeface="Times New Roman" pitchFamily="18" charset="0"/>
              </a:rPr>
              <a:t>sin</a:t>
            </a:r>
            <a:r>
              <a:rPr lang="el-GR" sz="2400" b="1" i="1" dirty="0">
                <a:cs typeface="Times New Roman" pitchFamily="18" charset="0"/>
              </a:rPr>
              <a:t>α</a:t>
            </a:r>
            <a:r>
              <a:rPr lang="en-US" sz="2400" b="1" i="1" dirty="0">
                <a:cs typeface="Times New Roman" pitchFamily="18" charset="0"/>
              </a:rPr>
              <a:t> =</a:t>
            </a:r>
            <a:r>
              <a:rPr lang="uk-UA" sz="2400" b="1" i="1" dirty="0">
                <a:cs typeface="Times New Roman" pitchFamily="18" charset="0"/>
              </a:rPr>
              <a:t> 5 /</a:t>
            </a:r>
            <a:r>
              <a:rPr lang="uk-UA" sz="2400" b="1" i="1" dirty="0" smtClean="0">
                <a:cs typeface="Times New Roman" pitchFamily="18" charset="0"/>
              </a:rPr>
              <a:t>13.</a:t>
            </a:r>
          </a:p>
          <a:p>
            <a:endParaRPr lang="uk-UA" sz="1400" b="1" i="1" dirty="0" smtClean="0"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У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 ▲BOH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: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 sin</a:t>
            </a:r>
            <a:r>
              <a:rPr lang="el-GR" sz="2400" b="1" i="1" dirty="0" smtClean="0">
                <a:solidFill>
                  <a:srgbClr val="3333FF"/>
                </a:solidFill>
                <a:cs typeface="Times New Roman" pitchFamily="18" charset="0"/>
              </a:rPr>
              <a:t>α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 =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ОН : ВО. </a:t>
            </a:r>
            <a:r>
              <a:rPr lang="uk-UA" sz="2400" b="1" i="1" dirty="0" smtClean="0">
                <a:cs typeface="Times New Roman" pitchFamily="18" charset="0"/>
              </a:rPr>
              <a:t>Замінивши </a:t>
            </a:r>
            <a:r>
              <a:rPr lang="en-US" sz="2400" b="1" i="1" dirty="0" smtClean="0">
                <a:cs typeface="Times New Roman" pitchFamily="18" charset="0"/>
              </a:rPr>
              <a:t>sin</a:t>
            </a:r>
            <a:r>
              <a:rPr lang="el-GR" sz="2400" b="1" i="1" dirty="0" smtClean="0">
                <a:cs typeface="Times New Roman" pitchFamily="18" charset="0"/>
              </a:rPr>
              <a:t>α</a:t>
            </a:r>
            <a:r>
              <a:rPr lang="en-US" sz="2400" b="1" i="1" dirty="0" smtClean="0">
                <a:cs typeface="Times New Roman" pitchFamily="18" charset="0"/>
              </a:rPr>
              <a:t> </a:t>
            </a:r>
            <a:r>
              <a:rPr lang="uk-UA" sz="2400" b="1" i="1" dirty="0" smtClean="0">
                <a:cs typeface="Times New Roman" pitchFamily="18" charset="0"/>
              </a:rPr>
              <a:t>на </a:t>
            </a:r>
            <a:r>
              <a:rPr lang="en-US" sz="2400" b="1" i="1" dirty="0" smtClean="0">
                <a:cs typeface="Times New Roman" pitchFamily="18" charset="0"/>
              </a:rPr>
              <a:t>5/13</a:t>
            </a:r>
            <a:r>
              <a:rPr lang="uk-UA" sz="2400" b="1" i="1" dirty="0" smtClean="0">
                <a:cs typeface="Times New Roman" pitchFamily="18" charset="0"/>
              </a:rPr>
              <a:t>,</a:t>
            </a:r>
          </a:p>
          <a:p>
            <a:pPr algn="ctr"/>
            <a:r>
              <a:rPr lang="uk-UA" sz="2400" b="1" i="1" dirty="0" smtClean="0">
                <a:cs typeface="Times New Roman" pitchFamily="18" charset="0"/>
              </a:rPr>
              <a:t> </a:t>
            </a:r>
            <a:r>
              <a:rPr lang="uk-UA" sz="2400" b="1" i="1" dirty="0">
                <a:cs typeface="Times New Roman" pitchFamily="18" charset="0"/>
              </a:rPr>
              <a:t>отримаємо: </a:t>
            </a:r>
            <a:r>
              <a:rPr lang="uk-UA" sz="2400" b="1" i="1" dirty="0" smtClean="0"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5/13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= OH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: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BO</a:t>
            </a:r>
            <a:r>
              <a:rPr lang="uk-UA" sz="2400" b="1" i="1" dirty="0" smtClean="0">
                <a:cs typeface="Times New Roman" pitchFamily="18" charset="0"/>
              </a:rPr>
              <a:t>. </a:t>
            </a:r>
            <a:endParaRPr lang="uk-UA" sz="24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85918" y="2357430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Cambria Math"/>
                <a:ea typeface="Cambria Math"/>
                <a:cs typeface="Times New Roman" pitchFamily="18" charset="0"/>
              </a:rPr>
              <a:t>𝞪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64990303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75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9801" y="534816"/>
            <a:ext cx="8748712" cy="1073459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endParaRPr lang="uk-UA" sz="2400" dirty="0" smtClean="0">
              <a:solidFill>
                <a:srgbClr val="3333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    </a:t>
            </a: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+mn-lt"/>
              </a:rPr>
              <a:t>   </a:t>
            </a:r>
            <a:endParaRPr lang="uk-UA" sz="2400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+mn-lt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1100" dirty="0" smtClean="0">
                <a:latin typeface="+mn-lt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+mn-lt"/>
              </a:rPr>
              <a:t> </a:t>
            </a:r>
            <a:endParaRPr lang="uk-UA" dirty="0" smtClean="0">
              <a:latin typeface="+mn-lt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>
                <a:latin typeface="+mn-lt"/>
              </a:rPr>
              <a:t>                                   </a:t>
            </a:r>
            <a:r>
              <a:rPr lang="en-US" dirty="0" smtClean="0">
                <a:latin typeface="+mn-lt"/>
              </a:rPr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Calibri" pitchFamily="34" charset="0"/>
                <a:cs typeface="Times New Roman" pitchFamily="18" charset="0"/>
              </a:rPr>
              <a:t>В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А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С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Calibri" pitchFamily="34" charset="0"/>
                <a:cs typeface="Times New Roman" pitchFamily="18" charset="0"/>
              </a:rPr>
              <a:t>О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Н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  <a:cs typeface="Times New Roman" pitchFamily="18" charset="0"/>
              </a:rPr>
              <a:t>D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2714612" y="928669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311316" y="687509"/>
            <a:ext cx="5595253" cy="543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b="1" i="1" dirty="0" smtClean="0"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  У </a:t>
            </a:r>
            <a:r>
              <a:rPr lang="en-US" sz="2400" b="1" i="1" dirty="0" smtClean="0">
                <a:cs typeface="Times New Roman" pitchFamily="18" charset="0"/>
              </a:rPr>
              <a:t>▲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BDC 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за теоремою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Піфагора</a:t>
            </a:r>
          </a:p>
          <a:p>
            <a:pPr algn="just">
              <a:lnSpc>
                <a:spcPct val="12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  знаходимо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BD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:  </a:t>
            </a:r>
            <a:endParaRPr lang="uk-UA" sz="2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BD²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=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BC² 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– 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DC²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.</a:t>
            </a:r>
            <a:endParaRPr lang="uk-UA" sz="2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BD²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= 13² – 5²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=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144,  </a:t>
            </a:r>
            <a:r>
              <a:rPr lang="en-US" sz="2400" b="1" i="1" dirty="0">
                <a:solidFill>
                  <a:prstClr val="black"/>
                </a:solidFill>
                <a:cs typeface="Times New Roman" pitchFamily="18" charset="0"/>
              </a:rPr>
              <a:t>BD</a:t>
            </a: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 = 12см. </a:t>
            </a:r>
            <a:endParaRPr lang="uk-UA" sz="2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endParaRPr lang="uk-UA" sz="1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marL="361950" lvl="0" indent="-95250" algn="just">
              <a:lnSpc>
                <a:spcPct val="110000"/>
              </a:lnSpc>
              <a:buClr>
                <a:prstClr val="black">
                  <a:shade val="95000"/>
                </a:prstClr>
              </a:buClr>
              <a:defRPr/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ВО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=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12</a:t>
            </a:r>
            <a:r>
              <a:rPr lang="uk-UA" sz="2400" b="1" i="1" dirty="0" smtClean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⎯ О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D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;</a:t>
            </a:r>
            <a:r>
              <a:rPr lang="uk-UA" sz="2400" b="1" i="1" dirty="0" smtClean="0">
                <a:solidFill>
                  <a:prstClr val="black"/>
                </a:solidFill>
                <a:ea typeface="Cambria Math"/>
                <a:cs typeface="Times New Roman" pitchFamily="18" charset="0"/>
              </a:rPr>
              <a:t>  ОН = О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D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= </a:t>
            </a:r>
            <a:r>
              <a:rPr lang="en-US" sz="2400" b="1" i="1" dirty="0" smtClean="0">
                <a:cs typeface="Times New Roman" pitchFamily="18" charset="0"/>
              </a:rPr>
              <a:t>r</a:t>
            </a:r>
            <a:r>
              <a:rPr lang="uk-UA" sz="2400" b="1" i="1" dirty="0" smtClean="0">
                <a:cs typeface="Times New Roman" pitchFamily="18" charset="0"/>
              </a:rPr>
              <a:t>.</a:t>
            </a:r>
          </a:p>
          <a:p>
            <a:pPr marL="361950" lvl="0" indent="-95250" algn="just">
              <a:lnSpc>
                <a:spcPct val="110000"/>
              </a:lnSpc>
              <a:buClr>
                <a:prstClr val="black">
                  <a:shade val="95000"/>
                </a:prstClr>
              </a:buClr>
              <a:defRPr/>
            </a:pPr>
            <a:endParaRPr lang="uk-UA" sz="1400" b="1" i="1" dirty="0" smtClean="0">
              <a:cs typeface="Times New Roman" pitchFamily="18" charset="0"/>
            </a:endParaRPr>
          </a:p>
          <a:p>
            <a:pPr algn="ctr"/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  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OH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= BO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·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5/13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. </a:t>
            </a:r>
            <a:endParaRPr lang="uk-UA" sz="2400" b="1" i="1" dirty="0">
              <a:solidFill>
                <a:srgbClr val="3333FF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uk-UA" sz="2400" b="1" i="1" dirty="0" smtClean="0">
                <a:cs typeface="Times New Roman" pitchFamily="18" charset="0"/>
              </a:rPr>
              <a:t>     </a:t>
            </a:r>
            <a:r>
              <a:rPr lang="en-US" sz="2400" b="1" i="1" dirty="0" smtClean="0">
                <a:cs typeface="Times New Roman" pitchFamily="18" charset="0"/>
              </a:rPr>
              <a:t>r =</a:t>
            </a:r>
            <a:r>
              <a:rPr lang="uk-UA" sz="2400" b="1" i="1" dirty="0" smtClean="0">
                <a:cs typeface="Times New Roman" pitchFamily="18" charset="0"/>
              </a:rPr>
              <a:t> </a:t>
            </a:r>
            <a:r>
              <a:rPr lang="en-US" sz="2400" b="1" i="1" dirty="0" smtClean="0">
                <a:cs typeface="Times New Roman" pitchFamily="18" charset="0"/>
              </a:rPr>
              <a:t>(12 – r) ·</a:t>
            </a:r>
            <a:r>
              <a:rPr lang="uk-UA" sz="2400" b="1" i="1" dirty="0" smtClean="0">
                <a:cs typeface="Times New Roman" pitchFamily="18" charset="0"/>
              </a:rPr>
              <a:t> </a:t>
            </a:r>
            <a:r>
              <a:rPr lang="en-US" sz="2400" b="1" i="1" dirty="0" smtClean="0">
                <a:cs typeface="Times New Roman" pitchFamily="18" charset="0"/>
              </a:rPr>
              <a:t>5/13</a:t>
            </a:r>
            <a:r>
              <a:rPr lang="uk-UA" sz="2400" b="1" i="1" dirty="0" smtClean="0">
                <a:cs typeface="Times New Roman" pitchFamily="18" charset="0"/>
              </a:rPr>
              <a:t>; </a:t>
            </a:r>
            <a:r>
              <a:rPr lang="en-US" sz="2400" b="1" i="1" dirty="0" smtClean="0">
                <a:cs typeface="Times New Roman" pitchFamily="18" charset="0"/>
              </a:rPr>
              <a:t> </a:t>
            </a:r>
            <a:endParaRPr lang="uk-UA" sz="2400" b="1" i="1" dirty="0" smtClean="0"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uk-UA" sz="2400" b="1" i="1" dirty="0">
                <a:cs typeface="Times New Roman" pitchFamily="18" charset="0"/>
              </a:rPr>
              <a:t> </a:t>
            </a:r>
            <a:r>
              <a:rPr lang="uk-UA" sz="2400" b="1" i="1" dirty="0" smtClean="0">
                <a:cs typeface="Times New Roman" pitchFamily="18" charset="0"/>
              </a:rPr>
              <a:t>   </a:t>
            </a:r>
            <a:r>
              <a:rPr lang="en-US" sz="2400" b="1" i="1" dirty="0" smtClean="0">
                <a:cs typeface="Times New Roman" pitchFamily="18" charset="0"/>
              </a:rPr>
              <a:t>13·r </a:t>
            </a:r>
            <a:r>
              <a:rPr lang="en-US" sz="2400" b="1" i="1" dirty="0">
                <a:cs typeface="Times New Roman" pitchFamily="18" charset="0"/>
              </a:rPr>
              <a:t>= 60 – </a:t>
            </a:r>
            <a:r>
              <a:rPr lang="en-US" sz="2400" b="1" i="1" dirty="0" smtClean="0">
                <a:cs typeface="Times New Roman" pitchFamily="18" charset="0"/>
              </a:rPr>
              <a:t>5·r,        </a:t>
            </a:r>
            <a:endParaRPr lang="uk-UA" sz="2400" b="1" i="1" dirty="0" smtClean="0"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uk-UA" sz="2400" b="1" i="1" dirty="0" smtClean="0">
                <a:cs typeface="Times New Roman" pitchFamily="18" charset="0"/>
              </a:rPr>
              <a:t>     </a:t>
            </a:r>
            <a:r>
              <a:rPr lang="en-US" sz="2400" b="1" i="1" dirty="0" smtClean="0">
                <a:cs typeface="Times New Roman" pitchFamily="18" charset="0"/>
              </a:rPr>
              <a:t> r = 60/18 = 10/3.</a:t>
            </a:r>
          </a:p>
          <a:p>
            <a:pPr algn="ctr">
              <a:lnSpc>
                <a:spcPct val="120000"/>
              </a:lnSpc>
            </a:pPr>
            <a:r>
              <a:rPr lang="en-US" sz="1100" b="1" i="1" dirty="0" smtClean="0">
                <a:cs typeface="Times New Roman" pitchFamily="18" charset="0"/>
              </a:rPr>
              <a:t>        </a:t>
            </a:r>
            <a:endParaRPr lang="uk-UA" sz="1100" b="1" i="1" dirty="0" smtClean="0"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en-US" sz="2400" b="1" i="1" dirty="0" smtClean="0">
                <a:cs typeface="Times New Roman" pitchFamily="18" charset="0"/>
              </a:rPr>
              <a:t>O</a:t>
            </a:r>
            <a:r>
              <a:rPr lang="uk-UA" sz="2400" b="1" i="1" dirty="0" err="1" smtClean="0">
                <a:cs typeface="Times New Roman" pitchFamily="18" charset="0"/>
              </a:rPr>
              <a:t>тже</a:t>
            </a:r>
            <a:r>
              <a:rPr lang="uk-UA" sz="2400" b="1" i="1" dirty="0" smtClean="0">
                <a:cs typeface="Times New Roman" pitchFamily="18" charset="0"/>
              </a:rPr>
              <a:t>,</a:t>
            </a:r>
            <a:r>
              <a:rPr lang="en-US" sz="2400" b="1" i="1" dirty="0" smtClean="0">
                <a:cs typeface="Times New Roman" pitchFamily="18" charset="0"/>
              </a:rPr>
              <a:t>   </a:t>
            </a:r>
            <a:r>
              <a:rPr lang="en-US" sz="2400" b="1" i="1" dirty="0" smtClean="0">
                <a:solidFill>
                  <a:srgbClr val="3333FF"/>
                </a:solidFill>
                <a:cs typeface="Times New Roman" pitchFamily="18" charset="0"/>
              </a:rPr>
              <a:t>r = 10/3 c</a:t>
            </a:r>
            <a:r>
              <a:rPr lang="uk-UA" sz="2400" b="1" i="1" dirty="0" smtClean="0">
                <a:solidFill>
                  <a:srgbClr val="3333FF"/>
                </a:solidFill>
                <a:cs typeface="Times New Roman" pitchFamily="18" charset="0"/>
              </a:rPr>
              <a:t>м.</a:t>
            </a:r>
            <a:endParaRPr lang="uk-UA" sz="2400" b="1" i="1" dirty="0">
              <a:solidFill>
                <a:srgbClr val="3333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85918" y="2357430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Cambria Math"/>
                <a:ea typeface="Cambria Math"/>
                <a:cs typeface="Times New Roman" pitchFamily="18" charset="0"/>
              </a:rPr>
              <a:t>𝞪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196694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768" y="1351000"/>
            <a:ext cx="8748712" cy="50195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defRPr/>
            </a:pP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r>
              <a:rPr lang="uk-UA" sz="2400" i="1" cap="none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>              </a:t>
            </a:r>
            <a:r>
              <a:rPr lang="uk-UA" sz="3100" b="1" i="1" cap="none" dirty="0" smtClean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  <a:cs typeface="Times New Roman" pitchFamily="18" charset="0"/>
              </a:rPr>
              <a:t>Висновок</a:t>
            </a:r>
            <a:r>
              <a:rPr lang="uk-UA" sz="3100" b="1" i="1" dirty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  <a:cs typeface="Times New Roman" pitchFamily="18" charset="0"/>
              </a:rPr>
              <a:t/>
            </a:r>
            <a:br>
              <a:rPr lang="uk-UA" sz="3100" b="1" i="1" dirty="0">
                <a:ln w="1905"/>
                <a:solidFill>
                  <a:srgbClr val="3333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Palatino Linotype" pitchFamily="18" charset="0"/>
                <a:cs typeface="Times New Roman" pitchFamily="18" charset="0"/>
              </a:rPr>
            </a:br>
            <a: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  <a:t/>
            </a:r>
            <a:br>
              <a:rPr lang="uk-UA" sz="2400" i="1" dirty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Times New Roman" pitchFamily="18" charset="0"/>
              </a:rPr>
            </a:br>
            <a:endParaRPr lang="uk-UA" sz="2400" dirty="0" smtClean="0">
              <a:solidFill>
                <a:srgbClr val="3333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0" y="857232"/>
            <a:ext cx="9144000" cy="64579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uk-UA" dirty="0" smtClean="0">
                <a:solidFill>
                  <a:schemeClr val="tx1"/>
                </a:solidFill>
              </a:rPr>
              <a:t>    </a:t>
            </a:r>
            <a:r>
              <a:rPr lang="uk-UA" dirty="0" smtClean="0">
                <a:solidFill>
                  <a:schemeClr val="tx1"/>
                </a:solidFill>
              </a:rPr>
              <a:t>   </a:t>
            </a:r>
            <a:endParaRPr lang="uk-UA" dirty="0" smtClean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en-US" dirty="0" smtClean="0">
                <a:latin typeface="+mn-lt"/>
              </a:rPr>
              <a:t>   </a:t>
            </a:r>
            <a:endParaRPr lang="uk-UA" sz="2400" dirty="0" smtClean="0">
              <a:latin typeface="+mn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800" dirty="0" smtClean="0">
              <a:latin typeface="+mn-lt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1200" dirty="0" smtClean="0">
                <a:latin typeface="+mn-lt"/>
                <a:cs typeface="Times New Roman" pitchFamily="18" charset="0"/>
              </a:rPr>
              <a:t> </a:t>
            </a:r>
            <a:endParaRPr lang="uk-UA" sz="1200" b="1" dirty="0" smtClean="0"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2400" dirty="0" smtClean="0">
              <a:latin typeface="+mn-lt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dirty="0" smtClean="0">
                <a:latin typeface="+mn-lt"/>
              </a:rPr>
              <a:t> </a:t>
            </a:r>
            <a:endParaRPr lang="uk-UA" dirty="0" smtClean="0">
              <a:latin typeface="+mn-lt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uk-UA" dirty="0" smtClean="0">
                <a:latin typeface="+mn-lt"/>
              </a:rPr>
              <a:t>                                   </a:t>
            </a:r>
            <a:r>
              <a:rPr lang="en-US" dirty="0" smtClean="0">
                <a:latin typeface="+mn-lt"/>
              </a:rPr>
              <a:t>                                           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428596" y="1928802"/>
            <a:ext cx="2857520" cy="3143272"/>
          </a:xfrm>
          <a:prstGeom prst="triangle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dirty="0"/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928662" y="3286124"/>
            <a:ext cx="1857388" cy="178595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uk-UA"/>
          </a:p>
        </p:txBody>
      </p:sp>
      <p:cxnSp>
        <p:nvCxnSpPr>
          <p:cNvPr id="17414" name="AutoShape 6"/>
          <p:cNvCxnSpPr>
            <a:cxnSpLocks noChangeShapeType="1"/>
            <a:stCxn id="18436" idx="0"/>
          </p:cNvCxnSpPr>
          <p:nvPr/>
        </p:nvCxnSpPr>
        <p:spPr bwMode="auto">
          <a:xfrm rot="16200000" flipH="1">
            <a:off x="285720" y="3500438"/>
            <a:ext cx="3143272" cy="1588"/>
          </a:xfrm>
          <a:prstGeom prst="straightConnector1">
            <a:avLst/>
          </a:prstGeom>
          <a:noFill/>
          <a:ln w="19050">
            <a:solidFill>
              <a:srgbClr val="3333FF"/>
            </a:solidFill>
            <a:round/>
            <a:headEnd/>
            <a:tailEnd/>
          </a:ln>
        </p:spPr>
      </p:cxn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643042" y="1500174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400" b="1" dirty="0">
                <a:latin typeface="Calibri" pitchFamily="34" charset="0"/>
                <a:cs typeface="Times New Roman" pitchFamily="18" charset="0"/>
              </a:rPr>
              <a:t>В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14282" y="5000636"/>
            <a:ext cx="37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А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3071802" y="5000636"/>
            <a:ext cx="450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С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1500166" y="3929066"/>
            <a:ext cx="3587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uk-UA" sz="2800" b="1" dirty="0">
                <a:latin typeface="Calibri" pitchFamily="34" charset="0"/>
                <a:cs typeface="Times New Roman" pitchFamily="18" charset="0"/>
              </a:rPr>
              <a:t>О</a:t>
            </a:r>
            <a:endParaRPr lang="ru-RU" sz="28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714612" y="3571876"/>
            <a:ext cx="503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b="1" dirty="0">
                <a:latin typeface="Calibri" pitchFamily="34" charset="0"/>
                <a:cs typeface="Times New Roman" pitchFamily="18" charset="0"/>
              </a:rPr>
              <a:t>Н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1714480" y="5000636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latin typeface="Calibri" pitchFamily="34" charset="0"/>
                <a:cs typeface="Times New Roman" pitchFamily="18" charset="0"/>
              </a:rPr>
              <a:t>D</a:t>
            </a:r>
            <a:endParaRPr lang="ru-RU" sz="2400" b="1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 rot="4199433">
            <a:off x="1781913" y="2285577"/>
            <a:ext cx="45718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)</a:t>
            </a:r>
            <a:endParaRPr lang="ru-RU" dirty="0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1857356" y="4214818"/>
            <a:ext cx="1428760" cy="857256"/>
          </a:xfrm>
          <a:prstGeom prst="line">
            <a:avLst/>
          </a:prstGeom>
          <a:noFill/>
          <a:ln w="1905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3297227" y="1178565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95250">
              <a:lnSpc>
                <a:spcPct val="11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 marL="361950" indent="-95250">
              <a:lnSpc>
                <a:spcPct val="90000"/>
              </a:lnSpc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endParaRPr lang="uk-UA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361950" indent="-95250">
              <a:buClr>
                <a:schemeClr val="tx1">
                  <a:shade val="95000"/>
                </a:schemeClr>
              </a:buClr>
              <a:defRPr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Прямая соединительная линия 24"/>
          <p:cNvCxnSpPr>
            <a:stCxn id="17423" idx="0"/>
          </p:cNvCxnSpPr>
          <p:nvPr/>
        </p:nvCxnSpPr>
        <p:spPr>
          <a:xfrm rot="5400000" flipH="1" flipV="1">
            <a:off x="2107389" y="3607595"/>
            <a:ext cx="357190" cy="8572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428728" y="4643446"/>
            <a:ext cx="85725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707904" y="1351000"/>
            <a:ext cx="5184576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b="1" i="1" dirty="0" smtClean="0">
              <a:cs typeface="Times New Roman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При </a:t>
            </a:r>
            <a:r>
              <a:rPr lang="uk-UA" sz="2400" b="1" i="1" dirty="0" err="1" smtClean="0">
                <a:solidFill>
                  <a:prstClr val="black"/>
                </a:solidFill>
                <a:cs typeface="Times New Roman" pitchFamily="18" charset="0"/>
              </a:rPr>
              <a:t>розв</a:t>
            </a:r>
            <a:r>
              <a:rPr lang="en-US" sz="2400" b="1" i="1" dirty="0" smtClean="0">
                <a:solidFill>
                  <a:prstClr val="black"/>
                </a:solidFill>
                <a:cs typeface="Times New Roman" pitchFamily="18" charset="0"/>
              </a:rPr>
              <a:t>’</a:t>
            </a:r>
            <a:r>
              <a:rPr lang="uk-UA" sz="2400" b="1" i="1" dirty="0" err="1" smtClean="0">
                <a:solidFill>
                  <a:prstClr val="black"/>
                </a:solidFill>
                <a:cs typeface="Times New Roman" pitchFamily="18" charset="0"/>
              </a:rPr>
              <a:t>язуванні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задачі </a:t>
            </a:r>
            <a:endParaRPr lang="uk-UA" sz="2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були  використані </a:t>
            </a: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співвідношення  між </a:t>
            </a:r>
          </a:p>
          <a:p>
            <a:pPr algn="just">
              <a:lnSpc>
                <a:spcPct val="130000"/>
              </a:lnSpc>
            </a:pPr>
            <a:r>
              <a:rPr lang="uk-UA" sz="2400" b="1" i="1" dirty="0">
                <a:solidFill>
                  <a:prstClr val="black"/>
                </a:solidFill>
                <a:cs typeface="Times New Roman" pitchFamily="18" charset="0"/>
              </a:rPr>
              <a:t>кутами 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  і  сторонами </a:t>
            </a:r>
            <a:endParaRPr lang="uk-UA" sz="2400" b="1" i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прямокутного трикутника</a:t>
            </a:r>
          </a:p>
          <a:p>
            <a:pPr algn="just">
              <a:lnSpc>
                <a:spcPct val="130000"/>
              </a:lnSpc>
            </a:pP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та  теорема  Піфагора</a:t>
            </a:r>
            <a:r>
              <a:rPr lang="uk-UA" sz="2400" b="1" i="1" dirty="0" smtClean="0">
                <a:solidFill>
                  <a:prstClr val="black"/>
                </a:solidFill>
                <a:cs typeface="Times New Roman" pitchFamily="18" charset="0"/>
              </a:rPr>
              <a:t>.</a:t>
            </a:r>
            <a:endParaRPr lang="uk-UA" sz="2400" b="1" i="1" dirty="0">
              <a:solidFill>
                <a:srgbClr val="3333FF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85918" y="2357430"/>
            <a:ext cx="340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i="1" dirty="0" smtClean="0">
                <a:latin typeface="Cambria Math"/>
                <a:ea typeface="Cambria Math"/>
                <a:cs typeface="Times New Roman" pitchFamily="18" charset="0"/>
              </a:rPr>
              <a:t>𝞪</a:t>
            </a:r>
            <a:endParaRPr lang="uk-UA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1646</TotalTime>
  <Words>243</Words>
  <Application>Microsoft Office PowerPoint</Application>
  <PresentationFormat>Экран (4:3)</PresentationFormat>
  <Paragraphs>97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Исполнительная</vt:lpstr>
      <vt:lpstr>  Задача. Знайти  радіус кола, вписаного у рівнобедрений          трикутник з основою 10 см і бічною стороною 13 см.</vt:lpstr>
      <vt:lpstr>    </vt:lpstr>
      <vt:lpstr>                Висновок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ТРАПЕЦІЯ</dc:title>
  <dc:creator>LuNa</dc:creator>
  <cp:lastModifiedBy>LuNa</cp:lastModifiedBy>
  <cp:revision>169</cp:revision>
  <dcterms:created xsi:type="dcterms:W3CDTF">2013-01-11T22:14:19Z</dcterms:created>
  <dcterms:modified xsi:type="dcterms:W3CDTF">2013-10-05T21:25:39Z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105561</vt:lpwstr>
  </property>
  <property fmtid="{D5CDD505-2E9C-101B-9397-08002B2CF9AE}" name="NXPowerLiteVersion" pid="3">
    <vt:lpwstr>D4.1.4</vt:lpwstr>
  </property>
</Properties>
</file>