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5"/>
  </p:notesMasterIdLst>
  <p:sldIdLst>
    <p:sldId id="257" r:id="rId2"/>
    <p:sldId id="259" r:id="rId3"/>
    <p:sldId id="260" r:id="rId4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2C4CA"/>
    <a:srgbClr val="63CACF"/>
    <a:srgbClr val="66B4CC"/>
    <a:srgbClr val="6EBCC4"/>
    <a:srgbClr val="61B6BF"/>
    <a:srgbClr val="50C1D0"/>
    <a:srgbClr val="68B0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96" y="4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092DA6-6D43-4066-A062-ED45CF70BE41}" type="datetimeFigureOut">
              <a:rPr lang="uk-UA" smtClean="0"/>
              <a:t>09.04.2014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2B2441-7D30-44A9-97C3-B138C934BE1F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931581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3C1F6A-AEF0-4889-92C7-7C0BD322792C}" type="slidenum">
              <a:rPr lang="uk-UA" smtClean="0"/>
              <a:pPr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353021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3C1F6A-AEF0-4889-92C7-7C0BD322792C}" type="slidenum">
              <a:rPr lang="uk-UA" smtClean="0"/>
              <a:pPr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130915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3C1F6A-AEF0-4889-92C7-7C0BD322792C}" type="slidenum">
              <a:rPr lang="uk-UA" smtClean="0"/>
              <a:pPr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823676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47E54-7762-4D2C-B946-817592AF3026}" type="datetimeFigureOut">
              <a:rPr lang="uk-UA" smtClean="0"/>
              <a:t>09.04.2014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0ABE2971-3CA3-4E85-B6F9-56239FA9E58F}" type="slidenum">
              <a:rPr lang="uk-UA" smtClean="0"/>
              <a:t>‹#›</a:t>
            </a:fld>
            <a:endParaRPr lang="uk-UA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47E54-7762-4D2C-B946-817592AF3026}" type="datetimeFigureOut">
              <a:rPr lang="uk-UA" smtClean="0"/>
              <a:t>09.04.2014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E2971-3CA3-4E85-B6F9-56239FA9E58F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47E54-7762-4D2C-B946-817592AF3026}" type="datetimeFigureOut">
              <a:rPr lang="uk-UA" smtClean="0"/>
              <a:t>09.04.2014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E2971-3CA3-4E85-B6F9-56239FA9E58F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47E54-7762-4D2C-B946-817592AF3026}" type="datetimeFigureOut">
              <a:rPr lang="uk-UA" smtClean="0"/>
              <a:t>09.04.2014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E2971-3CA3-4E85-B6F9-56239FA9E58F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47E54-7762-4D2C-B946-817592AF3026}" type="datetimeFigureOut">
              <a:rPr lang="uk-UA" smtClean="0"/>
              <a:t>09.04.2014</a:t>
            </a:fld>
            <a:endParaRPr lang="uk-UA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E2971-3CA3-4E85-B6F9-56239FA9E58F}" type="slidenum">
              <a:rPr lang="uk-UA" smtClean="0"/>
              <a:t>‹#›</a:t>
            </a:fld>
            <a:endParaRPr lang="uk-U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47E54-7762-4D2C-B946-817592AF3026}" type="datetimeFigureOut">
              <a:rPr lang="uk-UA" smtClean="0"/>
              <a:t>09.04.2014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E2971-3CA3-4E85-B6F9-56239FA9E58F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47E54-7762-4D2C-B946-817592AF3026}" type="datetimeFigureOut">
              <a:rPr lang="uk-UA" smtClean="0"/>
              <a:t>09.04.2014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E2971-3CA3-4E85-B6F9-56239FA9E58F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47E54-7762-4D2C-B946-817592AF3026}" type="datetimeFigureOut">
              <a:rPr lang="uk-UA" smtClean="0"/>
              <a:t>09.04.2014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E2971-3CA3-4E85-B6F9-56239FA9E58F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47E54-7762-4D2C-B946-817592AF3026}" type="datetimeFigureOut">
              <a:rPr lang="uk-UA" smtClean="0"/>
              <a:t>09.04.2014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E2971-3CA3-4E85-B6F9-56239FA9E58F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47E54-7762-4D2C-B946-817592AF3026}" type="datetimeFigureOut">
              <a:rPr lang="uk-UA" smtClean="0"/>
              <a:t>09.04.2014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E2971-3CA3-4E85-B6F9-56239FA9E58F}" type="slidenum">
              <a:rPr lang="uk-UA" smtClean="0"/>
              <a:t>‹#›</a:t>
            </a:fld>
            <a:endParaRPr lang="uk-UA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47E54-7762-4D2C-B946-817592AF3026}" type="datetimeFigureOut">
              <a:rPr lang="uk-UA" smtClean="0"/>
              <a:t>09.04.2014</a:t>
            </a:fld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E2971-3CA3-4E85-B6F9-56239FA9E58F}" type="slidenum">
              <a:rPr lang="uk-UA" smtClean="0"/>
              <a:t>‹#›</a:t>
            </a:fld>
            <a:endParaRPr lang="uk-UA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6547E54-7762-4D2C-B946-817592AF3026}" type="datetimeFigureOut">
              <a:rPr lang="uk-UA" smtClean="0"/>
              <a:t>09.04.2014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0ABE2971-3CA3-4E85-B6F9-56239FA9E58F}" type="slidenum">
              <a:rPr lang="uk-UA" smtClean="0"/>
              <a:t>‹#›</a:t>
            </a:fld>
            <a:endParaRPr lang="uk-UA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260649"/>
            <a:ext cx="8820472" cy="1321156"/>
          </a:xfrm>
        </p:spPr>
        <p:txBody>
          <a:bodyPr>
            <a:normAutofit fontScale="90000"/>
          </a:bodyPr>
          <a:lstStyle/>
          <a:p>
            <a:pPr algn="l">
              <a:defRPr/>
            </a:pPr>
            <a:r>
              <a:rPr lang="uk-UA" sz="2400" i="1" cap="none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400" i="1" cap="none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uk-UA" sz="2700" i="1" cap="none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cs typeface="Arial" pitchFamily="34" charset="0"/>
              </a:rPr>
              <a:t>Задача</a:t>
            </a:r>
            <a:r>
              <a:rPr lang="uk-UA" sz="2700" i="1" cap="none" dirty="0" smtClean="0">
                <a:ln w="1905"/>
                <a:solidFill>
                  <a:srgbClr val="3333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cs typeface="Arial" pitchFamily="34" charset="0"/>
              </a:rPr>
              <a:t>.   Знайти  радіус кола,  вписаного у рівнобедрений трикутник з основою 10 см і бічною стороною 13 см.</a:t>
            </a:r>
            <a:r>
              <a:rPr lang="uk-UA" sz="2700" dirty="0" smtClean="0">
                <a:solidFill>
                  <a:srgbClr val="3333FF"/>
                </a:solidFill>
                <a:latin typeface="Georgia" pitchFamily="18" charset="0"/>
                <a:cs typeface="Arial" pitchFamily="34" charset="0"/>
              </a:rPr>
              <a:t/>
            </a:r>
            <a:br>
              <a:rPr lang="uk-UA" sz="2700" dirty="0" smtClean="0">
                <a:solidFill>
                  <a:srgbClr val="3333FF"/>
                </a:solidFill>
                <a:latin typeface="Georgia" pitchFamily="18" charset="0"/>
                <a:cs typeface="Arial" pitchFamily="34" charset="0"/>
              </a:rPr>
            </a:br>
            <a:r>
              <a:rPr lang="uk-UA" sz="2400" i="1" cap="none" dirty="0" smtClean="0">
                <a:ln w="1905"/>
                <a:solidFill>
                  <a:srgbClr val="3333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400" i="1" cap="none" dirty="0" smtClean="0">
                <a:ln w="1905"/>
                <a:solidFill>
                  <a:srgbClr val="3333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uk-UA" sz="2400" i="1" cap="none" dirty="0" smtClean="0">
                <a:ln w="1905"/>
                <a:solidFill>
                  <a:srgbClr val="3333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       </a:t>
            </a:r>
            <a:endParaRPr lang="uk-UA" sz="2400" dirty="0" smtClean="0">
              <a:solidFill>
                <a:srgbClr val="3333FF"/>
              </a:solidFill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428596" y="1214422"/>
            <a:ext cx="8501122" cy="5643578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None/>
            </a:pPr>
            <a:r>
              <a:rPr lang="uk-UA" sz="2800" dirty="0" smtClean="0"/>
              <a:t>    </a:t>
            </a:r>
          </a:p>
          <a:p>
            <a:pPr algn="ctr">
              <a:buNone/>
            </a:pPr>
            <a:r>
              <a:rPr lang="en-US" sz="2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</a:t>
            </a:r>
            <a:endParaRPr lang="uk-UA" sz="26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uk-UA" sz="26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uk-UA" sz="1100" dirty="0" smtClean="0"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dirty="0" smtClean="0"/>
              <a:t> </a:t>
            </a:r>
            <a:endParaRPr lang="uk-UA" dirty="0" smtClean="0"/>
          </a:p>
          <a:p>
            <a:pPr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                         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ar-SA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r>
              <a:rPr lang="en-US" dirty="0" smtClean="0"/>
              <a:t>            </a:t>
            </a:r>
          </a:p>
        </p:txBody>
      </p:sp>
      <p:sp>
        <p:nvSpPr>
          <p:cNvPr id="18436" name="AutoShape 4"/>
          <p:cNvSpPr>
            <a:spLocks noChangeArrowheads="1"/>
          </p:cNvSpPr>
          <p:nvPr/>
        </p:nvSpPr>
        <p:spPr bwMode="auto">
          <a:xfrm>
            <a:off x="428596" y="1928802"/>
            <a:ext cx="2857520" cy="3143272"/>
          </a:xfrm>
          <a:prstGeom prst="triangle">
            <a:avLst>
              <a:gd name="adj" fmla="val 50000"/>
            </a:avLst>
          </a:prstGeom>
          <a:solidFill>
            <a:srgbClr val="50C1D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uk-UA" dirty="0"/>
          </a:p>
        </p:txBody>
      </p:sp>
      <p:sp>
        <p:nvSpPr>
          <p:cNvPr id="17413" name="Oval 5"/>
          <p:cNvSpPr>
            <a:spLocks noChangeArrowheads="1"/>
          </p:cNvSpPr>
          <p:nvPr/>
        </p:nvSpPr>
        <p:spPr bwMode="auto">
          <a:xfrm>
            <a:off x="928662" y="3286124"/>
            <a:ext cx="1857388" cy="1785950"/>
          </a:xfrm>
          <a:prstGeom prst="ellipse">
            <a:avLst/>
          </a:prstGeom>
          <a:solidFill>
            <a:srgbClr val="FFFF99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uk-UA"/>
          </a:p>
        </p:txBody>
      </p: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1643042" y="1500174"/>
            <a:ext cx="5032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214282" y="5000636"/>
            <a:ext cx="3794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3071802" y="5000636"/>
            <a:ext cx="4508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С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9" name="Text Box 11"/>
          <p:cNvSpPr txBox="1">
            <a:spLocks noChangeArrowheads="1"/>
          </p:cNvSpPr>
          <p:nvPr/>
        </p:nvSpPr>
        <p:spPr bwMode="auto">
          <a:xfrm>
            <a:off x="1500166" y="3929066"/>
            <a:ext cx="3587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uk-UA" sz="2800" b="1" dirty="0">
                <a:latin typeface="Times New Roman" pitchFamily="18" charset="0"/>
                <a:cs typeface="Times New Roman" pitchFamily="18" charset="0"/>
              </a:rPr>
              <a:t>О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21" name="Text Box 13"/>
          <p:cNvSpPr txBox="1">
            <a:spLocks noChangeArrowheads="1"/>
          </p:cNvSpPr>
          <p:nvPr/>
        </p:nvSpPr>
        <p:spPr bwMode="auto">
          <a:xfrm>
            <a:off x="1714480" y="5000636"/>
            <a:ext cx="455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К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857456" y="857232"/>
            <a:ext cx="62865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0" indent="-95250">
              <a:lnSpc>
                <a:spcPct val="110000"/>
              </a:lnSpc>
              <a:buClr>
                <a:schemeClr val="tx1">
                  <a:shade val="95000"/>
                </a:schemeClr>
              </a:buClr>
              <a:defRPr/>
            </a:pP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                  </a:t>
            </a:r>
          </a:p>
          <a:p>
            <a:pPr marL="361950" indent="-95250">
              <a:lnSpc>
                <a:spcPct val="90000"/>
              </a:lnSpc>
              <a:buClr>
                <a:schemeClr val="tx1">
                  <a:shade val="95000"/>
                </a:schemeClr>
              </a:buClr>
              <a:defRPr/>
            </a:pP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endParaRPr lang="en-US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361950" indent="-95250">
              <a:buClr>
                <a:schemeClr val="tx1">
                  <a:shade val="95000"/>
                </a:schemeClr>
              </a:buClr>
              <a:defRPr/>
            </a:pPr>
            <a:endParaRPr lang="uk-UA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361950" indent="-95250">
              <a:buClr>
                <a:schemeClr val="tx1">
                  <a:shade val="95000"/>
                </a:schemeClr>
              </a:buClr>
              <a:defRPr/>
            </a:pP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endParaRPr lang="en-US" sz="24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 flipH="1">
            <a:off x="1856562" y="4214818"/>
            <a:ext cx="794" cy="858050"/>
          </a:xfrm>
          <a:prstGeom prst="line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2928926" y="1000108"/>
            <a:ext cx="5643602" cy="116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endParaRPr lang="uk-UA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10000"/>
              </a:lnSpc>
            </a:pPr>
            <a:endParaRPr lang="uk-UA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</a:pP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endParaRPr lang="en-US" sz="24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Прямоугольник 20"/>
              <p:cNvSpPr/>
              <p:nvPr/>
            </p:nvSpPr>
            <p:spPr>
              <a:xfrm>
                <a:off x="3419871" y="1214422"/>
                <a:ext cx="5438407" cy="585602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uk-UA" sz="2000" i="1" dirty="0" smtClean="0">
                    <a:latin typeface="Georgia" pitchFamily="18" charset="0"/>
                    <a:cs typeface="Times New Roman" pitchFamily="18" charset="0"/>
                  </a:rPr>
                  <a:t> </a:t>
                </a:r>
                <a:r>
                  <a:rPr lang="uk-UA" sz="2000" b="1" i="1" dirty="0">
                    <a:latin typeface="Georgia" pitchFamily="18" charset="0"/>
                    <a:cs typeface="Times New Roman" pitchFamily="18" charset="0"/>
                  </a:rPr>
                  <a:t>2 спосіб </a:t>
                </a:r>
                <a:r>
                  <a:rPr lang="uk-UA" sz="2000" i="1" dirty="0" smtClean="0">
                    <a:latin typeface="Georgia" pitchFamily="18" charset="0"/>
                    <a:cs typeface="Times New Roman" pitchFamily="18" charset="0"/>
                  </a:rPr>
                  <a:t>                    </a:t>
                </a:r>
              </a:p>
              <a:p>
                <a:pPr algn="ctr"/>
                <a:r>
                  <a:rPr lang="uk-UA" sz="2000" i="1" dirty="0" smtClean="0">
                    <a:latin typeface="Georgia" pitchFamily="18" charset="0"/>
                    <a:cs typeface="Times New Roman" pitchFamily="18" charset="0"/>
                  </a:rPr>
                  <a:t>(використання формул для обчислення площі трикутника)</a:t>
                </a:r>
              </a:p>
              <a:p>
                <a:pPr algn="ctr"/>
                <a:endParaRPr lang="uk-UA" sz="1400" i="1" dirty="0" smtClean="0">
                  <a:latin typeface="Georgia" pitchFamily="18" charset="0"/>
                  <a:cs typeface="Times New Roman" pitchFamily="18" charset="0"/>
                </a:endParaRPr>
              </a:p>
              <a:p>
                <a:pPr algn="just">
                  <a:lnSpc>
                    <a:spcPct val="110000"/>
                  </a:lnSpc>
                </a:pPr>
                <a:r>
                  <a:rPr lang="uk-UA" sz="2400" i="1" dirty="0" smtClean="0">
                    <a:latin typeface="Georgia" pitchFamily="18" charset="0"/>
                    <a:cs typeface="Times New Roman" pitchFamily="18" charset="0"/>
                  </a:rPr>
                  <a:t>Нехай маємо трикутник АВС, де АВ=ВС, та вписане у нього коло з центром О.</a:t>
                </a:r>
              </a:p>
              <a:p>
                <a:pPr algn="just">
                  <a:lnSpc>
                    <a:spcPct val="110000"/>
                  </a:lnSpc>
                </a:pPr>
                <a:endParaRPr lang="uk-UA" sz="1400" i="1" dirty="0" smtClean="0">
                  <a:latin typeface="Georgia" pitchFamily="18" charset="0"/>
                  <a:cs typeface="Times New Roman" pitchFamily="18" charset="0"/>
                </a:endParaRPr>
              </a:p>
              <a:p>
                <a:pPr algn="just">
                  <a:lnSpc>
                    <a:spcPct val="110000"/>
                  </a:lnSpc>
                </a:pPr>
                <a:r>
                  <a:rPr lang="uk-UA" sz="2400" i="1" dirty="0" smtClean="0">
                    <a:latin typeface="Georgia" pitchFamily="18" charset="0"/>
                    <a:cs typeface="Times New Roman" pitchFamily="18" charset="0"/>
                  </a:rPr>
                  <a:t>Для знаходження радіуса вписаного кола використаємо формулу  </a:t>
                </a:r>
                <a:r>
                  <a:rPr lang="en-US" sz="2400" dirty="0" smtClean="0">
                    <a:latin typeface="Georgia" pitchFamily="18" charset="0"/>
                    <a:cs typeface="Times New Roman" pitchFamily="18" charset="0"/>
                  </a:rPr>
                  <a:t>S</a:t>
                </a:r>
                <a:r>
                  <a:rPr lang="uk-UA" sz="2400" dirty="0" smtClean="0">
                    <a:latin typeface="Georgia" pitchFamily="18" charset="0"/>
                    <a:cs typeface="Times New Roman" pitchFamily="18" charset="0"/>
                  </a:rPr>
                  <a:t>=р·</a:t>
                </a:r>
                <a:r>
                  <a:rPr lang="en-US" sz="2400" dirty="0" smtClean="0">
                    <a:latin typeface="Georgia" pitchFamily="18" charset="0"/>
                    <a:cs typeface="Times New Roman" pitchFamily="18" charset="0"/>
                  </a:rPr>
                  <a:t>r</a:t>
                </a:r>
                <a:r>
                  <a:rPr lang="uk-UA" sz="2400" i="1" dirty="0">
                    <a:latin typeface="Georgia" pitchFamily="18" charset="0"/>
                    <a:cs typeface="Times New Roman" pitchFamily="18" charset="0"/>
                  </a:rPr>
                  <a:t>.</a:t>
                </a:r>
                <a:endParaRPr lang="uk-UA" sz="2400" i="1" dirty="0" smtClean="0">
                  <a:latin typeface="Georgia" pitchFamily="18" charset="0"/>
                  <a:cs typeface="Times New Roman" pitchFamily="18" charset="0"/>
                </a:endParaRPr>
              </a:p>
              <a:p>
                <a:pPr algn="ctr">
                  <a:lnSpc>
                    <a:spcPct val="110000"/>
                  </a:lnSpc>
                </a:pPr>
                <a:r>
                  <a:rPr lang="en-US" sz="2400" dirty="0" smtClean="0">
                    <a:latin typeface="Georgia" pitchFamily="18" charset="0"/>
                    <a:cs typeface="Times New Roman" pitchFamily="18" charset="0"/>
                  </a:rPr>
                  <a:t>r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2400" dirty="0" smtClean="0">
                            <a:latin typeface="Georgia" pitchFamily="18" charset="0"/>
                            <a:cs typeface="Times New Roman" pitchFamily="18" charset="0"/>
                          </a:rPr>
                          <m:t>S</m:t>
                        </m:r>
                      </m:num>
                      <m:den>
                        <m:r>
                          <m:rPr>
                            <m:nor/>
                          </m:rPr>
                          <a:rPr lang="uk-UA" sz="2400" dirty="0" smtClean="0">
                            <a:latin typeface="Georgia" pitchFamily="18" charset="0"/>
                            <a:cs typeface="Times New Roman" pitchFamily="18" charset="0"/>
                          </a:rPr>
                          <m:t>р</m:t>
                        </m:r>
                      </m:den>
                    </m:f>
                  </m:oMath>
                </a14:m>
                <a:r>
                  <a:rPr lang="uk-UA" sz="2400" dirty="0" smtClean="0">
                    <a:latin typeface="Georgia" pitchFamily="18" charset="0"/>
                    <a:cs typeface="Times New Roman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2400" dirty="0" smtClean="0">
                            <a:latin typeface="Georgia" pitchFamily="18" charset="0"/>
                            <a:cs typeface="Times New Roman" pitchFamily="18" charset="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sz="2400" dirty="0" smtClean="0">
                            <a:latin typeface="Georgia" pitchFamily="18" charset="0"/>
                            <a:cs typeface="Times New Roman" pitchFamily="18" charset="0"/>
                          </a:rPr>
                          <m:t>S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2400" dirty="0" smtClean="0">
                            <a:latin typeface="Georgia" pitchFamily="18" charset="0"/>
                            <a:cs typeface="Times New Roman" pitchFamily="18" charset="0"/>
                          </a:rPr>
                          <m:t>a</m:t>
                        </m:r>
                        <m:r>
                          <m:rPr>
                            <m:nor/>
                          </m:rPr>
                          <a:rPr lang="en-US" sz="2400" dirty="0" smtClean="0">
                            <a:latin typeface="Georgia" pitchFamily="18" charset="0"/>
                            <a:cs typeface="Times New Roman" pitchFamily="18" charset="0"/>
                          </a:rPr>
                          <m:t> + </m:t>
                        </m:r>
                        <m:r>
                          <m:rPr>
                            <m:nor/>
                          </m:rPr>
                          <a:rPr lang="en-US" sz="2400" dirty="0" smtClean="0">
                            <a:latin typeface="Georgia" pitchFamily="18" charset="0"/>
                            <a:cs typeface="Times New Roman" pitchFamily="18" charset="0"/>
                          </a:rPr>
                          <m:t>b</m:t>
                        </m:r>
                        <m:r>
                          <m:rPr>
                            <m:nor/>
                          </m:rPr>
                          <a:rPr lang="en-US" sz="2400" dirty="0" smtClean="0">
                            <a:latin typeface="Georgia" pitchFamily="18" charset="0"/>
                            <a:cs typeface="Times New Roman" pitchFamily="18" charset="0"/>
                          </a:rPr>
                          <m:t> + </m:t>
                        </m:r>
                        <m:r>
                          <m:rPr>
                            <m:nor/>
                          </m:rPr>
                          <a:rPr lang="en-US" sz="2400" dirty="0" smtClean="0">
                            <a:latin typeface="Georgia" pitchFamily="18" charset="0"/>
                            <a:cs typeface="Times New Roman" pitchFamily="18" charset="0"/>
                          </a:rPr>
                          <m:t>c</m:t>
                        </m:r>
                      </m:den>
                    </m:f>
                    <m:r>
                      <a:rPr lang="uk-UA" sz="2400" b="0" i="0" smtClean="0">
                        <a:latin typeface="Cambria Math"/>
                        <a:cs typeface="Times New Roman" pitchFamily="18" charset="0"/>
                      </a:rPr>
                      <m:t> </m:t>
                    </m:r>
                  </m:oMath>
                </a14:m>
                <a:r>
                  <a:rPr lang="uk-UA" sz="2400" dirty="0" smtClean="0">
                    <a:latin typeface="Georgia" pitchFamily="18" charset="0"/>
                    <a:cs typeface="Times New Roman" pitchFamily="18" charset="0"/>
                  </a:rPr>
                  <a:t>,</a:t>
                </a:r>
                <a:endParaRPr lang="en-US" sz="2400" dirty="0" smtClean="0">
                  <a:latin typeface="Georgia" pitchFamily="18" charset="0"/>
                  <a:cs typeface="Times New Roman" pitchFamily="18" charset="0"/>
                </a:endParaRPr>
              </a:p>
              <a:p>
                <a:pPr algn="just">
                  <a:lnSpc>
                    <a:spcPct val="110000"/>
                  </a:lnSpc>
                </a:pPr>
                <a:r>
                  <a:rPr lang="uk-UA" sz="2400" i="1" dirty="0" smtClean="0">
                    <a:latin typeface="Georgia" pitchFamily="18" charset="0"/>
                    <a:cs typeface="Times New Roman" pitchFamily="18" charset="0"/>
                  </a:rPr>
                  <a:t>   де  </a:t>
                </a:r>
                <a:r>
                  <a:rPr lang="uk-UA" sz="2400" dirty="0" smtClean="0">
                    <a:latin typeface="Georgia" pitchFamily="18" charset="0"/>
                    <a:cs typeface="Times New Roman" pitchFamily="18" charset="0"/>
                  </a:rPr>
                  <a:t>а, в, с </a:t>
                </a:r>
                <a:r>
                  <a:rPr lang="uk-UA" sz="2400" i="1" dirty="0" smtClean="0">
                    <a:latin typeface="Georgia" pitchFamily="18" charset="0"/>
                    <a:cs typeface="Times New Roman" pitchFamily="18" charset="0"/>
                  </a:rPr>
                  <a:t>– сторони, а </a:t>
                </a:r>
                <a:r>
                  <a:rPr lang="en-US" sz="2400" dirty="0" smtClean="0">
                    <a:latin typeface="Georgia" pitchFamily="18" charset="0"/>
                    <a:cs typeface="Times New Roman" pitchFamily="18" charset="0"/>
                  </a:rPr>
                  <a:t>S</a:t>
                </a:r>
                <a:r>
                  <a:rPr lang="en-US" sz="2400" i="1" dirty="0" smtClean="0">
                    <a:latin typeface="Georgia" pitchFamily="18" charset="0"/>
                    <a:cs typeface="Times New Roman" pitchFamily="18" charset="0"/>
                  </a:rPr>
                  <a:t> –</a:t>
                </a:r>
                <a:r>
                  <a:rPr lang="uk-UA" sz="2400" i="1" dirty="0" smtClean="0">
                    <a:latin typeface="Georgia" pitchFamily="18" charset="0"/>
                    <a:cs typeface="Times New Roman" pitchFamily="18" charset="0"/>
                  </a:rPr>
                  <a:t>площа трикутника</a:t>
                </a:r>
                <a:r>
                  <a:rPr lang="uk-UA" sz="2400" i="1" dirty="0">
                    <a:latin typeface="Georgia" pitchFamily="18" charset="0"/>
                    <a:cs typeface="Times New Roman" pitchFamily="18" charset="0"/>
                  </a:rPr>
                  <a:t>.</a:t>
                </a:r>
                <a:r>
                  <a:rPr lang="uk-UA" sz="2400" i="1" dirty="0" smtClean="0">
                    <a:latin typeface="Georgia" pitchFamily="18" charset="0"/>
                    <a:cs typeface="Times New Roman" pitchFamily="18" charset="0"/>
                  </a:rPr>
                  <a:t>  </a:t>
                </a:r>
                <a:r>
                  <a:rPr lang="en-US" sz="2400" i="1" dirty="0" smtClean="0">
                    <a:latin typeface="Georgia" pitchFamily="18" charset="0"/>
                    <a:cs typeface="Times New Roman" pitchFamily="18" charset="0"/>
                  </a:rPr>
                  <a:t>                                 </a:t>
                </a:r>
                <a:endParaRPr lang="uk-UA" sz="2400" i="1" dirty="0" smtClean="0">
                  <a:latin typeface="Georgia" pitchFamily="18" charset="0"/>
                  <a:cs typeface="Times New Roman" pitchFamily="18" charset="0"/>
                </a:endParaRPr>
              </a:p>
              <a:p>
                <a:pPr algn="ctr">
                  <a:lnSpc>
                    <a:spcPct val="110000"/>
                  </a:lnSpc>
                </a:pPr>
                <a:r>
                  <a:rPr lang="uk-UA" sz="2400" i="1" dirty="0" smtClean="0">
                    <a:latin typeface="Georgia" pitchFamily="18" charset="0"/>
                    <a:cs typeface="Times New Roman" pitchFamily="18" charset="0"/>
                  </a:rPr>
                  <a:t> </a:t>
                </a:r>
                <a:r>
                  <a:rPr lang="en-US" sz="2400" i="1" dirty="0" smtClean="0">
                    <a:latin typeface="Georgia" pitchFamily="18" charset="0"/>
                    <a:cs typeface="Times New Roman" pitchFamily="18" charset="0"/>
                  </a:rPr>
                  <a:t> </a:t>
                </a:r>
              </a:p>
              <a:p>
                <a:pPr algn="ctr">
                  <a:lnSpc>
                    <a:spcPct val="110000"/>
                  </a:lnSpc>
                </a:pPr>
                <a:r>
                  <a:rPr lang="uk-UA" sz="2400" b="1" i="1" dirty="0" smtClean="0">
                    <a:latin typeface="Times New Roman" pitchFamily="18" charset="0"/>
                    <a:cs typeface="Times New Roman" pitchFamily="18" charset="0"/>
                  </a:rPr>
                  <a:t>       </a:t>
                </a:r>
              </a:p>
            </p:txBody>
          </p:sp>
        </mc:Choice>
        <mc:Fallback xmlns="">
          <p:sp>
            <p:nvSpPr>
              <p:cNvPr id="21" name="Прямоугольник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9871" y="1214422"/>
                <a:ext cx="5438407" cy="5856027"/>
              </a:xfrm>
              <a:prstGeom prst="rect">
                <a:avLst/>
              </a:prstGeom>
              <a:blipFill rotWithShape="1">
                <a:blip r:embed="rId3"/>
                <a:stretch>
                  <a:fillRect l="-1682" t="-624" r="-1794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72145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750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750"/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750"/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750"/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500"/>
                                        <p:tgtEl>
                                          <p:spTgt spid="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  <p:bldP spid="21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350325"/>
            <a:ext cx="8820472" cy="1231479"/>
          </a:xfrm>
        </p:spPr>
        <p:txBody>
          <a:bodyPr>
            <a:normAutofit fontScale="90000"/>
          </a:bodyPr>
          <a:lstStyle/>
          <a:p>
            <a:pPr algn="l">
              <a:defRPr/>
            </a:pPr>
            <a:r>
              <a:rPr lang="uk-UA" sz="2400" i="1" cap="none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400" i="1" cap="none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uk-UA" sz="2700" i="1" cap="none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cs typeface="Arial" pitchFamily="34" charset="0"/>
              </a:rPr>
              <a:t>Задача</a:t>
            </a:r>
            <a:r>
              <a:rPr lang="uk-UA" sz="2700" i="1" cap="none" dirty="0" smtClean="0">
                <a:ln w="1905"/>
                <a:solidFill>
                  <a:srgbClr val="3333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cs typeface="Arial" pitchFamily="34" charset="0"/>
              </a:rPr>
              <a:t>.   Знайти  радіус кола,  вписаного у рівнобедрений трикутник з основою 10 см і бічною стороною 13 см.</a:t>
            </a:r>
            <a:r>
              <a:rPr lang="uk-UA" sz="2700" dirty="0" smtClean="0">
                <a:solidFill>
                  <a:srgbClr val="3333FF"/>
                </a:solidFill>
                <a:latin typeface="Georgia" pitchFamily="18" charset="0"/>
                <a:cs typeface="Arial" pitchFamily="34" charset="0"/>
              </a:rPr>
              <a:t/>
            </a:r>
            <a:br>
              <a:rPr lang="uk-UA" sz="2700" dirty="0" smtClean="0">
                <a:solidFill>
                  <a:srgbClr val="3333FF"/>
                </a:solidFill>
                <a:latin typeface="Georgia" pitchFamily="18" charset="0"/>
                <a:cs typeface="Arial" pitchFamily="34" charset="0"/>
              </a:rPr>
            </a:br>
            <a:r>
              <a:rPr lang="uk-UA" sz="2400" i="1" cap="none" dirty="0" smtClean="0">
                <a:ln w="1905"/>
                <a:solidFill>
                  <a:srgbClr val="3333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400" i="1" cap="none" dirty="0" smtClean="0">
                <a:ln w="1905"/>
                <a:solidFill>
                  <a:srgbClr val="3333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uk-UA" sz="2400" i="1" cap="none" dirty="0" smtClean="0">
                <a:ln w="1905"/>
                <a:solidFill>
                  <a:srgbClr val="3333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       </a:t>
            </a:r>
            <a:endParaRPr lang="uk-UA" sz="2400" dirty="0" smtClean="0">
              <a:solidFill>
                <a:srgbClr val="3333FF"/>
              </a:solidFill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428596" y="1340768"/>
            <a:ext cx="8501122" cy="5517232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None/>
            </a:pPr>
            <a:r>
              <a:rPr lang="uk-UA" sz="2800" dirty="0" smtClean="0"/>
              <a:t>    </a:t>
            </a:r>
          </a:p>
          <a:p>
            <a:pPr algn="ctr">
              <a:buNone/>
            </a:pPr>
            <a:r>
              <a:rPr lang="en-US" sz="2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</a:t>
            </a:r>
            <a:endParaRPr lang="uk-UA" sz="26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uk-UA" sz="26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uk-UA" sz="1100" dirty="0" smtClean="0"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dirty="0" smtClean="0"/>
              <a:t> </a:t>
            </a:r>
            <a:endParaRPr lang="uk-UA" dirty="0" smtClean="0"/>
          </a:p>
          <a:p>
            <a:pPr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                         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ar-SA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r>
              <a:rPr lang="en-US" dirty="0" smtClean="0"/>
              <a:t>            </a:t>
            </a:r>
          </a:p>
        </p:txBody>
      </p:sp>
      <p:sp>
        <p:nvSpPr>
          <p:cNvPr id="18436" name="AutoShape 4"/>
          <p:cNvSpPr>
            <a:spLocks noChangeArrowheads="1"/>
          </p:cNvSpPr>
          <p:nvPr/>
        </p:nvSpPr>
        <p:spPr bwMode="auto">
          <a:xfrm>
            <a:off x="428596" y="1928802"/>
            <a:ext cx="2857520" cy="3143272"/>
          </a:xfrm>
          <a:prstGeom prst="triangle">
            <a:avLst>
              <a:gd name="adj" fmla="val 50000"/>
            </a:avLst>
          </a:prstGeom>
          <a:solidFill>
            <a:srgbClr val="52C4CA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uk-UA" dirty="0"/>
          </a:p>
        </p:txBody>
      </p:sp>
      <p:sp>
        <p:nvSpPr>
          <p:cNvPr id="17413" name="Oval 5"/>
          <p:cNvSpPr>
            <a:spLocks noChangeArrowheads="1"/>
          </p:cNvSpPr>
          <p:nvPr/>
        </p:nvSpPr>
        <p:spPr bwMode="auto">
          <a:xfrm>
            <a:off x="928662" y="3286124"/>
            <a:ext cx="1857388" cy="1785950"/>
          </a:xfrm>
          <a:prstGeom prst="ellipse">
            <a:avLst/>
          </a:prstGeom>
          <a:solidFill>
            <a:srgbClr val="FFFF99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uk-UA"/>
          </a:p>
        </p:txBody>
      </p: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1643042" y="1500174"/>
            <a:ext cx="5032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214282" y="5000636"/>
            <a:ext cx="3794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3071802" y="5000636"/>
            <a:ext cx="4508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С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9" name="Text Box 11"/>
          <p:cNvSpPr txBox="1">
            <a:spLocks noChangeArrowheads="1"/>
          </p:cNvSpPr>
          <p:nvPr/>
        </p:nvSpPr>
        <p:spPr bwMode="auto">
          <a:xfrm>
            <a:off x="1500166" y="3929066"/>
            <a:ext cx="3587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uk-UA" sz="2800" b="1" dirty="0">
                <a:latin typeface="Times New Roman" pitchFamily="18" charset="0"/>
                <a:cs typeface="Times New Roman" pitchFamily="18" charset="0"/>
              </a:rPr>
              <a:t>О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21" name="Text Box 13"/>
          <p:cNvSpPr txBox="1">
            <a:spLocks noChangeArrowheads="1"/>
          </p:cNvSpPr>
          <p:nvPr/>
        </p:nvSpPr>
        <p:spPr bwMode="auto">
          <a:xfrm>
            <a:off x="1714480" y="5000636"/>
            <a:ext cx="455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К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857456" y="857232"/>
            <a:ext cx="62865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0" indent="-95250">
              <a:lnSpc>
                <a:spcPct val="110000"/>
              </a:lnSpc>
              <a:buClr>
                <a:schemeClr val="tx1">
                  <a:shade val="95000"/>
                </a:schemeClr>
              </a:buClr>
              <a:defRPr/>
            </a:pP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                  </a:t>
            </a:r>
          </a:p>
          <a:p>
            <a:pPr marL="361950" indent="-95250">
              <a:lnSpc>
                <a:spcPct val="90000"/>
              </a:lnSpc>
              <a:buClr>
                <a:schemeClr val="tx1">
                  <a:shade val="95000"/>
                </a:schemeClr>
              </a:buClr>
              <a:defRPr/>
            </a:pP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endParaRPr lang="en-US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361950" indent="-95250">
              <a:buClr>
                <a:schemeClr val="tx1">
                  <a:shade val="95000"/>
                </a:schemeClr>
              </a:buClr>
              <a:defRPr/>
            </a:pPr>
            <a:endParaRPr lang="uk-UA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361950" indent="-95250">
              <a:buClr>
                <a:schemeClr val="tx1">
                  <a:shade val="95000"/>
                </a:schemeClr>
              </a:buClr>
              <a:defRPr/>
            </a:pP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endParaRPr lang="en-US" sz="24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>
            <a:off x="1857356" y="4214818"/>
            <a:ext cx="1585" cy="857256"/>
          </a:xfrm>
          <a:prstGeom prst="line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2928926" y="1000108"/>
            <a:ext cx="5643602" cy="116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endParaRPr lang="uk-UA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10000"/>
              </a:lnSpc>
            </a:pPr>
            <a:endParaRPr lang="uk-UA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</a:pP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endParaRPr lang="en-US" sz="24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Прямоугольник 20"/>
              <p:cNvSpPr/>
              <p:nvPr/>
            </p:nvSpPr>
            <p:spPr>
              <a:xfrm>
                <a:off x="3635896" y="1214422"/>
                <a:ext cx="5184576" cy="634334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uk-UA" sz="2000" b="1" i="1" dirty="0" smtClean="0">
                    <a:latin typeface="Georgia" pitchFamily="18" charset="0"/>
                    <a:cs typeface="Times New Roman" pitchFamily="18" charset="0"/>
                  </a:rPr>
                  <a:t>2 спосіб</a:t>
                </a:r>
              </a:p>
              <a:p>
                <a:pPr algn="ctr"/>
                <a:r>
                  <a:rPr lang="uk-UA" sz="1400" i="1" dirty="0" smtClean="0">
                    <a:latin typeface="Georgia" pitchFamily="18" charset="0"/>
                    <a:cs typeface="Times New Roman" pitchFamily="18" charset="0"/>
                  </a:rPr>
                  <a:t> </a:t>
                </a:r>
                <a:r>
                  <a:rPr lang="en-US" sz="1400" i="1" dirty="0" smtClean="0">
                    <a:latin typeface="Georgia" pitchFamily="18" charset="0"/>
                    <a:cs typeface="Times New Roman" pitchFamily="18" charset="0"/>
                  </a:rPr>
                  <a:t> </a:t>
                </a:r>
              </a:p>
              <a:p>
                <a:pPr>
                  <a:lnSpc>
                    <a:spcPct val="110000"/>
                  </a:lnSpc>
                </a:pPr>
                <a:r>
                  <a:rPr lang="uk-UA" sz="2400" i="1" dirty="0" smtClean="0">
                    <a:latin typeface="Georgia" pitchFamily="18" charset="0"/>
                    <a:cs typeface="Times New Roman" pitchFamily="18" charset="0"/>
                  </a:rPr>
                  <a:t>Знайдемо площу трикутника    АВС   за   формулою  </a:t>
                </a:r>
                <a:r>
                  <a:rPr lang="uk-UA" sz="2400" i="1" dirty="0" err="1" smtClean="0">
                    <a:latin typeface="Georgia" pitchFamily="18" charset="0"/>
                    <a:cs typeface="Times New Roman" pitchFamily="18" charset="0"/>
                  </a:rPr>
                  <a:t>Герона</a:t>
                </a:r>
                <a:r>
                  <a:rPr lang="uk-UA" sz="2400" i="1" dirty="0" smtClean="0">
                    <a:latin typeface="Georgia" pitchFamily="18" charset="0"/>
                    <a:cs typeface="Times New Roman" pitchFamily="18" charset="0"/>
                  </a:rPr>
                  <a:t>: </a:t>
                </a:r>
                <a:r>
                  <a:rPr lang="en-US" sz="2400" dirty="0" smtClean="0">
                    <a:latin typeface="Georgia" pitchFamily="18" charset="0"/>
                    <a:cs typeface="Times New Roman" pitchFamily="18" charset="0"/>
                  </a:rPr>
                  <a:t>S=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400" i="1" smtClean="0"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radPr>
                      <m:deg/>
                      <m:e>
                        <m:r>
                          <a:rPr lang="uk-UA" sz="2400" b="0" i="0" smtClean="0">
                            <a:latin typeface="Cambria Math"/>
                            <a:cs typeface="Times New Roman" pitchFamily="18" charset="0"/>
                          </a:rPr>
                          <m:t>р</m:t>
                        </m:r>
                        <m:d>
                          <m:dPr>
                            <m:ctrlPr>
                              <a:rPr lang="uk-UA" sz="2400" b="0" i="1" smtClean="0"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dPr>
                          <m:e>
                            <m:r>
                              <a:rPr lang="uk-UA" sz="2400" b="0" i="0" smtClean="0">
                                <a:latin typeface="Cambria Math"/>
                                <a:cs typeface="Times New Roman" pitchFamily="18" charset="0"/>
                              </a:rPr>
                              <m:t>р−а</m:t>
                            </m:r>
                          </m:e>
                        </m:d>
                        <m:d>
                          <m:dPr>
                            <m:ctrlPr>
                              <a:rPr lang="uk-UA" sz="2400" b="0" i="1" smtClean="0"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dPr>
                          <m:e>
                            <m:r>
                              <a:rPr lang="uk-UA" sz="2400" b="0" i="0" smtClean="0">
                                <a:latin typeface="Cambria Math"/>
                                <a:cs typeface="Times New Roman" pitchFamily="18" charset="0"/>
                              </a:rPr>
                              <m:t>р−</m:t>
                            </m:r>
                            <m:r>
                              <m:rPr>
                                <m:sty m:val="p"/>
                              </m:rPr>
                              <a:rPr lang="uk-UA" sz="2400" i="0">
                                <a:latin typeface="Cambria Math"/>
                                <a:cs typeface="Times New Roman" pitchFamily="18" charset="0"/>
                              </a:rPr>
                              <m:t>b</m:t>
                            </m:r>
                          </m:e>
                        </m:d>
                        <m:d>
                          <m:dPr>
                            <m:ctrlPr>
                              <a:rPr lang="uk-UA" sz="2400" b="0" i="1" smtClean="0"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dPr>
                          <m:e>
                            <m:r>
                              <a:rPr lang="uk-UA" sz="2400" b="0" i="0" smtClean="0">
                                <a:latin typeface="Cambria Math"/>
                                <a:cs typeface="Times New Roman" pitchFamily="18" charset="0"/>
                              </a:rPr>
                              <m:t>р−с</m:t>
                            </m:r>
                          </m:e>
                        </m:d>
                        <m:r>
                          <a:rPr lang="uk-UA" sz="2400" b="0" i="0" smtClean="0">
                            <a:latin typeface="Cambria Math"/>
                            <a:cs typeface="Times New Roman" pitchFamily="18" charset="0"/>
                          </a:rPr>
                          <m:t> </m:t>
                        </m:r>
                      </m:e>
                    </m:rad>
                  </m:oMath>
                </a14:m>
                <a:r>
                  <a:rPr lang="uk-UA" sz="2400" dirty="0" smtClean="0">
                    <a:latin typeface="Georgia" pitchFamily="18" charset="0"/>
                    <a:cs typeface="Times New Roman" pitchFamily="18" charset="0"/>
                  </a:rPr>
                  <a:t>.</a:t>
                </a:r>
              </a:p>
              <a:p>
                <a:pPr>
                  <a:lnSpc>
                    <a:spcPct val="110000"/>
                  </a:lnSpc>
                </a:pPr>
                <a:endParaRPr lang="uk-UA" sz="800" dirty="0" smtClean="0">
                  <a:latin typeface="Georgia" pitchFamily="18" charset="0"/>
                  <a:cs typeface="Times New Roman" pitchFamily="18" charset="0"/>
                </a:endParaRPr>
              </a:p>
              <a:p>
                <a:pPr>
                  <a:lnSpc>
                    <a:spcPct val="110000"/>
                  </a:lnSpc>
                </a:pPr>
                <a:r>
                  <a:rPr lang="uk-UA" sz="2400" dirty="0" smtClean="0">
                    <a:latin typeface="Georgia" pitchFamily="18" charset="0"/>
                    <a:cs typeface="Times New Roman" pitchFamily="18" charset="0"/>
                  </a:rPr>
                  <a:t>  р= (13+13+10):2= 18(см).</a:t>
                </a:r>
              </a:p>
              <a:p>
                <a:pPr>
                  <a:lnSpc>
                    <a:spcPct val="110000"/>
                  </a:lnSpc>
                </a:pPr>
                <a:endParaRPr lang="uk-UA" sz="1400" dirty="0" smtClean="0">
                  <a:latin typeface="Georgia" pitchFamily="18" charset="0"/>
                  <a:cs typeface="Times New Roman" pitchFamily="18" charset="0"/>
                </a:endParaRPr>
              </a:p>
              <a:p>
                <a:pPr>
                  <a:lnSpc>
                    <a:spcPct val="110000"/>
                  </a:lnSpc>
                </a:pPr>
                <a:r>
                  <a:rPr lang="en-US" sz="2400" dirty="0" smtClean="0">
                    <a:latin typeface="Georgia" pitchFamily="18" charset="0"/>
                    <a:cs typeface="Times New Roman" pitchFamily="18" charset="0"/>
                  </a:rPr>
                  <a:t>S</a:t>
                </a:r>
                <a:r>
                  <a:rPr lang="en-US" sz="2200" dirty="0" smtClean="0">
                    <a:latin typeface="Georgia" pitchFamily="18" charset="0"/>
                    <a:cs typeface="Times New Roman" pitchFamily="18" charset="0"/>
                  </a:rPr>
                  <a:t>=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300" i="1" smtClean="0"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radPr>
                      <m:deg/>
                      <m:e>
                        <m:r>
                          <a:rPr lang="uk-UA" sz="2300" b="0" i="0" smtClean="0">
                            <a:latin typeface="Cambria Math"/>
                            <a:cs typeface="Times New Roman" pitchFamily="18" charset="0"/>
                          </a:rPr>
                          <m:t>18</m:t>
                        </m:r>
                        <m:d>
                          <m:dPr>
                            <m:ctrlPr>
                              <a:rPr lang="uk-UA" sz="2300" b="0" i="1" smtClean="0"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dPr>
                          <m:e>
                            <m:r>
                              <a:rPr lang="uk-UA" sz="2300" b="0" i="0" smtClean="0">
                                <a:latin typeface="Cambria Math"/>
                                <a:cs typeface="Times New Roman" pitchFamily="18" charset="0"/>
                              </a:rPr>
                              <m:t>18</m:t>
                            </m:r>
                            <m:r>
                              <a:rPr lang="uk-UA" sz="2300" b="0" i="0" smtClean="0">
                                <a:latin typeface="Cambria Math"/>
                                <a:cs typeface="Times New Roman" pitchFamily="18" charset="0"/>
                              </a:rPr>
                              <m:t>−</m:t>
                            </m:r>
                            <m:r>
                              <a:rPr lang="uk-UA" sz="2300" b="0" i="0" smtClean="0">
                                <a:latin typeface="Cambria Math"/>
                                <a:cs typeface="Times New Roman" pitchFamily="18" charset="0"/>
                              </a:rPr>
                              <m:t>13</m:t>
                            </m:r>
                          </m:e>
                        </m:d>
                        <m:d>
                          <m:dPr>
                            <m:ctrlPr>
                              <a:rPr lang="uk-UA" sz="2300" b="0" i="1" smtClean="0"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dPr>
                          <m:e>
                            <m:r>
                              <a:rPr lang="uk-UA" sz="2300" b="0" i="0" smtClean="0">
                                <a:latin typeface="Cambria Math"/>
                                <a:cs typeface="Times New Roman" pitchFamily="18" charset="0"/>
                              </a:rPr>
                              <m:t>18</m:t>
                            </m:r>
                            <m:r>
                              <a:rPr lang="uk-UA" sz="2300" b="0" i="0" smtClean="0">
                                <a:latin typeface="Cambria Math"/>
                                <a:cs typeface="Times New Roman" pitchFamily="18" charset="0"/>
                              </a:rPr>
                              <m:t>−</m:t>
                            </m:r>
                            <m:r>
                              <a:rPr lang="uk-UA" sz="2300" b="0" i="0" smtClean="0">
                                <a:latin typeface="Cambria Math"/>
                                <a:cs typeface="Times New Roman" pitchFamily="18" charset="0"/>
                              </a:rPr>
                              <m:t>13</m:t>
                            </m:r>
                          </m:e>
                        </m:d>
                        <m:d>
                          <m:dPr>
                            <m:ctrlPr>
                              <a:rPr lang="uk-UA" sz="2300" b="0" i="1" smtClean="0"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dPr>
                          <m:e>
                            <m:r>
                              <a:rPr lang="uk-UA" sz="2300" b="0" i="0" smtClean="0">
                                <a:latin typeface="Cambria Math"/>
                                <a:cs typeface="Times New Roman" pitchFamily="18" charset="0"/>
                              </a:rPr>
                              <m:t>18</m:t>
                            </m:r>
                            <m:r>
                              <a:rPr lang="uk-UA" sz="2300" b="0" i="0" smtClean="0">
                                <a:latin typeface="Cambria Math"/>
                                <a:cs typeface="Times New Roman" pitchFamily="18" charset="0"/>
                              </a:rPr>
                              <m:t>−</m:t>
                            </m:r>
                            <m:r>
                              <a:rPr lang="uk-UA" sz="2300" b="0" i="0" smtClean="0">
                                <a:latin typeface="Cambria Math"/>
                                <a:cs typeface="Times New Roman" pitchFamily="18" charset="0"/>
                              </a:rPr>
                              <m:t>10</m:t>
                            </m:r>
                          </m:e>
                        </m:d>
                        <m:r>
                          <a:rPr lang="uk-UA" sz="2300" b="0" i="0" smtClean="0">
                            <a:latin typeface="Cambria Math"/>
                            <a:cs typeface="Times New Roman" pitchFamily="18" charset="0"/>
                          </a:rPr>
                          <m:t> </m:t>
                        </m:r>
                      </m:e>
                    </m:rad>
                  </m:oMath>
                </a14:m>
                <a:r>
                  <a:rPr lang="en-US" sz="2400" dirty="0" smtClean="0">
                    <a:latin typeface="Georgia" pitchFamily="18" charset="0"/>
                    <a:cs typeface="Times New Roman" pitchFamily="18" charset="0"/>
                  </a:rPr>
                  <a:t>=</a:t>
                </a:r>
                <a:endParaRPr lang="uk-UA" sz="2400" dirty="0" smtClean="0">
                  <a:latin typeface="Georgia" pitchFamily="18" charset="0"/>
                  <a:cs typeface="Times New Roman" pitchFamily="18" charset="0"/>
                </a:endParaRPr>
              </a:p>
              <a:p>
                <a:pPr>
                  <a:lnSpc>
                    <a:spcPct val="110000"/>
                  </a:lnSpc>
                </a:pPr>
                <a:endParaRPr lang="uk-UA" sz="100" dirty="0" smtClean="0">
                  <a:latin typeface="Georgia" pitchFamily="18" charset="0"/>
                  <a:cs typeface="Times New Roman" pitchFamily="18" charset="0"/>
                </a:endParaRPr>
              </a:p>
              <a:p>
                <a:pPr>
                  <a:lnSpc>
                    <a:spcPct val="50000"/>
                  </a:lnSpc>
                </a:pPr>
                <a:r>
                  <a:rPr lang="uk-UA" sz="2400" dirty="0" smtClean="0">
                    <a:latin typeface="Georgia" pitchFamily="18" charset="0"/>
                    <a:cs typeface="Times New Roman" pitchFamily="18" charset="0"/>
                  </a:rPr>
                  <a:t> </a:t>
                </a:r>
                <a:endParaRPr lang="uk-UA" sz="300" dirty="0" smtClean="0">
                  <a:latin typeface="Georgia" pitchFamily="18" charset="0"/>
                  <a:cs typeface="Times New Roman" pitchFamily="18" charset="0"/>
                </a:endParaRPr>
              </a:p>
              <a:p>
                <a:pPr>
                  <a:lnSpc>
                    <a:spcPct val="110000"/>
                  </a:lnSpc>
                </a:pPr>
                <a:r>
                  <a:rPr lang="en-US" sz="2400" dirty="0" smtClean="0">
                    <a:latin typeface="Georgia" pitchFamily="18" charset="0"/>
                    <a:cs typeface="Times New Roman" pitchFamily="18" charset="0"/>
                  </a:rPr>
                  <a:t>=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300" i="1" smtClean="0"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radPr>
                      <m:deg/>
                      <m:e>
                        <m:r>
                          <a:rPr lang="uk-UA" sz="2300" b="0" i="0" smtClean="0">
                            <a:latin typeface="Cambria Math"/>
                            <a:cs typeface="Times New Roman" pitchFamily="18" charset="0"/>
                          </a:rPr>
                          <m:t>2</m:t>
                        </m:r>
                        <m:r>
                          <a:rPr lang="uk-UA" sz="2300" b="0" i="0" smtClean="0">
                            <a:latin typeface="Cambria Math"/>
                            <a:cs typeface="Times New Roman" pitchFamily="18" charset="0"/>
                          </a:rPr>
                          <m:t>·</m:t>
                        </m:r>
                        <m:r>
                          <a:rPr lang="uk-UA" sz="2300" b="0" i="0" smtClean="0">
                            <a:latin typeface="Cambria Math"/>
                            <a:cs typeface="Times New Roman" pitchFamily="18" charset="0"/>
                          </a:rPr>
                          <m:t>9</m:t>
                        </m:r>
                        <m:r>
                          <a:rPr lang="uk-UA" sz="2300" b="0" i="0" smtClean="0">
                            <a:latin typeface="Cambria Math"/>
                            <a:cs typeface="Times New Roman" pitchFamily="18" charset="0"/>
                          </a:rPr>
                          <m:t> ·</m:t>
                        </m:r>
                        <m:r>
                          <a:rPr lang="uk-UA" sz="2300" b="0" i="0" smtClean="0">
                            <a:latin typeface="Cambria Math"/>
                            <a:cs typeface="Times New Roman" pitchFamily="18" charset="0"/>
                          </a:rPr>
                          <m:t>25</m:t>
                        </m:r>
                        <m:r>
                          <a:rPr lang="uk-UA" sz="2300" b="0" i="0" smtClean="0">
                            <a:latin typeface="Cambria Math"/>
                            <a:cs typeface="Times New Roman" pitchFamily="18" charset="0"/>
                          </a:rPr>
                          <m:t>·</m:t>
                        </m:r>
                        <m:r>
                          <a:rPr lang="uk-UA" sz="2300" b="0" i="0" smtClean="0">
                            <a:latin typeface="Cambria Math"/>
                            <a:cs typeface="Times New Roman" pitchFamily="18" charset="0"/>
                          </a:rPr>
                          <m:t>2</m:t>
                        </m:r>
                        <m:r>
                          <a:rPr lang="uk-UA" sz="2300" b="0" i="0" smtClean="0">
                            <a:latin typeface="Cambria Math"/>
                            <a:cs typeface="Times New Roman" pitchFamily="18" charset="0"/>
                          </a:rPr>
                          <m:t>·</m:t>
                        </m:r>
                        <m:r>
                          <a:rPr lang="uk-UA" sz="2300" b="0" i="0" smtClean="0">
                            <a:latin typeface="Cambria Math"/>
                            <a:cs typeface="Times New Roman" pitchFamily="18" charset="0"/>
                          </a:rPr>
                          <m:t>4</m:t>
                        </m:r>
                        <m:r>
                          <a:rPr lang="uk-UA" sz="2300" b="0" i="0" smtClean="0">
                            <a:latin typeface="Cambria Math"/>
                            <a:cs typeface="Times New Roman" pitchFamily="18" charset="0"/>
                          </a:rPr>
                          <m:t> </m:t>
                        </m:r>
                      </m:e>
                    </m:rad>
                  </m:oMath>
                </a14:m>
                <a:r>
                  <a:rPr lang="uk-UA" sz="2400" dirty="0" smtClean="0">
                    <a:latin typeface="Georgia" pitchFamily="18" charset="0"/>
                    <a:cs typeface="Times New Roman" pitchFamily="18" charset="0"/>
                  </a:rPr>
                  <a:t> = </a:t>
                </a:r>
                <a:r>
                  <a:rPr lang="en-US" sz="2400" dirty="0" smtClean="0">
                    <a:latin typeface="Georgia" pitchFamily="18" charset="0"/>
                    <a:cs typeface="Times New Roman" pitchFamily="18" charset="0"/>
                  </a:rPr>
                  <a:t>60 </a:t>
                </a:r>
                <a:r>
                  <a:rPr lang="uk-UA" sz="2400" dirty="0" smtClean="0">
                    <a:latin typeface="Georgia" pitchFamily="18" charset="0"/>
                    <a:cs typeface="Times New Roman" pitchFamily="18" charset="0"/>
                  </a:rPr>
                  <a:t>(</a:t>
                </a:r>
                <a:r>
                  <a:rPr lang="en-US" sz="2400" dirty="0" smtClean="0">
                    <a:latin typeface="Georgia" pitchFamily="18" charset="0"/>
                    <a:cs typeface="Times New Roman" pitchFamily="18" charset="0"/>
                  </a:rPr>
                  <a:t>c</a:t>
                </a:r>
                <a:r>
                  <a:rPr lang="uk-UA" sz="2400" dirty="0" smtClean="0">
                    <a:latin typeface="Georgia" pitchFamily="18" charset="0"/>
                    <a:cs typeface="Times New Roman" pitchFamily="18" charset="0"/>
                  </a:rPr>
                  <a:t>м</a:t>
                </a:r>
                <a:r>
                  <a:rPr lang="en-US" sz="2400" dirty="0" smtClean="0">
                    <a:latin typeface="Georgia" pitchFamily="18" charset="0"/>
                    <a:cs typeface="Times New Roman" pitchFamily="18" charset="0"/>
                  </a:rPr>
                  <a:t>²</a:t>
                </a:r>
                <a:r>
                  <a:rPr lang="uk-UA" sz="2400" dirty="0" smtClean="0">
                    <a:latin typeface="Georgia" pitchFamily="18" charset="0"/>
                    <a:cs typeface="Times New Roman" pitchFamily="18" charset="0"/>
                  </a:rPr>
                  <a:t>).</a:t>
                </a:r>
                <a:r>
                  <a:rPr lang="en-US" sz="2400" dirty="0" smtClean="0">
                    <a:latin typeface="Georgia" pitchFamily="18" charset="0"/>
                    <a:cs typeface="Times New Roman" pitchFamily="18" charset="0"/>
                  </a:rPr>
                  <a:t> </a:t>
                </a:r>
                <a:r>
                  <a:rPr lang="en-US" sz="1400" dirty="0" smtClean="0">
                    <a:latin typeface="Georgia" pitchFamily="18" charset="0"/>
                    <a:cs typeface="Times New Roman" pitchFamily="18" charset="0"/>
                  </a:rPr>
                  <a:t>                             </a:t>
                </a:r>
              </a:p>
              <a:p>
                <a:pPr>
                  <a:lnSpc>
                    <a:spcPct val="120000"/>
                  </a:lnSpc>
                </a:pPr>
                <a:r>
                  <a:rPr lang="en-US" sz="2400" dirty="0" smtClean="0">
                    <a:latin typeface="Georgia" pitchFamily="18" charset="0"/>
                    <a:cs typeface="Times New Roman" pitchFamily="18" charset="0"/>
                  </a:rPr>
                  <a:t>   </a:t>
                </a:r>
                <a:r>
                  <a:rPr lang="uk-UA" sz="2400" dirty="0" smtClean="0">
                    <a:latin typeface="Georgia" pitchFamily="18" charset="0"/>
                    <a:cs typeface="Times New Roman" pitchFamily="18" charset="0"/>
                  </a:rPr>
                  <a:t>   </a:t>
                </a:r>
                <a:r>
                  <a:rPr lang="en-US" sz="2400" dirty="0" smtClean="0">
                    <a:latin typeface="Georgia" pitchFamily="18" charset="0"/>
                    <a:cs typeface="Times New Roman" pitchFamily="18" charset="0"/>
                  </a:rPr>
                  <a:t>  r</a:t>
                </a:r>
                <a:r>
                  <a:rPr lang="uk-UA" sz="2400" dirty="0" smtClean="0">
                    <a:latin typeface="Georgia" pitchFamily="18" charset="0"/>
                    <a:cs typeface="Times New Roman" pitchFamily="18" charset="0"/>
                  </a:rPr>
                  <a:t> </a:t>
                </a:r>
                <a:r>
                  <a:rPr lang="en-US" sz="2400" dirty="0" smtClean="0">
                    <a:latin typeface="Georgia" pitchFamily="18" charset="0"/>
                    <a:cs typeface="Times New Roman" pitchFamily="18" charset="0"/>
                  </a:rPr>
                  <a:t>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2400" dirty="0" smtClean="0">
                            <a:latin typeface="Georgia" pitchFamily="18" charset="0"/>
                            <a:cs typeface="Times New Roman" pitchFamily="18" charset="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sz="2400" dirty="0" smtClean="0">
                            <a:latin typeface="Georgia" pitchFamily="18" charset="0"/>
                            <a:cs typeface="Times New Roman" pitchFamily="18" charset="0"/>
                          </a:rPr>
                          <m:t>·</m:t>
                        </m:r>
                        <m:r>
                          <m:rPr>
                            <m:nor/>
                          </m:rPr>
                          <a:rPr lang="en-US" sz="2400" dirty="0" smtClean="0">
                            <a:latin typeface="Georgia" pitchFamily="18" charset="0"/>
                            <a:cs typeface="Times New Roman" pitchFamily="18" charset="0"/>
                          </a:rPr>
                          <m:t>60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2400" dirty="0" smtClean="0">
                            <a:latin typeface="Georgia" pitchFamily="18" charset="0"/>
                            <a:cs typeface="Times New Roman" pitchFamily="18" charset="0"/>
                          </a:rPr>
                          <m:t>10 </m:t>
                        </m:r>
                        <m:r>
                          <m:rPr>
                            <m:nor/>
                          </m:rPr>
                          <a:rPr lang="en-US" sz="2400" dirty="0" smtClean="0">
                            <a:latin typeface="Georgia" pitchFamily="18" charset="0"/>
                            <a:cs typeface="Times New Roman" pitchFamily="18" charset="0"/>
                          </a:rPr>
                          <m:t>+ </m:t>
                        </m:r>
                        <m:r>
                          <m:rPr>
                            <m:nor/>
                          </m:rPr>
                          <a:rPr lang="en-US" sz="2400" dirty="0" smtClean="0">
                            <a:latin typeface="Georgia" pitchFamily="18" charset="0"/>
                            <a:cs typeface="Times New Roman" pitchFamily="18" charset="0"/>
                          </a:rPr>
                          <m:t>13 </m:t>
                        </m:r>
                        <m:r>
                          <m:rPr>
                            <m:nor/>
                          </m:rPr>
                          <a:rPr lang="en-US" sz="2400" dirty="0" smtClean="0">
                            <a:latin typeface="Georgia" pitchFamily="18" charset="0"/>
                            <a:cs typeface="Times New Roman" pitchFamily="18" charset="0"/>
                          </a:rPr>
                          <m:t>+ </m:t>
                        </m:r>
                        <m:r>
                          <m:rPr>
                            <m:nor/>
                          </m:rPr>
                          <a:rPr lang="en-US" sz="2400" dirty="0" smtClean="0">
                            <a:latin typeface="Georgia" pitchFamily="18" charset="0"/>
                            <a:cs typeface="Times New Roman" pitchFamily="18" charset="0"/>
                          </a:rPr>
                          <m:t>13</m:t>
                        </m:r>
                      </m:den>
                    </m:f>
                  </m:oMath>
                </a14:m>
                <a:r>
                  <a:rPr lang="en-US" sz="2400" dirty="0" smtClean="0">
                    <a:latin typeface="Georgia" pitchFamily="18" charset="0"/>
                    <a:cs typeface="Times New Roman" pitchFamily="18" charset="0"/>
                  </a:rPr>
                  <a:t> = 10/3 </a:t>
                </a:r>
                <a:r>
                  <a:rPr lang="uk-UA" sz="2400" dirty="0" smtClean="0">
                    <a:latin typeface="Georgia" pitchFamily="18" charset="0"/>
                    <a:cs typeface="Times New Roman" pitchFamily="18" charset="0"/>
                  </a:rPr>
                  <a:t>см</a:t>
                </a:r>
                <a:r>
                  <a:rPr lang="uk-UA" sz="2400" b="1" dirty="0" smtClean="0">
                    <a:latin typeface="Times New Roman" pitchFamily="18" charset="0"/>
                    <a:cs typeface="Times New Roman" pitchFamily="18" charset="0"/>
                  </a:rPr>
                  <a:t>.</a:t>
                </a:r>
                <a:r>
                  <a:rPr lang="en-US" sz="2400" b="1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endParaRPr lang="uk-UA" sz="2400" b="1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algn="just">
                  <a:lnSpc>
                    <a:spcPct val="120000"/>
                  </a:lnSpc>
                </a:pPr>
                <a:endParaRPr lang="uk-UA" sz="1400" b="1" i="1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>
                  <a:lnSpc>
                    <a:spcPct val="120000"/>
                  </a:lnSpc>
                </a:pPr>
                <a:r>
                  <a:rPr lang="uk-UA" sz="2400" i="1" dirty="0" smtClean="0">
                    <a:latin typeface="Georgia" pitchFamily="18" charset="0"/>
                    <a:cs typeface="Times New Roman" pitchFamily="18" charset="0"/>
                  </a:rPr>
                  <a:t>            Отже,</a:t>
                </a:r>
                <a:r>
                  <a:rPr lang="uk-UA" sz="2400" b="1" i="1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2400" dirty="0" smtClean="0">
                    <a:latin typeface="Georgia" pitchFamily="18" charset="0"/>
                    <a:cs typeface="Times New Roman" pitchFamily="18" charset="0"/>
                  </a:rPr>
                  <a:t>r</a:t>
                </a:r>
                <a:r>
                  <a:rPr lang="uk-UA" sz="2400" dirty="0" smtClean="0">
                    <a:latin typeface="Georgia" pitchFamily="18" charset="0"/>
                    <a:cs typeface="Times New Roman" pitchFamily="18" charset="0"/>
                  </a:rPr>
                  <a:t> </a:t>
                </a:r>
                <a:r>
                  <a:rPr lang="en-US" sz="2400" dirty="0" smtClean="0">
                    <a:latin typeface="Georgia" pitchFamily="18" charset="0"/>
                    <a:cs typeface="Times New Roman" pitchFamily="18" charset="0"/>
                  </a:rPr>
                  <a:t>= 10/3 </a:t>
                </a:r>
                <a:r>
                  <a:rPr lang="uk-UA" sz="2400" dirty="0" smtClean="0">
                    <a:latin typeface="Georgia" pitchFamily="18" charset="0"/>
                    <a:cs typeface="Times New Roman" pitchFamily="18" charset="0"/>
                  </a:rPr>
                  <a:t>см</a:t>
                </a:r>
                <a:r>
                  <a:rPr lang="uk-UA" sz="2400" b="1" i="1" dirty="0" smtClean="0">
                    <a:latin typeface="Times New Roman" pitchFamily="18" charset="0"/>
                    <a:cs typeface="Times New Roman" pitchFamily="18" charset="0"/>
                  </a:rPr>
                  <a:t>.</a:t>
                </a:r>
                <a:r>
                  <a:rPr lang="en-US" sz="2400" b="1" i="1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endParaRPr lang="uk-UA" sz="2400" b="1" i="1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algn="ctr">
                  <a:lnSpc>
                    <a:spcPct val="120000"/>
                  </a:lnSpc>
                </a:pPr>
                <a:endParaRPr lang="uk-UA" sz="2400" b="1" i="1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algn="ctr">
                  <a:lnSpc>
                    <a:spcPct val="120000"/>
                  </a:lnSpc>
                </a:pPr>
                <a:r>
                  <a:rPr lang="en-US" sz="2400" b="1" i="1" dirty="0" smtClean="0">
                    <a:latin typeface="Times New Roman" pitchFamily="18" charset="0"/>
                    <a:cs typeface="Times New Roman" pitchFamily="18" charset="0"/>
                  </a:rPr>
                  <a:t>                    </a:t>
                </a:r>
                <a:endParaRPr lang="uk-UA" sz="2400" b="1" i="1" dirty="0" smtClean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1" name="Прямоугольник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5896" y="1214422"/>
                <a:ext cx="5184576" cy="6343340"/>
              </a:xfrm>
              <a:prstGeom prst="rect">
                <a:avLst/>
              </a:prstGeom>
              <a:blipFill rotWithShape="1">
                <a:blip r:embed="rId3"/>
                <a:stretch>
                  <a:fillRect l="-1763" t="-576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90605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750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750"/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750"/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75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750"/>
                                        <p:tgtEl>
                                          <p:spTgt spid="2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750"/>
                                        <p:tgtEl>
                                          <p:spTgt spid="2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25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750"/>
                                        <p:tgtEl>
                                          <p:spTgt spid="2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350325"/>
            <a:ext cx="8820472" cy="1231479"/>
          </a:xfrm>
        </p:spPr>
        <p:txBody>
          <a:bodyPr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>
              <a:defRPr/>
            </a:pPr>
            <a:r>
              <a:rPr lang="uk-UA" sz="2400" b="1" i="1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400" b="1" i="1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uk-UA" sz="2400" b="1" i="1" dirty="0" smtClean="0">
                <a:ln/>
                <a:solidFill>
                  <a:srgbClr val="0070C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Georgia" pitchFamily="18" charset="0"/>
                <a:cs typeface="Times New Roman" pitchFamily="18" charset="0"/>
              </a:rPr>
              <a:t>Висновок</a:t>
            </a:r>
            <a:r>
              <a:rPr lang="uk-UA" sz="2400" b="1" i="1" dirty="0" smtClean="0">
                <a:ln/>
                <a:solidFill>
                  <a:srgbClr val="0070C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400" b="1" i="1" dirty="0" smtClean="0">
                <a:ln/>
                <a:solidFill>
                  <a:srgbClr val="0070C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uk-UA" sz="2400" b="1" i="1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        </a:t>
            </a:r>
            <a:endParaRPr lang="uk-UA" sz="2400" b="1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428596" y="1340768"/>
            <a:ext cx="8501122" cy="5517232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None/>
            </a:pPr>
            <a:r>
              <a:rPr lang="uk-UA" sz="2800" dirty="0" smtClean="0"/>
              <a:t>    </a:t>
            </a:r>
          </a:p>
          <a:p>
            <a:pPr algn="ctr">
              <a:buNone/>
            </a:pPr>
            <a:r>
              <a:rPr lang="en-US" sz="2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</a:t>
            </a:r>
            <a:endParaRPr lang="uk-UA" sz="26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uk-UA" sz="26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uk-UA" sz="1100" dirty="0" smtClean="0"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dirty="0" smtClean="0"/>
              <a:t> </a:t>
            </a:r>
            <a:endParaRPr lang="uk-UA" dirty="0" smtClean="0"/>
          </a:p>
          <a:p>
            <a:pPr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                         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ar-SA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r>
              <a:rPr lang="en-US" dirty="0" smtClean="0"/>
              <a:t>            </a:t>
            </a:r>
          </a:p>
        </p:txBody>
      </p:sp>
      <p:sp>
        <p:nvSpPr>
          <p:cNvPr id="18436" name="AutoShape 4"/>
          <p:cNvSpPr>
            <a:spLocks noChangeArrowheads="1"/>
          </p:cNvSpPr>
          <p:nvPr/>
        </p:nvSpPr>
        <p:spPr bwMode="auto">
          <a:xfrm>
            <a:off x="428596" y="1928802"/>
            <a:ext cx="2857520" cy="3143272"/>
          </a:xfrm>
          <a:prstGeom prst="triangle">
            <a:avLst>
              <a:gd name="adj" fmla="val 50000"/>
            </a:avLst>
          </a:prstGeom>
          <a:solidFill>
            <a:srgbClr val="50C1D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uk-UA" dirty="0"/>
          </a:p>
        </p:txBody>
      </p:sp>
      <p:sp>
        <p:nvSpPr>
          <p:cNvPr id="17413" name="Oval 5"/>
          <p:cNvSpPr>
            <a:spLocks noChangeArrowheads="1"/>
          </p:cNvSpPr>
          <p:nvPr/>
        </p:nvSpPr>
        <p:spPr bwMode="auto">
          <a:xfrm>
            <a:off x="928662" y="3286124"/>
            <a:ext cx="1857388" cy="1785950"/>
          </a:xfrm>
          <a:prstGeom prst="ellipse">
            <a:avLst/>
          </a:prstGeom>
          <a:solidFill>
            <a:srgbClr val="FFFF99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uk-UA"/>
          </a:p>
        </p:txBody>
      </p:sp>
      <p:cxnSp>
        <p:nvCxnSpPr>
          <p:cNvPr id="17414" name="AutoShape 6"/>
          <p:cNvCxnSpPr>
            <a:cxnSpLocks noChangeShapeType="1"/>
            <a:stCxn id="18436" idx="0"/>
          </p:cNvCxnSpPr>
          <p:nvPr/>
        </p:nvCxnSpPr>
        <p:spPr bwMode="auto">
          <a:xfrm rot="16200000" flipH="1">
            <a:off x="285720" y="3500438"/>
            <a:ext cx="3143272" cy="1588"/>
          </a:xfrm>
          <a:prstGeom prst="straightConnector1">
            <a:avLst/>
          </a:prstGeom>
          <a:noFill/>
          <a:ln w="19050">
            <a:solidFill>
              <a:srgbClr val="3333FF"/>
            </a:solidFill>
            <a:round/>
            <a:headEnd/>
            <a:tailEnd/>
          </a:ln>
        </p:spPr>
      </p:cxn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1643042" y="1500174"/>
            <a:ext cx="5032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214282" y="5000636"/>
            <a:ext cx="3794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3071802" y="5000636"/>
            <a:ext cx="4508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С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9" name="Text Box 11"/>
          <p:cNvSpPr txBox="1">
            <a:spLocks noChangeArrowheads="1"/>
          </p:cNvSpPr>
          <p:nvPr/>
        </p:nvSpPr>
        <p:spPr bwMode="auto">
          <a:xfrm>
            <a:off x="1500166" y="3929066"/>
            <a:ext cx="3587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uk-UA" sz="2800" b="1" dirty="0">
                <a:latin typeface="Times New Roman" pitchFamily="18" charset="0"/>
                <a:cs typeface="Times New Roman" pitchFamily="18" charset="0"/>
              </a:rPr>
              <a:t>О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21" name="Text Box 13"/>
          <p:cNvSpPr txBox="1">
            <a:spLocks noChangeArrowheads="1"/>
          </p:cNvSpPr>
          <p:nvPr/>
        </p:nvSpPr>
        <p:spPr bwMode="auto">
          <a:xfrm>
            <a:off x="1714480" y="5000636"/>
            <a:ext cx="455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К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857456" y="857232"/>
            <a:ext cx="62865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0" indent="-95250">
              <a:lnSpc>
                <a:spcPct val="110000"/>
              </a:lnSpc>
              <a:buClr>
                <a:schemeClr val="tx1">
                  <a:shade val="95000"/>
                </a:schemeClr>
              </a:buClr>
              <a:defRPr/>
            </a:pP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                  </a:t>
            </a:r>
          </a:p>
          <a:p>
            <a:pPr marL="361950" indent="-95250">
              <a:lnSpc>
                <a:spcPct val="90000"/>
              </a:lnSpc>
              <a:buClr>
                <a:schemeClr val="tx1">
                  <a:shade val="95000"/>
                </a:schemeClr>
              </a:buClr>
              <a:defRPr/>
            </a:pP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endParaRPr lang="en-US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361950" indent="-95250">
              <a:buClr>
                <a:schemeClr val="tx1">
                  <a:shade val="95000"/>
                </a:schemeClr>
              </a:buClr>
              <a:defRPr/>
            </a:pPr>
            <a:endParaRPr lang="uk-UA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361950" indent="-95250">
              <a:buClr>
                <a:schemeClr val="tx1">
                  <a:shade val="95000"/>
                </a:schemeClr>
              </a:buClr>
              <a:defRPr/>
            </a:pP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endParaRPr lang="en-US" sz="24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 flipH="1">
            <a:off x="1856562" y="4214818"/>
            <a:ext cx="794" cy="858050"/>
          </a:xfrm>
          <a:prstGeom prst="line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2928926" y="1000108"/>
            <a:ext cx="5643602" cy="116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endParaRPr lang="uk-UA" sz="2400" b="1" i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10000"/>
              </a:lnSpc>
            </a:pPr>
            <a:endParaRPr lang="uk-UA" sz="2400" b="1" i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</a:pPr>
            <a:r>
              <a:rPr lang="uk-UA" sz="24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uk-UA" sz="24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</a:t>
            </a:r>
            <a:endParaRPr lang="en-US" sz="2400" b="1" i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Прямоугольник 20"/>
              <p:cNvSpPr/>
              <p:nvPr/>
            </p:nvSpPr>
            <p:spPr>
              <a:xfrm>
                <a:off x="3522652" y="1214422"/>
                <a:ext cx="5225812" cy="549336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10000"/>
                  </a:lnSpc>
                </a:pPr>
                <a:endParaRPr lang="uk-UA" sz="800" i="1" dirty="0" smtClean="0">
                  <a:latin typeface="Georgia" pitchFamily="18" charset="0"/>
                  <a:cs typeface="Times New Roman" pitchFamily="18" charset="0"/>
                </a:endParaRPr>
              </a:p>
              <a:p>
                <a:pPr algn="ctr">
                  <a:lnSpc>
                    <a:spcPct val="110000"/>
                  </a:lnSpc>
                </a:pPr>
                <a:r>
                  <a:rPr lang="uk-UA" i="1" dirty="0" smtClean="0">
                    <a:latin typeface="Georgia" pitchFamily="18" charset="0"/>
                    <a:cs typeface="Times New Roman" pitchFamily="18" charset="0"/>
                  </a:rPr>
                  <a:t> </a:t>
                </a:r>
                <a:r>
                  <a:rPr lang="en-US" i="1" dirty="0" smtClean="0">
                    <a:latin typeface="Georgia" pitchFamily="18" charset="0"/>
                    <a:cs typeface="Times New Roman" pitchFamily="18" charset="0"/>
                  </a:rPr>
                  <a:t> </a:t>
                </a:r>
              </a:p>
              <a:p>
                <a:pPr algn="just">
                  <a:lnSpc>
                    <a:spcPct val="110000"/>
                  </a:lnSpc>
                </a:pPr>
                <a:r>
                  <a:rPr lang="uk-UA" sz="2400" i="1" dirty="0" smtClean="0">
                    <a:latin typeface="Georgia" pitchFamily="18" charset="0"/>
                    <a:cs typeface="Times New Roman" pitchFamily="18" charset="0"/>
                  </a:rPr>
                  <a:t>Щоб знайти радіус кола, вписаного у трикутник, ми використали тільки формули для знаходження площі трикутника: </a:t>
                </a:r>
                <a:r>
                  <a:rPr lang="en-US" sz="2400" i="1" dirty="0" smtClean="0">
                    <a:latin typeface="Georgia" pitchFamily="18" charset="0"/>
                    <a:cs typeface="Times New Roman" pitchFamily="18" charset="0"/>
                  </a:rPr>
                  <a:t>S</a:t>
                </a:r>
                <a:r>
                  <a:rPr lang="uk-UA" sz="2400" i="1" dirty="0" smtClean="0">
                    <a:latin typeface="Georgia" pitchFamily="18" charset="0"/>
                    <a:cs typeface="Times New Roman" pitchFamily="18" charset="0"/>
                  </a:rPr>
                  <a:t>=р·</a:t>
                </a:r>
                <a:r>
                  <a:rPr lang="en-US" sz="2400" i="1" dirty="0" smtClean="0">
                    <a:latin typeface="Georgia" pitchFamily="18" charset="0"/>
                    <a:cs typeface="Times New Roman" pitchFamily="18" charset="0"/>
                  </a:rPr>
                  <a:t>r</a:t>
                </a:r>
                <a:r>
                  <a:rPr lang="uk-UA" sz="2400" i="1" dirty="0">
                    <a:latin typeface="Georgia" pitchFamily="18" charset="0"/>
                    <a:cs typeface="Times New Roman" pitchFamily="18" charset="0"/>
                  </a:rPr>
                  <a:t> </a:t>
                </a:r>
                <a:r>
                  <a:rPr lang="uk-UA" sz="2400" i="1" dirty="0" smtClean="0">
                    <a:latin typeface="Georgia" pitchFamily="18" charset="0"/>
                    <a:cs typeface="Times New Roman" pitchFamily="18" charset="0"/>
                  </a:rPr>
                  <a:t>  і   </a:t>
                </a:r>
                <a:r>
                  <a:rPr lang="en-US" sz="2400" i="1" dirty="0" smtClean="0">
                    <a:latin typeface="Georgia" pitchFamily="18" charset="0"/>
                    <a:cs typeface="Times New Roman" pitchFamily="18" charset="0"/>
                  </a:rPr>
                  <a:t>S=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400" i="1" smtClean="0"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radPr>
                      <m:deg/>
                      <m:e>
                        <m:r>
                          <a:rPr lang="uk-UA" sz="2400" b="0" i="1" smtClean="0">
                            <a:latin typeface="Cambria Math"/>
                            <a:cs typeface="Times New Roman" pitchFamily="18" charset="0"/>
                          </a:rPr>
                          <m:t>р</m:t>
                        </m:r>
                        <m:d>
                          <m:dPr>
                            <m:ctrlPr>
                              <a:rPr lang="uk-UA" sz="2400" b="0" i="1" smtClean="0"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dPr>
                          <m:e>
                            <m:r>
                              <a:rPr lang="uk-UA" sz="2400" b="0" i="1" smtClean="0">
                                <a:latin typeface="Cambria Math"/>
                                <a:cs typeface="Times New Roman" pitchFamily="18" charset="0"/>
                              </a:rPr>
                              <m:t>р−а</m:t>
                            </m:r>
                          </m:e>
                        </m:d>
                        <m:d>
                          <m:dPr>
                            <m:ctrlPr>
                              <a:rPr lang="uk-UA" sz="2400" b="0" i="1" smtClean="0"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dPr>
                          <m:e>
                            <m:r>
                              <a:rPr lang="uk-UA" sz="2400" b="0" i="1" smtClean="0">
                                <a:latin typeface="Cambria Math"/>
                                <a:cs typeface="Times New Roman" pitchFamily="18" charset="0"/>
                              </a:rPr>
                              <m:t>р−</m:t>
                            </m:r>
                            <m:r>
                              <m:rPr>
                                <m:sty m:val="p"/>
                              </m:rPr>
                              <a:rPr lang="uk-UA" sz="2400" i="1">
                                <a:latin typeface="Cambria Math"/>
                                <a:cs typeface="Times New Roman" pitchFamily="18" charset="0"/>
                              </a:rPr>
                              <m:t>b</m:t>
                            </m:r>
                          </m:e>
                        </m:d>
                        <m:d>
                          <m:dPr>
                            <m:ctrlPr>
                              <a:rPr lang="uk-UA" sz="2400" b="0" i="1" smtClean="0"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dPr>
                          <m:e>
                            <m:r>
                              <a:rPr lang="uk-UA" sz="2400" b="0" i="1" smtClean="0">
                                <a:latin typeface="Cambria Math"/>
                                <a:cs typeface="Times New Roman" pitchFamily="18" charset="0"/>
                              </a:rPr>
                              <m:t>р−с</m:t>
                            </m:r>
                          </m:e>
                        </m:d>
                        <m:r>
                          <a:rPr lang="uk-UA" sz="2400" b="0" i="1" smtClean="0">
                            <a:latin typeface="Cambria Math"/>
                            <a:cs typeface="Times New Roman" pitchFamily="18" charset="0"/>
                          </a:rPr>
                          <m:t> </m:t>
                        </m:r>
                      </m:e>
                    </m:rad>
                  </m:oMath>
                </a14:m>
                <a:r>
                  <a:rPr lang="uk-UA" sz="2400" i="1" dirty="0" smtClean="0">
                    <a:latin typeface="Georgia" pitchFamily="18" charset="0"/>
                    <a:cs typeface="Times New Roman" pitchFamily="18" charset="0"/>
                  </a:rPr>
                  <a:t>. </a:t>
                </a:r>
              </a:p>
              <a:p>
                <a:pPr algn="just">
                  <a:lnSpc>
                    <a:spcPct val="110000"/>
                  </a:lnSpc>
                </a:pPr>
                <a:endParaRPr lang="uk-UA" sz="2400" i="1" dirty="0">
                  <a:latin typeface="Georgia" pitchFamily="18" charset="0"/>
                  <a:cs typeface="Times New Roman" pitchFamily="18" charset="0"/>
                </a:endParaRPr>
              </a:p>
              <a:p>
                <a:pPr algn="just">
                  <a:lnSpc>
                    <a:spcPct val="110000"/>
                  </a:lnSpc>
                </a:pPr>
                <a:r>
                  <a:rPr lang="uk-UA" sz="2400" i="1" dirty="0" smtClean="0">
                    <a:latin typeface="Georgia" pitchFamily="18" charset="0"/>
                    <a:cs typeface="Times New Roman" pitchFamily="18" charset="0"/>
                  </a:rPr>
                  <a:t>     Можна  було  використати формулу </a:t>
                </a:r>
                <a:r>
                  <a:rPr lang="en-US" sz="2400" i="1" dirty="0" smtClean="0">
                    <a:latin typeface="Georgia" pitchFamily="18" charset="0"/>
                    <a:cs typeface="Times New Roman" pitchFamily="18" charset="0"/>
                  </a:rPr>
                  <a:t>S = ½ </a:t>
                </a:r>
                <a:r>
                  <a:rPr lang="uk-UA" sz="2400" i="1" dirty="0" smtClean="0">
                    <a:latin typeface="Georgia" pitchFamily="18" charset="0"/>
                    <a:cs typeface="Times New Roman" pitchFamily="18" charset="0"/>
                  </a:rPr>
                  <a:t>а</a:t>
                </a:r>
                <a:r>
                  <a:rPr lang="en-US" sz="2400" i="1" dirty="0" smtClean="0">
                    <a:latin typeface="Georgia" pitchFamily="18" charset="0"/>
                    <a:cs typeface="Times New Roman" pitchFamily="18" charset="0"/>
                  </a:rPr>
                  <a:t> · h.</a:t>
                </a:r>
                <a:r>
                  <a:rPr lang="uk-UA" sz="2400" i="1" dirty="0" smtClean="0">
                    <a:latin typeface="Georgia" pitchFamily="18" charset="0"/>
                    <a:cs typeface="Times New Roman" pitchFamily="18" charset="0"/>
                  </a:rPr>
                  <a:t>  Але тоді   треба застосувати теорему Піфагора для знаходження </a:t>
                </a:r>
                <a:r>
                  <a:rPr lang="en-US" sz="2400" i="1" dirty="0" smtClean="0">
                    <a:latin typeface="Georgia" pitchFamily="18" charset="0"/>
                    <a:cs typeface="Times New Roman" pitchFamily="18" charset="0"/>
                  </a:rPr>
                  <a:t>h</a:t>
                </a:r>
                <a:r>
                  <a:rPr lang="uk-UA" sz="2400" i="1" dirty="0" smtClean="0">
                    <a:latin typeface="Georgia" pitchFamily="18" charset="0"/>
                    <a:cs typeface="Times New Roman" pitchFamily="18" charset="0"/>
                  </a:rPr>
                  <a:t>.</a:t>
                </a:r>
              </a:p>
              <a:p>
                <a:pPr algn="just">
                  <a:lnSpc>
                    <a:spcPct val="110000"/>
                  </a:lnSpc>
                </a:pPr>
                <a:r>
                  <a:rPr lang="uk-UA" sz="2400" i="1" dirty="0" smtClean="0">
                    <a:latin typeface="Georgia" pitchFamily="18" charset="0"/>
                    <a:cs typeface="Times New Roman" pitchFamily="18" charset="0"/>
                  </a:rPr>
                  <a:t>      </a:t>
                </a:r>
                <a:r>
                  <a:rPr lang="en-US" sz="2400" i="1" dirty="0" smtClean="0">
                    <a:latin typeface="Georgia" pitchFamily="18" charset="0"/>
                    <a:cs typeface="Times New Roman" pitchFamily="18" charset="0"/>
                  </a:rPr>
                  <a:t> </a:t>
                </a:r>
              </a:p>
              <a:p>
                <a:pPr algn="ctr">
                  <a:lnSpc>
                    <a:spcPct val="110000"/>
                  </a:lnSpc>
                </a:pPr>
                <a:r>
                  <a:rPr lang="uk-UA" sz="2400" i="1" dirty="0" smtClean="0">
                    <a:latin typeface="Georgia" pitchFamily="18" charset="0"/>
                    <a:cs typeface="Times New Roman" pitchFamily="18" charset="0"/>
                  </a:rPr>
                  <a:t>      </a:t>
                </a:r>
                <a:endParaRPr lang="uk-UA" sz="2400" b="1" i="1" dirty="0" smtClean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1" name="Прямоугольник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2652" y="1214422"/>
                <a:ext cx="5225812" cy="5493363"/>
              </a:xfrm>
              <a:prstGeom prst="rect">
                <a:avLst/>
              </a:prstGeom>
              <a:blipFill rotWithShape="1">
                <a:blip r:embed="rId3"/>
                <a:stretch>
                  <a:fillRect l="-1867" r="-1750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64649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750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750"/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193</TotalTime>
  <Words>126</Words>
  <Application>Microsoft Office PowerPoint</Application>
  <PresentationFormat>Экран (4:3)</PresentationFormat>
  <Paragraphs>98</Paragraphs>
  <Slides>3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12" baseType="lpstr">
      <vt:lpstr>Arial</vt:lpstr>
      <vt:lpstr>Book Antiqua</vt:lpstr>
      <vt:lpstr>Calibri</vt:lpstr>
      <vt:lpstr>Cambria Math</vt:lpstr>
      <vt:lpstr>Century Gothic</vt:lpstr>
      <vt:lpstr>Georgia</vt:lpstr>
      <vt:lpstr>Times New Roman</vt:lpstr>
      <vt:lpstr>Wingdings</vt:lpstr>
      <vt:lpstr>Аптека</vt:lpstr>
      <vt:lpstr> Задача.   Знайти  радіус кола,  вписаного у рівнобедрений трикутник з основою 10 см і бічною стороною 13 см.           </vt:lpstr>
      <vt:lpstr> Задача.   Знайти  радіус кола,  вписаного у рівнобедрений трикутник з основою 10 см і бічною стороною 13 см.           </vt:lpstr>
      <vt:lpstr> Висновок        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LuNa</dc:creator>
  <cp:lastModifiedBy>А</cp:lastModifiedBy>
  <cp:revision>21</cp:revision>
  <dcterms:created xsi:type="dcterms:W3CDTF">2013-10-01T19:01:25Z</dcterms:created>
  <dcterms:modified xsi:type="dcterms:W3CDTF">2014-04-09T18:26:27Z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326121</vt:lpwstr>
  </property>
  <property fmtid="{D5CDD505-2E9C-101B-9397-08002B2CF9AE}" name="NXPowerLiteVersion" pid="3">
    <vt:lpwstr>D4.1.4</vt:lpwstr>
  </property>
</Properties>
</file>