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644"/>
    <a:srgbClr val="009900"/>
    <a:srgbClr val="60C065"/>
    <a:srgbClr val="FFFF99"/>
    <a:srgbClr val="CCFF99"/>
    <a:srgbClr val="65BB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0BEDF9-06E8-4B80-864D-DAC36D60B13E}" type="datetimeFigureOut">
              <a:rPr lang="uk-UA" smtClean="0"/>
              <a:t>08.10.2013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FCF32-5A16-4292-BD87-2C3DC7D22ED1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2686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03988" y="2668"/>
            <a:ext cx="8168540" cy="114299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uk-UA" sz="24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Задача</a:t>
            </a:r>
            <a:r>
              <a:rPr lang="uk-UA" sz="24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.</a:t>
            </a:r>
            <a:r>
              <a:rPr lang="uk-UA" sz="2400" i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/>
            </a:r>
            <a:br>
              <a:rPr lang="uk-UA" sz="2400" i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</a:br>
            <a:r>
              <a:rPr lang="uk-UA" sz="2400" i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cs typeface="Times New Roman" pitchFamily="18" charset="0"/>
              </a:rPr>
              <a:t>  </a:t>
            </a:r>
            <a:r>
              <a:rPr lang="uk-UA" sz="2400" b="1" i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Знайти  </a:t>
            </a:r>
            <a:r>
              <a:rPr lang="uk-UA" sz="2400" b="1" i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радіус </a:t>
            </a:r>
            <a:r>
              <a:rPr lang="uk-UA" sz="2400" b="1" i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 кола</a:t>
            </a:r>
            <a:r>
              <a:rPr lang="uk-UA" sz="2400" b="1" i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uk-UA" sz="2400" b="1" i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 вписаного  у  </a:t>
            </a:r>
            <a:r>
              <a:rPr lang="uk-UA" sz="2400" b="1" i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рівнобедрений</a:t>
            </a:r>
            <a:br>
              <a:rPr lang="uk-UA" sz="2400" b="1" i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</a:br>
            <a:r>
              <a:rPr lang="uk-UA" sz="2400" b="1" i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uk-UA" sz="2400" b="1" i="1" dirty="0" smtClean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трикутник </a:t>
            </a:r>
            <a:r>
              <a:rPr lang="uk-UA" sz="2400" b="1" i="1" dirty="0">
                <a:ln w="1905"/>
                <a:solidFill>
                  <a:srgbClr val="0099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nstantia" pitchFamily="18" charset="0"/>
                <a:ea typeface="Arial Unicode MS" pitchFamily="34" charset="-128"/>
                <a:cs typeface="Arial Unicode MS" pitchFamily="34" charset="-128"/>
              </a:rPr>
              <a:t>з основою 10 см і бічною стороною 13 см.</a:t>
            </a:r>
            <a:endParaRPr lang="uk-UA" sz="2400" dirty="0" smtClean="0">
              <a:solidFill>
                <a:srgbClr val="009900"/>
              </a:solidFill>
              <a:latin typeface="Constantia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93694" y="1268759"/>
            <a:ext cx="8336024" cy="585357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sz="2800" dirty="0" smtClean="0"/>
              <a:t>    </a:t>
            </a:r>
          </a:p>
          <a:p>
            <a:pPr>
              <a:lnSpc>
                <a:spcPct val="80000"/>
              </a:lnSpc>
              <a:buNone/>
            </a:pPr>
            <a:r>
              <a:rPr lang="uk-UA" sz="51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uk-UA" sz="26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/>
              <a:t> </a:t>
            </a:r>
            <a:endParaRPr lang="uk-UA" dirty="0" smtClean="0"/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ar-SA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en-US" dirty="0" smtClean="0"/>
              <a:t>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rgbClr val="60C065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rgbClr val="FFFF99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928926" y="1155540"/>
            <a:ext cx="5643602" cy="1146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</a:pPr>
            <a:endParaRPr lang="uk-UA" sz="3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uk-UA" sz="2000" b="1" i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5 </a:t>
            </a:r>
            <a:r>
              <a:rPr lang="uk-UA" sz="2000" b="1" i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спосіб</a:t>
            </a:r>
            <a:r>
              <a:rPr lang="en-US" sz="2000" dirty="0">
                <a:solidFill>
                  <a:srgbClr val="FF0000"/>
                </a:solidFill>
                <a:latin typeface="Constantia" pitchFamily="18" charset="0"/>
              </a:rPr>
              <a:t> </a:t>
            </a:r>
            <a:endParaRPr lang="uk-UA" sz="2000" b="1" i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71736" y="1905435"/>
            <a:ext cx="6104720" cy="481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 algn="just">
              <a:lnSpc>
                <a:spcPct val="13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 Точка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О </a:t>
            </a:r>
            <a:r>
              <a:rPr lang="uk-UA" sz="2200" b="1" i="1" dirty="0" smtClean="0">
                <a:latin typeface="Constantia" pitchFamily="18" charset="0"/>
                <a:ea typeface="Cambria Math"/>
                <a:cs typeface="Times New Roman" pitchFamily="18" charset="0"/>
              </a:rPr>
              <a:t>(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центр вписаного кола)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є точкою 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перетину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 бісектрис     ∆ АВС.</a:t>
            </a:r>
          </a:p>
          <a:p>
            <a:pPr marL="361950" indent="-95250" algn="just">
              <a:lnSpc>
                <a:spcPct val="130000"/>
              </a:lnSpc>
              <a:buClr>
                <a:schemeClr val="tx1">
                  <a:shade val="95000"/>
                </a:schemeClr>
              </a:buClr>
              <a:defRPr/>
            </a:pPr>
            <a:endParaRPr lang="uk-UA" sz="800" b="1" i="1" dirty="0" smtClean="0">
              <a:latin typeface="Constantia" pitchFamily="18" charset="0"/>
              <a:cs typeface="Times New Roman" pitchFamily="18" charset="0"/>
            </a:endParaRPr>
          </a:p>
          <a:p>
            <a:pPr marL="361950" indent="-95250" algn="ctr">
              <a:lnSpc>
                <a:spcPct val="13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uk-UA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Використаємо </a:t>
            </a:r>
            <a:r>
              <a:rPr lang="en-US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властивість</a:t>
            </a:r>
          </a:p>
          <a:p>
            <a:pPr algn="ctr">
              <a:lnSpc>
                <a:spcPct val="130000"/>
              </a:lnSpc>
              <a:buNone/>
            </a:pPr>
            <a:r>
              <a:rPr lang="uk-UA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         бісектриси СО у </a:t>
            </a:r>
            <a:r>
              <a:rPr lang="en-US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трикутнику В</a:t>
            </a:r>
            <a:r>
              <a:rPr lang="en-US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D</a:t>
            </a:r>
            <a:r>
              <a:rPr lang="uk-UA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С. </a:t>
            </a:r>
          </a:p>
          <a:p>
            <a:pPr algn="ctr">
              <a:lnSpc>
                <a:spcPct val="130000"/>
              </a:lnSpc>
              <a:buNone/>
            </a:pPr>
            <a:endParaRPr lang="uk-UA" sz="800" b="1" i="1" dirty="0" smtClean="0">
              <a:latin typeface="Constantia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  <a:buNone/>
            </a:pP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          Для </a:t>
            </a:r>
            <a:r>
              <a:rPr lang="en-US" sz="2200" b="1" i="1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даної </a:t>
            </a:r>
            <a:r>
              <a:rPr lang="en-US" sz="2200" b="1" i="1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задачі цю </a:t>
            </a:r>
            <a:r>
              <a:rPr lang="en-US" sz="2200" b="1" i="1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властивість</a:t>
            </a:r>
          </a:p>
          <a:p>
            <a:pPr marL="361950" indent="-95250" algn="ctr">
              <a:lnSpc>
                <a:spcPct val="13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  </a:t>
            </a:r>
            <a:r>
              <a:rPr lang="en-US" sz="2200" b="1" i="1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    запишемо </a:t>
            </a:r>
            <a:r>
              <a:rPr lang="en-US" sz="2200" b="1" i="1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у </a:t>
            </a:r>
            <a:r>
              <a:rPr lang="en-US" sz="2200" b="1" i="1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uk-UA" sz="2200" b="1" i="1" dirty="0" smtClean="0">
                <a:latin typeface="Constantia" pitchFamily="18" charset="0"/>
                <a:cs typeface="Times New Roman" pitchFamily="18" charset="0"/>
              </a:rPr>
              <a:t>вигляді   пропорції </a:t>
            </a:r>
          </a:p>
          <a:p>
            <a:pPr marL="361950" indent="-95250" algn="ctr">
              <a:lnSpc>
                <a:spcPct val="130000"/>
              </a:lnSpc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uk-UA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      </a:t>
            </a:r>
            <a:r>
              <a:rPr lang="en-US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CD : BC = DO : </a:t>
            </a:r>
            <a:r>
              <a:rPr lang="en-US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BO</a:t>
            </a:r>
            <a:r>
              <a:rPr lang="uk-UA" sz="2200" b="1" i="1" dirty="0" smtClean="0">
                <a:solidFill>
                  <a:srgbClr val="009900"/>
                </a:solidFill>
                <a:latin typeface="Constantia" pitchFamily="18" charset="0"/>
                <a:cs typeface="Times New Roman" pitchFamily="18" charset="0"/>
              </a:rPr>
              <a:t>.</a:t>
            </a:r>
            <a:endParaRPr lang="en-US" sz="2200" b="1" i="1" dirty="0" smtClean="0">
              <a:solidFill>
                <a:srgbClr val="009900"/>
              </a:solidFill>
              <a:latin typeface="Constantia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  <a:buNone/>
            </a:pPr>
            <a:r>
              <a:rPr lang="en-US" sz="2200" b="1" i="1" dirty="0" smtClean="0">
                <a:latin typeface="Constantia" pitchFamily="18" charset="0"/>
                <a:cs typeface="Times New Roman" pitchFamily="18" charset="0"/>
              </a:rPr>
              <a:t>         5 : 13 = r : (12 – r) ,</a:t>
            </a:r>
          </a:p>
          <a:p>
            <a:pPr algn="ctr">
              <a:lnSpc>
                <a:spcPct val="130000"/>
              </a:lnSpc>
              <a:buNone/>
            </a:pPr>
            <a:r>
              <a:rPr lang="en-US" sz="2200" b="1" i="1" dirty="0" smtClean="0">
                <a:solidFill>
                  <a:srgbClr val="009644"/>
                </a:solidFill>
                <a:latin typeface="Constantia" pitchFamily="18" charset="0"/>
                <a:cs typeface="Times New Roman" pitchFamily="18" charset="0"/>
              </a:rPr>
              <a:t>           </a:t>
            </a:r>
            <a:r>
              <a:rPr lang="uk-UA" sz="2200" b="1" i="1" dirty="0" smtClean="0">
                <a:solidFill>
                  <a:srgbClr val="009644"/>
                </a:solidFill>
                <a:latin typeface="Constantia" pitchFamily="18" charset="0"/>
                <a:cs typeface="Times New Roman" pitchFamily="18" charset="0"/>
              </a:rPr>
              <a:t>звідки   </a:t>
            </a:r>
            <a:r>
              <a:rPr lang="en-US" sz="2200" b="1" i="1" dirty="0" smtClean="0">
                <a:solidFill>
                  <a:srgbClr val="009644"/>
                </a:solidFill>
                <a:latin typeface="Constantia" pitchFamily="18" charset="0"/>
                <a:cs typeface="Times New Roman" pitchFamily="18" charset="0"/>
              </a:rPr>
              <a:t>r = 10/3 c</a:t>
            </a:r>
            <a:r>
              <a:rPr lang="uk-UA" sz="2200" b="1" i="1" dirty="0" smtClean="0">
                <a:solidFill>
                  <a:srgbClr val="009644"/>
                </a:solidFill>
                <a:latin typeface="Constantia" pitchFamily="18" charset="0"/>
                <a:cs typeface="Times New Roman" pitchFamily="18" charset="0"/>
              </a:rPr>
              <a:t>м .</a:t>
            </a:r>
            <a:endParaRPr lang="uk-UA" sz="2200" dirty="0" smtClean="0">
              <a:solidFill>
                <a:srgbClr val="009644"/>
              </a:solidFill>
              <a:latin typeface="Constantia" pitchFamily="18" charset="0"/>
              <a:cs typeface="Times New Roman" pitchFamily="18" charset="0"/>
            </a:endParaRPr>
          </a:p>
          <a:p>
            <a:pPr algn="ctr">
              <a:lnSpc>
                <a:spcPct val="130000"/>
              </a:lnSpc>
              <a:buNone/>
            </a:pPr>
            <a:endParaRPr lang="uk-UA" sz="2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55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" dur="2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5" dur="2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2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0" dur="1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1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7423" grpId="0" animBg="1"/>
      <p:bldP spid="17423" grpId="1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33</TotalTime>
  <Words>86</Words>
  <Application>Microsoft Office PowerPoint</Application>
  <PresentationFormat>Экран (4:3)</PresentationFormat>
  <Paragraphs>32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Обычная</vt:lpstr>
      <vt:lpstr>Задача.   Знайти  радіус  кола,  вписаного  у  рівнобедрений   трикутник з основою 10 см і бічною стороною 13 см.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Задача.   Знайти  радіус  кола,  вписаного  у  рівнобедрений   трикутник з основою 10 см і бічною стороною 13 см.</dc:title>
  <dc:creator>LuNa</dc:creator>
  <cp:lastModifiedBy>LuNa</cp:lastModifiedBy>
  <cp:revision>6</cp:revision>
  <dcterms:created xsi:type="dcterms:W3CDTF">2013-10-07T20:53:18Z</dcterms:created>
  <dcterms:modified xsi:type="dcterms:W3CDTF">2013-10-07T21:43:42Z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114011</vt:lpwstr>
  </property>
  <property fmtid="{D5CDD505-2E9C-101B-9397-08002B2CF9AE}" name="NXPowerLiteVersion" pid="3">
    <vt:lpwstr>D4.1.4</vt:lpwstr>
  </property>
</Properties>
</file>