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82" r:id="rId2"/>
    <p:sldId id="284" r:id="rId3"/>
    <p:sldId id="28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9933"/>
    <a:srgbClr val="009999"/>
    <a:srgbClr val="00CC99"/>
    <a:srgbClr val="009900"/>
    <a:srgbClr val="AD1390"/>
    <a:srgbClr val="3333FF"/>
    <a:srgbClr val="53D8DF"/>
    <a:srgbClr val="33CC33"/>
    <a:srgbClr val="006B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84" autoAdjust="0"/>
    <p:restoredTop sz="94660"/>
  </p:normalViewPr>
  <p:slideViewPr>
    <p:cSldViewPr>
      <p:cViewPr varScale="1">
        <p:scale>
          <a:sx n="103" d="100"/>
          <a:sy n="103" d="100"/>
        </p:scale>
        <p:origin x="3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D50C5-1BED-4490-A0E7-2554E39B1D2C}" type="datetimeFigureOut">
              <a:rPr lang="uk-UA" smtClean="0"/>
              <a:pPr/>
              <a:t>10.04.2014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C1F6A-AEF0-4889-92C7-7C0BD322792C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6715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uk-UA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A9E1558-417C-4D1B-B150-979CE2A82A5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746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1F6A-AEF0-4889-92C7-7C0BD322792C}" type="slidenum">
              <a:rPr lang="uk-UA" smtClean="0"/>
              <a:pPr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54502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1F6A-AEF0-4889-92C7-7C0BD322792C}" type="slidenum">
              <a:rPr lang="uk-UA" smtClean="0"/>
              <a:pPr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5725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de75a8025e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4293096"/>
            <a:ext cx="3297782" cy="23991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07504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090248" y="0"/>
            <a:ext cx="107504" cy="685800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7504" y="0"/>
            <a:ext cx="8990776" cy="1005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02168" y="6757752"/>
            <a:ext cx="8990776" cy="1005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 cap="all" spc="0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Diffused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8072494" cy="2857520"/>
          </a:xfrm>
        </p:spPr>
        <p:txBody>
          <a:bodyPr wrap="square" numCol="1" anchorCtr="0" compatLnSpc="1">
            <a:prstTxWarp prst="textNoShape">
              <a:avLst/>
            </a:prstTxWarp>
            <a:norm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uk-UA" sz="4800" dirty="0" smtClean="0">
                <a:solidFill>
                  <a:srgbClr val="1919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</a:t>
            </a:r>
            <a:r>
              <a:rPr lang="uk-UA" sz="4800" dirty="0" smtClean="0">
                <a:solidFill>
                  <a:srgbClr val="1919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sz="4800" dirty="0" smtClean="0">
                <a:solidFill>
                  <a:srgbClr val="1919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4800" dirty="0" smtClean="0">
                <a:solidFill>
                  <a:srgbClr val="1919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ОДНІЄЇ ЗАДАЧІ</a:t>
            </a:r>
            <a:endParaRPr lang="uk-UA" sz="4800" dirty="0" smtClean="0">
              <a:ln>
                <a:noFill/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2924944"/>
            <a:ext cx="4608512" cy="3002107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uk-UA" sz="2400" b="0" i="1" dirty="0">
                <a:ln w="12700">
                  <a:solidFill>
                    <a:srgbClr val="1A6FCC"/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Авторська </a:t>
            </a:r>
            <a:r>
              <a:rPr lang="uk-UA" sz="2400" b="0" i="1" dirty="0" smtClean="0">
                <a:ln w="12700">
                  <a:solidFill>
                    <a:srgbClr val="1A6FCC"/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розробка       конспекту </a:t>
            </a:r>
            <a:r>
              <a:rPr lang="uk-UA" sz="2400" b="0" i="1" dirty="0">
                <a:ln w="12700">
                  <a:solidFill>
                    <a:srgbClr val="1A6FCC"/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уроку </a:t>
            </a:r>
            <a:r>
              <a:rPr lang="uk-UA" sz="2400" b="0" i="1" dirty="0" smtClean="0">
                <a:ln w="12700">
                  <a:solidFill>
                    <a:srgbClr val="1A6FCC"/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       вчителя </a:t>
            </a:r>
            <a:r>
              <a:rPr lang="uk-UA" sz="2400" b="0" i="1" dirty="0">
                <a:ln w="12700">
                  <a:solidFill>
                    <a:srgbClr val="1A6FCC"/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математики </a:t>
            </a:r>
            <a:endParaRPr lang="uk-UA" sz="2400" b="0" i="1" dirty="0" smtClean="0">
              <a:ln w="12700">
                <a:solidFill>
                  <a:srgbClr val="1A6FCC"/>
                </a:solidFill>
                <a:prstDash val="solid"/>
              </a:ln>
              <a:solidFill>
                <a:schemeClr val="tx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30000"/>
              </a:lnSpc>
              <a:spcAft>
                <a:spcPts val="0"/>
              </a:spcAft>
              <a:defRPr/>
            </a:pPr>
            <a:r>
              <a:rPr lang="uk-UA" sz="2400" b="0" i="1" dirty="0" err="1" smtClean="0">
                <a:ln w="12700">
                  <a:solidFill>
                    <a:srgbClr val="1A6FCC"/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Олексицької</a:t>
            </a:r>
            <a:r>
              <a:rPr lang="uk-UA" sz="2400" b="0" i="1" dirty="0" smtClean="0">
                <a:ln w="12700">
                  <a:solidFill>
                    <a:srgbClr val="1A6FCC"/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ЗСОШ І-ІІ ст.</a:t>
            </a:r>
            <a:br>
              <a:rPr lang="uk-UA" sz="2400" b="0" i="1" dirty="0" smtClean="0">
                <a:ln w="12700">
                  <a:solidFill>
                    <a:srgbClr val="1A6FCC"/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b="0" i="1" dirty="0" err="1" smtClean="0">
                <a:ln w="12700">
                  <a:solidFill>
                    <a:srgbClr val="1A6FCC"/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Стрийського</a:t>
            </a:r>
            <a:r>
              <a:rPr lang="uk-UA" sz="2400" b="0" i="1" dirty="0" smtClean="0">
                <a:ln w="12700">
                  <a:solidFill>
                    <a:srgbClr val="1A6FCC"/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району </a:t>
            </a:r>
            <a:br>
              <a:rPr lang="uk-UA" sz="2400" b="0" i="1" dirty="0" smtClean="0">
                <a:ln w="12700">
                  <a:solidFill>
                    <a:srgbClr val="1A6FCC"/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b="0" i="1" dirty="0" err="1" smtClean="0">
                <a:ln w="12700">
                  <a:solidFill>
                    <a:srgbClr val="1A6FCC"/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Шакало</a:t>
            </a:r>
            <a:r>
              <a:rPr lang="uk-UA" sz="2400" b="0" i="1" dirty="0" smtClean="0">
                <a:ln w="12700">
                  <a:solidFill>
                    <a:srgbClr val="1A6FCC"/>
                  </a:solidFill>
                  <a:prstDash val="solid"/>
                </a:ln>
                <a:solidFill>
                  <a:schemeClr val="tx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Тетяни Василівни</a:t>
            </a:r>
            <a:endParaRPr lang="ru-RU" sz="2400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 rot="19430512">
            <a:off x="6945830" y="5386581"/>
            <a:ext cx="577383" cy="728308"/>
          </a:xfrm>
          <a:prstGeom prst="triangl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748712" cy="1000108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uk-UA" sz="24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   Знайти  радіус  вписаного кола для рівнобедреного</a:t>
            </a:r>
            <a:br>
              <a:rPr lang="uk-UA" sz="24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трикутника з основою 10 см і бічною стороною 13 см.</a:t>
            </a:r>
            <a:endParaRPr lang="uk-UA" sz="2400" dirty="0" smtClean="0">
              <a:solidFill>
                <a:srgbClr val="3333FF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0" y="857232"/>
            <a:ext cx="9144000" cy="645794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uk-UA" dirty="0" smtClean="0"/>
              <a:t>    </a:t>
            </a:r>
            <a:r>
              <a:rPr lang="uk-UA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uk-UA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спосіб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endParaRPr lang="en-US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 smtClean="0"/>
              <a:t>   </a:t>
            </a:r>
            <a:endParaRPr lang="uk-UA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uk-UA" sz="1100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/>
              <a:t> </a:t>
            </a:r>
            <a:endParaRPr lang="uk-UA" dirty="0" smtClean="0"/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uk-UA" dirty="0" smtClean="0"/>
              <a:t>                                   </a:t>
            </a:r>
            <a:r>
              <a:rPr lang="en-US" dirty="0" smtClean="0"/>
              <a:t>                                           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428596" y="1928802"/>
            <a:ext cx="2857520" cy="3143272"/>
          </a:xfrm>
          <a:prstGeom prst="triangle">
            <a:avLst>
              <a:gd name="adj" fmla="val 50000"/>
            </a:avLst>
          </a:prstGeom>
          <a:solidFill>
            <a:srgbClr val="92D05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928662" y="3286124"/>
            <a:ext cx="1857388" cy="1785950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cxnSp>
        <p:nvCxnSpPr>
          <p:cNvPr id="17414" name="AutoShape 6"/>
          <p:cNvCxnSpPr>
            <a:cxnSpLocks noChangeShapeType="1"/>
            <a:stCxn id="18436" idx="0"/>
          </p:cNvCxnSpPr>
          <p:nvPr/>
        </p:nvCxnSpPr>
        <p:spPr bwMode="auto">
          <a:xfrm rot="16200000" flipH="1">
            <a:off x="285720" y="3500438"/>
            <a:ext cx="3143272" cy="1588"/>
          </a:xfrm>
          <a:prstGeom prst="straightConnector1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</p:spPr>
      </p:cxn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43042" y="1500174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14282" y="5000636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071802" y="5000636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500166" y="3929066"/>
            <a:ext cx="3587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714612" y="3571876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714480" y="5000636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 rot="4199433">
            <a:off x="1781913" y="2285577"/>
            <a:ext cx="4571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)</a:t>
            </a:r>
            <a:endParaRPr lang="ru-RU" dirty="0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1857356" y="4214818"/>
            <a:ext cx="1428760" cy="857256"/>
          </a:xfrm>
          <a:prstGeom prst="line">
            <a:avLst/>
          </a:prstGeom>
          <a:noFill/>
          <a:ln w="1905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9" name="Прямоугольник 18"/>
          <p:cNvSpPr/>
          <p:nvPr/>
        </p:nvSpPr>
        <p:spPr>
          <a:xfrm>
            <a:off x="2714612" y="928669"/>
            <a:ext cx="628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marL="361950" indent="-95250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>
            <a:stCxn id="17423" idx="0"/>
          </p:cNvCxnSpPr>
          <p:nvPr/>
        </p:nvCxnSpPr>
        <p:spPr>
          <a:xfrm rot="5400000" flipH="1" flipV="1">
            <a:off x="2107389" y="3607595"/>
            <a:ext cx="357190" cy="8572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1428728" y="4643446"/>
            <a:ext cx="8572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1785918" y="2357430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 smtClean="0">
                <a:latin typeface="Cambria Math"/>
                <a:ea typeface="Cambria Math"/>
                <a:cs typeface="Times New Roman" pitchFamily="18" charset="0"/>
              </a:rPr>
              <a:t>𝞪</a:t>
            </a:r>
            <a:endParaRPr lang="uk-UA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928926" y="1000108"/>
            <a:ext cx="5891546" cy="6201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30000"/>
              </a:lnSpc>
            </a:pP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DC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= НС  як відрізки дотичних до кола.   НС = 5 см.  ОН =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,   ВН = ВС – НС =</a:t>
            </a:r>
          </a:p>
          <a:p>
            <a:pPr algn="ctr">
              <a:lnSpc>
                <a:spcPct val="130000"/>
              </a:lnSpc>
            </a:pP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 = 13 – 5 = 8 см.  У</a:t>
            </a:r>
            <a:r>
              <a:rPr lang="el-GR" sz="2500" b="1" i="1" dirty="0" smtClean="0">
                <a:latin typeface="Times New Roman" pitchFamily="18" charset="0"/>
                <a:cs typeface="Times New Roman" pitchFamily="18" charset="0"/>
              </a:rPr>
              <a:t>▲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за </a:t>
            </a:r>
          </a:p>
          <a:p>
            <a:pPr algn="ctr">
              <a:lnSpc>
                <a:spcPct val="130000"/>
              </a:lnSpc>
            </a:pP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      теоремою Піфагора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= 12 см.</a:t>
            </a:r>
          </a:p>
          <a:p>
            <a:pPr algn="ctr">
              <a:lnSpc>
                <a:spcPct val="130000"/>
              </a:lnSpc>
            </a:pP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l-GR" sz="2500" b="1" i="1" dirty="0" smtClean="0">
                <a:latin typeface="Times New Roman" pitchFamily="18" charset="0"/>
                <a:cs typeface="Times New Roman" pitchFamily="18" charset="0"/>
              </a:rPr>
              <a:t>▲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BOH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маємо: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OH = BH ·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 err="1" smtClean="0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l-GR" sz="2500" b="1" i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l-GR" sz="25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30000"/>
              </a:lnSpc>
            </a:pP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Оскільки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el-GR" sz="2500" b="1" i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DC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= 5/13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5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30000"/>
              </a:lnSpc>
            </a:pP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500" b="1" i="1" dirty="0" err="1" smtClean="0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l-GR" sz="2500" b="1" i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BC = 12/13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,  </a:t>
            </a:r>
          </a:p>
          <a:p>
            <a:pPr algn="ctr">
              <a:lnSpc>
                <a:spcPct val="130000"/>
              </a:lnSpc>
            </a:pP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en-US" sz="2500" b="1" i="1" dirty="0" err="1" smtClean="0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l-GR" sz="2500" b="1" i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= 5/13 : 12/13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= 5/12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en-US" sz="25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30000"/>
              </a:lnSpc>
            </a:pP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l-GR" sz="2500" b="1" i="1" dirty="0" smtClean="0">
                <a:latin typeface="Times New Roman" pitchFamily="18" charset="0"/>
                <a:cs typeface="Times New Roman" pitchFamily="18" charset="0"/>
              </a:rPr>
              <a:t>▲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BOH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500" b="1" i="1" dirty="0">
                <a:latin typeface="Times New Roman" pitchFamily="18" charset="0"/>
                <a:cs typeface="Times New Roman" pitchFamily="18" charset="0"/>
              </a:rPr>
              <a:t>r = 8</a:t>
            </a:r>
            <a:r>
              <a:rPr lang="uk-UA" sz="2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uk-UA" sz="2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>
                <a:latin typeface="Times New Roman" pitchFamily="18" charset="0"/>
                <a:cs typeface="Times New Roman" pitchFamily="18" charset="0"/>
              </a:rPr>
              <a:t>5/12 </a:t>
            </a:r>
            <a:r>
              <a:rPr lang="uk-UA" sz="2500" b="1" i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5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l-GR" sz="25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30000"/>
              </a:lnSpc>
            </a:pPr>
            <a:r>
              <a:rPr lang="uk-UA" sz="2500" b="1" i="1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500" b="1" i="1" smtClean="0">
                <a:latin typeface="Times New Roman" pitchFamily="18" charset="0"/>
                <a:cs typeface="Times New Roman" pitchFamily="18" charset="0"/>
              </a:rPr>
              <a:t>Отже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= 10/3 (c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lnSpc>
                <a:spcPct val="120000"/>
              </a:lnSpc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</a:p>
          <a:p>
            <a:pPr algn="ctr">
              <a:lnSpc>
                <a:spcPct val="90000"/>
              </a:lnSpc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2000"/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000"/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Sketch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748712" cy="1000108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uk-UA" sz="24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   Знайти  радіус  вписаного кола для рівнобедреного</a:t>
            </a:r>
            <a:br>
              <a:rPr lang="uk-UA" sz="24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       трикутника з основою 10 см і бічною стороною 13 см.</a:t>
            </a:r>
            <a:endParaRPr lang="uk-UA" sz="2400" dirty="0" smtClean="0">
              <a:solidFill>
                <a:srgbClr val="3333FF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214290"/>
            <a:ext cx="8501122" cy="664371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uk-UA" sz="2800" dirty="0" smtClean="0"/>
              <a:t>    </a:t>
            </a:r>
          </a:p>
          <a:p>
            <a:pPr>
              <a:lnSpc>
                <a:spcPct val="80000"/>
              </a:lnSpc>
              <a:buNone/>
            </a:pPr>
            <a:r>
              <a:rPr lang="uk-UA" sz="51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uk-UA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спосіб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endParaRPr lang="en-US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endParaRPr lang="uk-UA" sz="2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2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uk-UA" sz="1100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/>
              <a:t> </a:t>
            </a:r>
            <a:endParaRPr lang="uk-UA" dirty="0" smtClean="0"/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n-US" dirty="0" smtClean="0"/>
              <a:t>            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428596" y="1928802"/>
            <a:ext cx="2857520" cy="3143272"/>
          </a:xfrm>
          <a:prstGeom prst="triangle">
            <a:avLst>
              <a:gd name="adj" fmla="val 50000"/>
            </a:avLst>
          </a:prstGeom>
          <a:solidFill>
            <a:srgbClr val="92D05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uk-UA" dirty="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928662" y="3286124"/>
            <a:ext cx="1857388" cy="1785950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cxnSp>
        <p:nvCxnSpPr>
          <p:cNvPr id="17414" name="AutoShape 6"/>
          <p:cNvCxnSpPr>
            <a:cxnSpLocks noChangeShapeType="1"/>
            <a:stCxn id="18436" idx="0"/>
          </p:cNvCxnSpPr>
          <p:nvPr/>
        </p:nvCxnSpPr>
        <p:spPr bwMode="auto">
          <a:xfrm rot="16200000" flipH="1">
            <a:off x="285720" y="3500438"/>
            <a:ext cx="3143272" cy="1588"/>
          </a:xfrm>
          <a:prstGeom prst="straightConnector1">
            <a:avLst/>
          </a:prstGeom>
          <a:noFill/>
          <a:ln w="19050">
            <a:solidFill>
              <a:srgbClr val="006600"/>
            </a:solidFill>
            <a:round/>
            <a:headEnd/>
            <a:tailEnd/>
          </a:ln>
        </p:spPr>
      </p:cxn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43042" y="1500174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14282" y="5000636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071802" y="5000636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500166" y="3929066"/>
            <a:ext cx="3587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714612" y="3571876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714480" y="5000636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 rot="4199433">
            <a:off x="1781913" y="2285577"/>
            <a:ext cx="4571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)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857456" y="857232"/>
            <a:ext cx="628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marL="361950" indent="-95250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5400000" flipH="1" flipV="1">
            <a:off x="2107389" y="3607595"/>
            <a:ext cx="357190" cy="8572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928926" y="1000108"/>
            <a:ext cx="5643602" cy="116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786050" y="1214422"/>
            <a:ext cx="6072230" cy="5832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       Використаємо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властивість</a:t>
            </a:r>
          </a:p>
          <a:p>
            <a:pPr algn="ctr">
              <a:lnSpc>
                <a:spcPct val="130000"/>
              </a:lnSpc>
            </a:pP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відрізків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січної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кола: </a:t>
            </a:r>
          </a:p>
          <a:p>
            <a:pPr algn="ctr">
              <a:lnSpc>
                <a:spcPct val="130000"/>
              </a:lnSpc>
            </a:pP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        добуток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відрізків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січної  кола </a:t>
            </a:r>
          </a:p>
          <a:p>
            <a:pPr algn="ctr">
              <a:lnSpc>
                <a:spcPct val="130000"/>
              </a:lnSpc>
            </a:pP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   дорівнює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квадрату відрізка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дотичної, </a:t>
            </a:r>
          </a:p>
          <a:p>
            <a:pPr algn="ctr">
              <a:lnSpc>
                <a:spcPct val="130000"/>
              </a:lnSpc>
            </a:pP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проведеної  з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тієї самої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точки.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lnSpc>
                <a:spcPct val="130000"/>
              </a:lnSpc>
            </a:pP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    Для  даної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задачі  маємо:</a:t>
            </a:r>
          </a:p>
          <a:p>
            <a:pPr algn="ctr">
              <a:lnSpc>
                <a:spcPct val="130000"/>
              </a:lnSpc>
            </a:pP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          BH² = BL· BD,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тобто</a:t>
            </a:r>
          </a:p>
          <a:p>
            <a:pPr algn="ctr">
              <a:lnSpc>
                <a:spcPct val="130000"/>
              </a:lnSpc>
            </a:pP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          8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²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= (12 -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2r) ·12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5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30000"/>
              </a:lnSpc>
            </a:pP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        64 = 144 – 24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r,</a:t>
            </a:r>
            <a:endParaRPr lang="uk-UA" sz="25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30000"/>
              </a:lnSpc>
            </a:pP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r = 10/3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см .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5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5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</a:p>
          <a:p>
            <a:pPr algn="just"/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571604" y="292893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uk-UA" sz="2400" dirty="0"/>
          </a:p>
        </p:txBody>
      </p:sp>
      <p:cxnSp>
        <p:nvCxnSpPr>
          <p:cNvPr id="24" name="Прямая соединительная линия 23"/>
          <p:cNvCxnSpPr>
            <a:stCxn id="18436" idx="0"/>
          </p:cNvCxnSpPr>
          <p:nvPr/>
        </p:nvCxnSpPr>
        <p:spPr>
          <a:xfrm rot="16200000" flipH="1">
            <a:off x="1321570" y="2464588"/>
            <a:ext cx="1928826" cy="857255"/>
          </a:xfrm>
          <a:prstGeom prst="line">
            <a:avLst/>
          </a:prstGeom>
          <a:ln w="28575">
            <a:solidFill>
              <a:srgbClr val="3333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1178695" y="2607463"/>
            <a:ext cx="1357322" cy="0"/>
          </a:xfrm>
          <a:prstGeom prst="line">
            <a:avLst/>
          </a:prstGeom>
          <a:ln w="28575">
            <a:solidFill>
              <a:srgbClr val="AD13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74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20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0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2000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2000"/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2000"/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theme/theme1.xml><?xml version="1.0" encoding="utf-8"?>
<a:theme xmlns:a="http://schemas.openxmlformats.org/drawingml/2006/main" name="Перо на зеленому фоні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1215</TotalTime>
  <Words>250</Words>
  <Application>Microsoft Office PowerPoint</Application>
  <PresentationFormat>Экран (4:3)</PresentationFormat>
  <Paragraphs>76</Paragraphs>
  <Slides>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Calibri</vt:lpstr>
      <vt:lpstr>Cambria Math</vt:lpstr>
      <vt:lpstr>Times New Roman</vt:lpstr>
      <vt:lpstr>Wingdings</vt:lpstr>
      <vt:lpstr>Перо на зеленому фоні</vt:lpstr>
      <vt:lpstr>УРОК  ОДНІЄЇ ЗАДАЧІ</vt:lpstr>
      <vt:lpstr>Задача.    Знайти  радіус  вписаного кола для рівнобедреного          трикутника з основою 10 см і бічною стороною 13 см.</vt:lpstr>
      <vt:lpstr>Задача.    Знайти  радіус  вписаного кола для рівнобедреного          трикутника з основою 10 см і бічною стороною 13 см.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ТРАПЕЦІЯ</dc:title>
  <dc:creator>LuNa</dc:creator>
  <cp:lastModifiedBy>А</cp:lastModifiedBy>
  <cp:revision>127</cp:revision>
  <dcterms:created xsi:type="dcterms:W3CDTF">2013-01-11T22:14:19Z</dcterms:created>
  <dcterms:modified xsi:type="dcterms:W3CDTF">2014-04-10T19:06:36Z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442701</vt:lpwstr>
  </property>
  <property fmtid="{D5CDD505-2E9C-101B-9397-08002B2CF9AE}" name="NXPowerLiteVersion" pid="3">
    <vt:lpwstr>D4.1.4</vt:lpwstr>
  </property>
</Properties>
</file>