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6"/>
  </p:notesMasterIdLst>
  <p:sldIdLst>
    <p:sldId id="285" r:id="rId2"/>
    <p:sldId id="287" r:id="rId3"/>
    <p:sldId id="286" r:id="rId4"/>
    <p:sldId id="28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6600"/>
    <a:srgbClr val="008000"/>
    <a:srgbClr val="33CC33"/>
    <a:srgbClr val="53D8DF"/>
    <a:srgbClr val="006BBC"/>
    <a:srgbClr val="FFFF99"/>
    <a:srgbClr val="009900"/>
    <a:srgbClr val="F0ED77"/>
    <a:srgbClr val="3AD2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84" autoAdjust="0"/>
    <p:restoredTop sz="9466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D50C5-1BED-4490-A0E7-2554E39B1D2C}" type="datetimeFigureOut">
              <a:rPr lang="uk-UA" smtClean="0"/>
              <a:pPr/>
              <a:t>07.10.2013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3C1F6A-AEF0-4889-92C7-7C0BD322792C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4860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1F6A-AEF0-4889-92C7-7C0BD322792C}" type="slidenum">
              <a:rPr lang="uk-UA" smtClean="0"/>
              <a:pPr/>
              <a:t>1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1F6A-AEF0-4889-92C7-7C0BD322792C}" type="slidenum">
              <a:rPr lang="uk-UA" smtClean="0"/>
              <a:pPr/>
              <a:t>2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1F6A-AEF0-4889-92C7-7C0BD322792C}" type="slidenum">
              <a:rPr lang="uk-UA" smtClean="0"/>
              <a:pPr/>
              <a:t>3</a:t>
            </a:fld>
            <a:endParaRPr lang="uk-U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1F6A-AEF0-4889-92C7-7C0BD322792C}" type="slidenum">
              <a:rPr lang="uk-UA" smtClean="0"/>
              <a:pPr/>
              <a:t>4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400" dist="25400" dir="2700000" algn="tl" rotWithShape="0">
                    <a:schemeClr val="bg1">
                      <a:alpha val="8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accent4">
                    <a:lumMod val="50000"/>
                  </a:schemeClr>
                </a:solidFill>
                <a:latin typeface="+mj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accent4">
                    <a:lumMod val="50000"/>
                  </a:schemeClr>
                </a:solidFill>
                <a:latin typeface="+mj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accent4">
                    <a:lumMod val="50000"/>
                  </a:schemeClr>
                </a:solidFill>
                <a:latin typeface="+mj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ln w="1905">
            <a:solidFill>
              <a:schemeClr val="tx1">
                <a:lumMod val="85000"/>
                <a:lumOff val="15000"/>
              </a:schemeClr>
            </a:solidFill>
          </a:ln>
          <a:solidFill>
            <a:srgbClr val="0D0D0D"/>
          </a:solidFill>
          <a:effectLst>
            <a:outerShdw blurRad="25400" dist="25400" dir="2700000" algn="tl" rotWithShape="0">
              <a:schemeClr val="bg1">
                <a:lumMod val="95000"/>
                <a:alpha val="80000"/>
              </a:schemeClr>
            </a:outerShdw>
          </a:effectLst>
          <a:latin typeface="Franklin Gothic Medium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Franklin Gothic Medium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Franklin Gothic Medium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Franklin Gothic Medium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Franklin Gothic Medium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Franklin Gothic Medium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Franklin Gothic Medium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Franklin Gothic Medium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D0D0D"/>
          </a:solidFill>
          <a:latin typeface="Franklin Gothic Medium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 b="1" kern="1200">
          <a:solidFill>
            <a:srgbClr val="161514"/>
          </a:solidFill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rgbClr val="161514"/>
          </a:solidFill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rgbClr val="161514"/>
          </a:solidFill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rgbClr val="161514"/>
          </a:solidFill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rgbClr val="161514"/>
          </a:solidFill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 baseline="0">
          <a:solidFill>
            <a:schemeClr val="bg2">
              <a:lumMod val="10000"/>
            </a:schemeClr>
          </a:solidFill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 baseline="0">
          <a:solidFill>
            <a:schemeClr val="bg2">
              <a:lumMod val="10000"/>
            </a:schemeClr>
          </a:solidFill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 baseline="0">
          <a:solidFill>
            <a:schemeClr val="bg2">
              <a:lumMod val="10000"/>
            </a:schemeClr>
          </a:solidFill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600" kern="1200" baseline="0">
          <a:solidFill>
            <a:schemeClr val="bg2">
              <a:lumMod val="10000"/>
            </a:schemeClr>
          </a:solidFill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154912"/>
            <a:ext cx="7334437" cy="111384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uk-UA" sz="2700" b="1" i="1" cap="none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  <a:cs typeface="Times New Roman" pitchFamily="18" charset="0"/>
              </a:rPr>
              <a:t>Задача</a:t>
            </a:r>
            <a:r>
              <a:rPr lang="uk-UA" sz="2700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  <a:cs typeface="Times New Roman" pitchFamily="18" charset="0"/>
              </a:rPr>
              <a:t/>
            </a:r>
            <a:br>
              <a:rPr lang="uk-UA" sz="2700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  <a:cs typeface="Times New Roman" pitchFamily="18" charset="0"/>
              </a:rPr>
            </a:br>
            <a:r>
              <a:rPr lang="uk-UA" sz="2700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  <a:cs typeface="Times New Roman" pitchFamily="18" charset="0"/>
              </a:rPr>
              <a:t>Знайти  радіус кола, вписаного у рівнобедрений</a:t>
            </a:r>
            <a:r>
              <a:rPr lang="uk-UA" sz="2700" i="1" dirty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  <a:cs typeface="Times New Roman" pitchFamily="18" charset="0"/>
              </a:rPr>
              <a:t> </a:t>
            </a:r>
            <a:r>
              <a:rPr lang="uk-UA" sz="2700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  <a:cs typeface="Times New Roman" pitchFamily="18" charset="0"/>
              </a:rPr>
              <a:t>трикутник з основою 10 см і бічною стороною 13 см.</a:t>
            </a:r>
            <a:endParaRPr lang="uk-UA" sz="2700" dirty="0" smtClean="0">
              <a:solidFill>
                <a:srgbClr val="3333FF"/>
              </a:solidFill>
              <a:latin typeface="Book Antiqua" pitchFamily="18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0" y="857232"/>
            <a:ext cx="9144000" cy="645794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uk-UA" dirty="0" smtClean="0"/>
              <a:t>      </a:t>
            </a:r>
          </a:p>
          <a:p>
            <a:pPr algn="ctr">
              <a:lnSpc>
                <a:spcPct val="80000"/>
              </a:lnSpc>
              <a:buNone/>
            </a:pPr>
            <a:r>
              <a:rPr lang="uk-UA" sz="900" b="1" i="1" dirty="0" smtClean="0">
                <a:solidFill>
                  <a:schemeClr val="tx1"/>
                </a:solidFill>
                <a:effectLst/>
                <a:latin typeface="Book Antiqua" pitchFamily="18" charset="0"/>
                <a:cs typeface="Times New Roman" pitchFamily="18" charset="0"/>
              </a:rPr>
              <a:t>                    </a:t>
            </a:r>
          </a:p>
          <a:p>
            <a:pPr algn="ctr">
              <a:lnSpc>
                <a:spcPct val="80000"/>
              </a:lnSpc>
              <a:buNone/>
            </a:pPr>
            <a:r>
              <a:rPr lang="uk-UA" sz="2200" b="1" i="1" dirty="0" smtClean="0">
                <a:solidFill>
                  <a:schemeClr val="tx1"/>
                </a:solidFill>
                <a:effectLst/>
                <a:latin typeface="Book Antiqua" pitchFamily="18" charset="0"/>
                <a:cs typeface="Times New Roman" pitchFamily="18" charset="0"/>
              </a:rPr>
              <a:t>                   3 спосіб </a:t>
            </a:r>
          </a:p>
          <a:p>
            <a:pPr algn="ctr">
              <a:lnSpc>
                <a:spcPct val="80000"/>
              </a:lnSpc>
              <a:buNone/>
            </a:pPr>
            <a:r>
              <a:rPr lang="uk-UA" sz="2200" i="1" dirty="0">
                <a:solidFill>
                  <a:schemeClr val="tx1"/>
                </a:solidFill>
                <a:effectLst/>
                <a:latin typeface="Book Antiqua" pitchFamily="18" charset="0"/>
                <a:cs typeface="Times New Roman" pitchFamily="18" charset="0"/>
              </a:rPr>
              <a:t> </a:t>
            </a:r>
            <a:r>
              <a:rPr lang="uk-UA" sz="2200" i="1" dirty="0" smtClean="0">
                <a:solidFill>
                  <a:schemeClr val="tx1"/>
                </a:solidFill>
                <a:effectLst/>
                <a:latin typeface="Book Antiqua" pitchFamily="18" charset="0"/>
                <a:cs typeface="Times New Roman" pitchFamily="18" charset="0"/>
              </a:rPr>
              <a:t>                          </a:t>
            </a:r>
            <a:r>
              <a:rPr lang="uk-UA" sz="2200" b="1" i="1" dirty="0" smtClean="0">
                <a:solidFill>
                  <a:srgbClr val="006600"/>
                </a:solidFill>
                <a:effectLst/>
                <a:latin typeface="Book Antiqua" pitchFamily="18" charset="0"/>
                <a:cs typeface="Times New Roman" pitchFamily="18" charset="0"/>
              </a:rPr>
              <a:t>(застосування теми «Подібність трикутників»)</a:t>
            </a:r>
            <a:r>
              <a:rPr lang="en-US" sz="2200" dirty="0" smtClean="0">
                <a:solidFill>
                  <a:srgbClr val="006600"/>
                </a:solidFill>
                <a:effectLst/>
                <a:latin typeface="Book Antiqua" pitchFamily="18" charset="0"/>
              </a:rPr>
              <a:t> </a:t>
            </a:r>
            <a:endParaRPr lang="en-US" sz="2200" b="1" i="1" dirty="0" smtClean="0">
              <a:solidFill>
                <a:srgbClr val="006600"/>
              </a:solidFill>
              <a:effectLst/>
              <a:latin typeface="Book Antiqua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dirty="0" smtClean="0">
                <a:latin typeface="Book Antiqua" pitchFamily="18" charset="0"/>
              </a:rPr>
              <a:t>   </a:t>
            </a:r>
            <a:endParaRPr lang="uk-UA" sz="2400" dirty="0" smtClean="0">
              <a:latin typeface="Book Antiqua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uk-UA" sz="1100" dirty="0" smtClean="0"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/>
              <a:t> </a:t>
            </a:r>
            <a:endParaRPr lang="uk-UA" dirty="0" smtClean="0"/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uk-UA" dirty="0" smtClean="0"/>
              <a:t>                                   </a:t>
            </a:r>
            <a:r>
              <a:rPr lang="en-US" dirty="0" smtClean="0"/>
              <a:t>   </a:t>
            </a:r>
            <a:r>
              <a:rPr lang="uk-UA" dirty="0" smtClean="0"/>
              <a:t> </a:t>
            </a:r>
            <a:r>
              <a:rPr lang="en-US" dirty="0" smtClean="0"/>
              <a:t>                                        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428596" y="1928802"/>
            <a:ext cx="2857520" cy="3143272"/>
          </a:xfrm>
          <a:prstGeom prst="triangle">
            <a:avLst>
              <a:gd name="adj" fmla="val 50000"/>
            </a:avLst>
          </a:prstGeom>
          <a:solidFill>
            <a:srgbClr val="92D05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928662" y="3286124"/>
            <a:ext cx="1857388" cy="1785950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cxnSp>
        <p:nvCxnSpPr>
          <p:cNvPr id="17414" name="AutoShape 6"/>
          <p:cNvCxnSpPr>
            <a:cxnSpLocks noChangeShapeType="1"/>
            <a:stCxn id="18436" idx="0"/>
          </p:cNvCxnSpPr>
          <p:nvPr/>
        </p:nvCxnSpPr>
        <p:spPr bwMode="auto">
          <a:xfrm rot="16200000" flipH="1">
            <a:off x="285720" y="3500438"/>
            <a:ext cx="3143272" cy="1588"/>
          </a:xfrm>
          <a:prstGeom prst="straightConnector1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</p:spPr>
      </p:cxn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643042" y="1500174"/>
            <a:ext cx="50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214282" y="5000636"/>
            <a:ext cx="379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071802" y="5000636"/>
            <a:ext cx="450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1500166" y="3929066"/>
            <a:ext cx="3587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2714612" y="3571876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1714480" y="5000636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1857356" y="4214818"/>
            <a:ext cx="1428760" cy="857256"/>
          </a:xfrm>
          <a:prstGeom prst="line">
            <a:avLst/>
          </a:prstGeom>
          <a:noFill/>
          <a:ln w="19050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9" name="Прямоугольник 18"/>
          <p:cNvSpPr/>
          <p:nvPr/>
        </p:nvSpPr>
        <p:spPr>
          <a:xfrm>
            <a:off x="2714612" y="928669"/>
            <a:ext cx="6286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 marL="361950" indent="-95250">
              <a:lnSpc>
                <a:spcPct val="9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единительная линия 24"/>
          <p:cNvCxnSpPr>
            <a:stCxn id="17423" idx="0"/>
          </p:cNvCxnSpPr>
          <p:nvPr/>
        </p:nvCxnSpPr>
        <p:spPr>
          <a:xfrm rot="5400000" flipH="1" flipV="1">
            <a:off x="2107389" y="3607595"/>
            <a:ext cx="357190" cy="8572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 flipH="1" flipV="1">
            <a:off x="1428728" y="4643446"/>
            <a:ext cx="8572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3522652" y="2192261"/>
            <a:ext cx="5225812" cy="463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endParaRPr lang="uk-UA" sz="800" b="1" i="1" dirty="0" smtClean="0">
              <a:latin typeface="Book Antiqua" pitchFamily="18" charset="0"/>
              <a:ea typeface="Batang" pitchFamily="18" charset="-127"/>
              <a:cs typeface="Arabic Typesetting" pitchFamily="66" charset="-78"/>
            </a:endParaRPr>
          </a:p>
          <a:p>
            <a:pPr algn="just">
              <a:lnSpc>
                <a:spcPct val="130000"/>
              </a:lnSpc>
            </a:pPr>
            <a:r>
              <a:rPr lang="uk-UA" sz="23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Нехай у   рівнобедрений  трикутник  АВС  з основою АС вписане коло з центром у точці </a:t>
            </a:r>
            <a:r>
              <a:rPr lang="uk-UA" sz="2300" b="1" i="1" dirty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О. </a:t>
            </a:r>
            <a:r>
              <a:rPr lang="uk-UA" sz="23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 </a:t>
            </a:r>
            <a:r>
              <a:rPr lang="uk-UA" sz="2300" b="1" i="1" dirty="0" smtClean="0">
                <a:solidFill>
                  <a:srgbClr val="FF0000"/>
                </a:solidFill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ОК</a:t>
            </a:r>
            <a:r>
              <a:rPr lang="uk-UA" sz="23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 </a:t>
            </a:r>
            <a:r>
              <a:rPr lang="uk-UA" sz="2300" b="1" i="1" dirty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і </a:t>
            </a:r>
            <a:r>
              <a:rPr lang="uk-UA" sz="2300" b="1" i="1" dirty="0">
                <a:solidFill>
                  <a:srgbClr val="FF0000"/>
                </a:solidFill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ОН</a:t>
            </a:r>
            <a:r>
              <a:rPr lang="uk-UA" sz="2300" b="1" i="1" dirty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 – радіуси кола, перпендикулярні </a:t>
            </a:r>
            <a:r>
              <a:rPr lang="uk-UA" sz="23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  </a:t>
            </a:r>
            <a:r>
              <a:rPr lang="uk-UA" sz="2300" b="1" i="1" dirty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до</a:t>
            </a:r>
            <a:endParaRPr lang="uk-UA" sz="2300" b="1" i="1" dirty="0" smtClean="0">
              <a:latin typeface="Book Antiqua" pitchFamily="18" charset="0"/>
              <a:ea typeface="Batang" pitchFamily="18" charset="-127"/>
              <a:cs typeface="Arabic Typesetting" pitchFamily="66" charset="-78"/>
            </a:endParaRPr>
          </a:p>
          <a:p>
            <a:pPr algn="just">
              <a:lnSpc>
                <a:spcPct val="130000"/>
              </a:lnSpc>
            </a:pPr>
            <a:r>
              <a:rPr lang="uk-UA" sz="23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сторін </a:t>
            </a:r>
            <a:r>
              <a:rPr lang="uk-UA" sz="2300" b="1" i="1" dirty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трикутника.</a:t>
            </a:r>
          </a:p>
          <a:p>
            <a:pPr>
              <a:lnSpc>
                <a:spcPct val="130000"/>
              </a:lnSpc>
            </a:pPr>
            <a:endParaRPr lang="uk-UA" sz="800" b="1" i="1" dirty="0" smtClean="0">
              <a:latin typeface="Book Antiqua" pitchFamily="18" charset="0"/>
              <a:ea typeface="Batang" pitchFamily="18" charset="-127"/>
              <a:cs typeface="Arabic Typesetting" pitchFamily="66" charset="-78"/>
            </a:endParaRPr>
          </a:p>
          <a:p>
            <a:pPr>
              <a:lnSpc>
                <a:spcPct val="130000"/>
              </a:lnSpc>
            </a:pPr>
            <a:r>
              <a:rPr lang="uk-UA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      Розглянемо ▲</a:t>
            </a:r>
            <a:r>
              <a:rPr lang="en-US" sz="2400" b="1" i="1" dirty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CB</a:t>
            </a:r>
            <a:r>
              <a:rPr lang="uk-UA" sz="2400" b="1" i="1" dirty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К</a:t>
            </a:r>
            <a:r>
              <a:rPr lang="en-US" sz="2400" b="1" i="1" dirty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 </a:t>
            </a:r>
            <a:r>
              <a:rPr lang="uk-UA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і</a:t>
            </a:r>
            <a:r>
              <a:rPr lang="en-US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 ▲</a:t>
            </a:r>
            <a:r>
              <a:rPr lang="en-US" sz="2400" b="1" i="1" dirty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OBH</a:t>
            </a:r>
            <a:r>
              <a:rPr lang="uk-UA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:</a:t>
            </a:r>
          </a:p>
          <a:p>
            <a:pPr>
              <a:lnSpc>
                <a:spcPct val="130000"/>
              </a:lnSpc>
            </a:pPr>
            <a:r>
              <a:rPr lang="uk-UA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      </a:t>
            </a:r>
            <a:r>
              <a:rPr lang="en-US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&lt; B</a:t>
            </a:r>
            <a:r>
              <a:rPr lang="uk-UA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К</a:t>
            </a:r>
            <a:r>
              <a:rPr lang="en-US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C </a:t>
            </a:r>
            <a:r>
              <a:rPr lang="uk-UA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 </a:t>
            </a:r>
            <a:r>
              <a:rPr lang="en-US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= </a:t>
            </a:r>
            <a:r>
              <a:rPr lang="uk-UA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 </a:t>
            </a:r>
            <a:r>
              <a:rPr lang="en-US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&lt;</a:t>
            </a:r>
            <a:r>
              <a:rPr lang="uk-UA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 </a:t>
            </a:r>
            <a:r>
              <a:rPr lang="en-US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BHO</a:t>
            </a:r>
            <a:r>
              <a:rPr lang="uk-UA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  =  90°,</a:t>
            </a:r>
            <a:endParaRPr lang="en-US" sz="2400" b="1" i="1" dirty="0" smtClean="0">
              <a:latin typeface="Book Antiqua" pitchFamily="18" charset="0"/>
              <a:ea typeface="Batang" pitchFamily="18" charset="-127"/>
              <a:cs typeface="Arabic Typesetting" pitchFamily="66" charset="-78"/>
            </a:endParaRPr>
          </a:p>
          <a:p>
            <a:pPr>
              <a:lnSpc>
                <a:spcPct val="130000"/>
              </a:lnSpc>
            </a:pPr>
            <a:r>
              <a:rPr lang="uk-UA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      </a:t>
            </a:r>
            <a:r>
              <a:rPr lang="en-US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&lt;</a:t>
            </a:r>
            <a:r>
              <a:rPr lang="uk-UA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 </a:t>
            </a:r>
            <a:r>
              <a:rPr lang="uk-UA" sz="2400" b="1" i="1" dirty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К</a:t>
            </a:r>
            <a:r>
              <a:rPr lang="en-US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BC</a:t>
            </a:r>
            <a:r>
              <a:rPr lang="uk-UA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 </a:t>
            </a:r>
            <a:r>
              <a:rPr lang="en-US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 =</a:t>
            </a:r>
            <a:r>
              <a:rPr lang="uk-UA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 </a:t>
            </a:r>
            <a:r>
              <a:rPr lang="en-US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 &lt; OBH</a:t>
            </a:r>
            <a:r>
              <a:rPr lang="uk-UA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  як спільний.</a:t>
            </a:r>
            <a:endParaRPr lang="en-US" sz="2400" b="1" i="1" dirty="0" smtClean="0">
              <a:latin typeface="Book Antiqua" pitchFamily="18" charset="0"/>
              <a:ea typeface="Batang" pitchFamily="18" charset="-127"/>
              <a:cs typeface="Arabic Typesetting" pitchFamily="66" charset="-78"/>
            </a:endParaRPr>
          </a:p>
          <a:p>
            <a:pPr>
              <a:lnSpc>
                <a:spcPct val="130000"/>
              </a:lnSpc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</a:p>
        </p:txBody>
      </p:sp>
      <p:sp>
        <p:nvSpPr>
          <p:cNvPr id="22" name="Прямоугольный треугольник 21"/>
          <p:cNvSpPr/>
          <p:nvPr/>
        </p:nvSpPr>
        <p:spPr>
          <a:xfrm>
            <a:off x="1868467" y="1913643"/>
            <a:ext cx="1428760" cy="314327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4" name="Прямоугольный треугольник 23"/>
          <p:cNvSpPr/>
          <p:nvPr/>
        </p:nvSpPr>
        <p:spPr>
          <a:xfrm rot="20154946" flipH="1">
            <a:off x="1401098" y="2024564"/>
            <a:ext cx="937231" cy="2090891"/>
          </a:xfrm>
          <a:prstGeom prst="rt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22" grpId="0" animBg="1"/>
      <p:bldP spid="22" grpId="1" animBg="1"/>
      <p:bldP spid="24" grpId="0" animBg="1"/>
      <p:bldP spid="2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154912"/>
            <a:ext cx="7334437" cy="1113848"/>
          </a:xfrm>
        </p:spPr>
        <p:txBody>
          <a:bodyPr>
            <a:normAutofit/>
          </a:bodyPr>
          <a:lstStyle/>
          <a:p>
            <a:pPr>
              <a:defRPr/>
            </a:pPr>
            <a:endParaRPr lang="uk-UA" sz="2400" b="1" dirty="0" smtClean="0">
              <a:solidFill>
                <a:srgbClr val="3333FF"/>
              </a:solidFill>
              <a:latin typeface="Book Antiqua" pitchFamily="18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0" y="857232"/>
            <a:ext cx="9144000" cy="645794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uk-UA" dirty="0" smtClean="0"/>
              <a:t>      </a:t>
            </a:r>
          </a:p>
          <a:p>
            <a:pPr algn="ctr">
              <a:lnSpc>
                <a:spcPct val="80000"/>
              </a:lnSpc>
              <a:buNone/>
            </a:pPr>
            <a:r>
              <a:rPr lang="uk-UA" sz="900" b="1" i="1" dirty="0" smtClean="0">
                <a:solidFill>
                  <a:schemeClr val="tx1"/>
                </a:solidFill>
                <a:effectLst/>
                <a:latin typeface="Book Antiqua" pitchFamily="18" charset="0"/>
                <a:cs typeface="Times New Roman" pitchFamily="18" charset="0"/>
              </a:rPr>
              <a:t>                    </a:t>
            </a:r>
          </a:p>
          <a:p>
            <a:pPr algn="ctr">
              <a:lnSpc>
                <a:spcPct val="80000"/>
              </a:lnSpc>
              <a:buNone/>
            </a:pPr>
            <a:r>
              <a:rPr lang="uk-UA" sz="2200" b="1" i="1" dirty="0" smtClean="0">
                <a:solidFill>
                  <a:schemeClr val="tx1"/>
                </a:solidFill>
                <a:effectLst/>
                <a:latin typeface="Book Antiqua" pitchFamily="18" charset="0"/>
                <a:cs typeface="Times New Roman" pitchFamily="18" charset="0"/>
              </a:rPr>
              <a:t>                   </a:t>
            </a:r>
          </a:p>
          <a:p>
            <a:pPr algn="ctr">
              <a:lnSpc>
                <a:spcPct val="80000"/>
              </a:lnSpc>
              <a:buNone/>
            </a:pPr>
            <a:r>
              <a:rPr lang="uk-UA" sz="2200" i="1" dirty="0">
                <a:solidFill>
                  <a:schemeClr val="tx1"/>
                </a:solidFill>
                <a:effectLst/>
                <a:latin typeface="Book Antiqua" pitchFamily="18" charset="0"/>
                <a:cs typeface="Times New Roman" pitchFamily="18" charset="0"/>
              </a:rPr>
              <a:t> </a:t>
            </a:r>
            <a:r>
              <a:rPr lang="uk-UA" sz="2200" i="1" dirty="0" smtClean="0">
                <a:solidFill>
                  <a:schemeClr val="tx1"/>
                </a:solidFill>
                <a:effectLst/>
                <a:latin typeface="Book Antiqua" pitchFamily="18" charset="0"/>
                <a:cs typeface="Times New Roman" pitchFamily="18" charset="0"/>
              </a:rPr>
              <a:t>                          </a:t>
            </a:r>
            <a:endParaRPr lang="en-US" sz="2200" b="1" i="1" dirty="0" smtClean="0">
              <a:solidFill>
                <a:srgbClr val="006600"/>
              </a:solidFill>
              <a:effectLst/>
              <a:latin typeface="Book Antiqua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dirty="0" smtClean="0">
                <a:latin typeface="Book Antiqua" pitchFamily="18" charset="0"/>
              </a:rPr>
              <a:t>   </a:t>
            </a:r>
            <a:endParaRPr lang="uk-UA" sz="2400" dirty="0" smtClean="0">
              <a:latin typeface="Book Antiqua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uk-UA" sz="1100" dirty="0" smtClean="0"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/>
              <a:t> </a:t>
            </a:r>
            <a:endParaRPr lang="uk-UA" dirty="0" smtClean="0"/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uk-UA" dirty="0" smtClean="0"/>
              <a:t>                                   </a:t>
            </a:r>
            <a:r>
              <a:rPr lang="en-US" dirty="0" smtClean="0"/>
              <a:t> </a:t>
            </a:r>
            <a:r>
              <a:rPr lang="uk-UA" dirty="0" smtClean="0"/>
              <a:t>      </a:t>
            </a:r>
            <a:r>
              <a:rPr lang="en-US" dirty="0" smtClean="0"/>
              <a:t>                                          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428596" y="1928802"/>
            <a:ext cx="2857520" cy="3143272"/>
          </a:xfrm>
          <a:prstGeom prst="triangle">
            <a:avLst>
              <a:gd name="adj" fmla="val 50000"/>
            </a:avLst>
          </a:prstGeom>
          <a:solidFill>
            <a:srgbClr val="92D05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928662" y="3286124"/>
            <a:ext cx="1857388" cy="1785950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cxnSp>
        <p:nvCxnSpPr>
          <p:cNvPr id="17414" name="AutoShape 6"/>
          <p:cNvCxnSpPr>
            <a:cxnSpLocks noChangeShapeType="1"/>
            <a:stCxn id="18436" idx="0"/>
          </p:cNvCxnSpPr>
          <p:nvPr/>
        </p:nvCxnSpPr>
        <p:spPr bwMode="auto">
          <a:xfrm rot="16200000" flipH="1">
            <a:off x="285720" y="3500438"/>
            <a:ext cx="3143272" cy="1588"/>
          </a:xfrm>
          <a:prstGeom prst="straightConnector1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</p:spPr>
      </p:cxn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643042" y="1500174"/>
            <a:ext cx="50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214282" y="5000636"/>
            <a:ext cx="379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071802" y="5000636"/>
            <a:ext cx="450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1500166" y="3929066"/>
            <a:ext cx="3587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2714612" y="3571876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1714480" y="5000636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1857356" y="4214818"/>
            <a:ext cx="1428760" cy="857256"/>
          </a:xfrm>
          <a:prstGeom prst="line">
            <a:avLst/>
          </a:prstGeom>
          <a:noFill/>
          <a:ln w="19050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9" name="Прямоугольник 18"/>
          <p:cNvSpPr/>
          <p:nvPr/>
        </p:nvSpPr>
        <p:spPr>
          <a:xfrm>
            <a:off x="2714612" y="928669"/>
            <a:ext cx="6286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 marL="361950" indent="-95250">
              <a:lnSpc>
                <a:spcPct val="9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единительная линия 24"/>
          <p:cNvCxnSpPr>
            <a:stCxn id="17423" idx="0"/>
          </p:cNvCxnSpPr>
          <p:nvPr/>
        </p:nvCxnSpPr>
        <p:spPr>
          <a:xfrm rot="5400000" flipH="1" flipV="1">
            <a:off x="2107389" y="3607595"/>
            <a:ext cx="357190" cy="8572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 flipH="1" flipV="1">
            <a:off x="1428728" y="4643446"/>
            <a:ext cx="8572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 20"/>
              <p:cNvSpPr/>
              <p:nvPr/>
            </p:nvSpPr>
            <p:spPr>
              <a:xfrm>
                <a:off x="3722687" y="1099500"/>
                <a:ext cx="5184576" cy="49447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endParaRPr lang="uk-UA" sz="800" b="1" i="1" dirty="0" smtClean="0">
                  <a:latin typeface="Book Antiqua" pitchFamily="18" charset="0"/>
                  <a:ea typeface="Batang" pitchFamily="18" charset="-127"/>
                  <a:cs typeface="Arabic Typesetting" pitchFamily="66" charset="-78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uk-UA" sz="2400" b="1" i="1" dirty="0" smtClean="0">
                    <a:latin typeface="Book Antiqua" pitchFamily="18" charset="0"/>
                    <a:ea typeface="Batang" pitchFamily="18" charset="-127"/>
                    <a:cs typeface="Arabic Typesetting" pitchFamily="66" charset="-78"/>
                  </a:rPr>
                  <a:t>▲</a:t>
                </a:r>
                <a:r>
                  <a:rPr lang="en-US" sz="2400" b="1" i="1" dirty="0">
                    <a:latin typeface="Book Antiqua" pitchFamily="18" charset="0"/>
                    <a:ea typeface="Batang" pitchFamily="18" charset="-127"/>
                    <a:cs typeface="Arabic Typesetting" pitchFamily="66" charset="-78"/>
                  </a:rPr>
                  <a:t>CB</a:t>
                </a:r>
                <a:r>
                  <a:rPr lang="uk-UA" sz="2400" b="1" i="1" dirty="0" smtClean="0">
                    <a:latin typeface="Book Antiqua" pitchFamily="18" charset="0"/>
                    <a:ea typeface="Batang" pitchFamily="18" charset="-127"/>
                    <a:cs typeface="Arabic Typesetting" pitchFamily="66" charset="-78"/>
                  </a:rPr>
                  <a:t>К</a:t>
                </a:r>
                <a:r>
                  <a:rPr lang="en-US" sz="2400" b="1" i="1" dirty="0" smtClean="0">
                    <a:latin typeface="Book Antiqua" pitchFamily="18" charset="0"/>
                    <a:ea typeface="Batang" pitchFamily="18" charset="-127"/>
                    <a:cs typeface="Arabic Typesetting" pitchFamily="66" charset="-78"/>
                  </a:rPr>
                  <a:t> ∞ ▲</a:t>
                </a:r>
                <a:r>
                  <a:rPr lang="en-US" sz="2400" b="1" i="1" dirty="0">
                    <a:latin typeface="Book Antiqua" pitchFamily="18" charset="0"/>
                    <a:ea typeface="Batang" pitchFamily="18" charset="-127"/>
                    <a:cs typeface="Arabic Typesetting" pitchFamily="66" charset="-78"/>
                  </a:rPr>
                  <a:t>OBH</a:t>
                </a:r>
                <a:r>
                  <a:rPr lang="en-US" sz="2400" b="1" i="1" dirty="0" smtClean="0">
                    <a:latin typeface="Book Antiqua" pitchFamily="18" charset="0"/>
                    <a:ea typeface="Batang" pitchFamily="18" charset="-127"/>
                    <a:cs typeface="Arabic Typesetting" pitchFamily="66" charset="-78"/>
                  </a:rPr>
                  <a:t> </a:t>
                </a:r>
                <a:r>
                  <a:rPr lang="uk-UA" sz="2400" b="1" i="1" dirty="0">
                    <a:latin typeface="Book Antiqua" pitchFamily="18" charset="0"/>
                    <a:ea typeface="Batang" pitchFamily="18" charset="-127"/>
                    <a:cs typeface="Arabic Typesetting" pitchFamily="66" charset="-78"/>
                  </a:rPr>
                  <a:t>за  двома </a:t>
                </a:r>
                <a:r>
                  <a:rPr lang="uk-UA" sz="2400" b="1" i="1" dirty="0" smtClean="0">
                    <a:latin typeface="Book Antiqua" pitchFamily="18" charset="0"/>
                    <a:ea typeface="Batang" pitchFamily="18" charset="-127"/>
                    <a:cs typeface="Arabic Typesetting" pitchFamily="66" charset="-78"/>
                  </a:rPr>
                  <a:t>кутами.</a:t>
                </a:r>
              </a:p>
              <a:p>
                <a:pPr>
                  <a:lnSpc>
                    <a:spcPct val="130000"/>
                  </a:lnSpc>
                </a:pPr>
                <a:r>
                  <a:rPr lang="uk-UA" sz="2400" b="1" i="1" dirty="0" smtClean="0">
                    <a:latin typeface="Book Antiqua" pitchFamily="18" charset="0"/>
                    <a:ea typeface="Batang" pitchFamily="18" charset="-127"/>
                    <a:cs typeface="Arabic Typesetting" pitchFamily="66" charset="-78"/>
                  </a:rPr>
                  <a:t>Тому  </a:t>
                </a:r>
                <a:r>
                  <a:rPr lang="en-US" sz="2400" b="1" i="1" dirty="0" smtClean="0">
                    <a:latin typeface="Book Antiqua" pitchFamily="18" charset="0"/>
                    <a:ea typeface="Batang" pitchFamily="18" charset="-127"/>
                    <a:cs typeface="Arabic Typesetting" pitchFamily="66" charset="-78"/>
                  </a:rPr>
                  <a:t>BO : BC = BH : B</a:t>
                </a:r>
                <a:r>
                  <a:rPr lang="uk-UA" sz="2400" b="1" i="1" dirty="0" smtClean="0">
                    <a:latin typeface="Book Antiqua" pitchFamily="18" charset="0"/>
                    <a:ea typeface="Batang" pitchFamily="18" charset="-127"/>
                    <a:cs typeface="Arabic Typesetting" pitchFamily="66" charset="-78"/>
                  </a:rPr>
                  <a:t>К</a:t>
                </a:r>
                <a:r>
                  <a:rPr lang="uk-UA" sz="2400" b="1" i="1" dirty="0">
                    <a:latin typeface="Book Antiqua" pitchFamily="18" charset="0"/>
                    <a:ea typeface="Batang" pitchFamily="18" charset="-127"/>
                    <a:cs typeface="Arabic Typesetting" pitchFamily="66" charset="-78"/>
                  </a:rPr>
                  <a:t>.</a:t>
                </a:r>
                <a:r>
                  <a:rPr lang="uk-UA" sz="2400" b="1" i="1" dirty="0" smtClean="0">
                    <a:latin typeface="Book Antiqua" pitchFamily="18" charset="0"/>
                    <a:ea typeface="Batang" pitchFamily="18" charset="-127"/>
                    <a:cs typeface="Arabic Typesetting" pitchFamily="66" charset="-78"/>
                  </a:rPr>
                  <a:t> </a:t>
                </a:r>
                <a:r>
                  <a:rPr lang="en-US" sz="2400" b="1" i="1" dirty="0" smtClean="0">
                    <a:latin typeface="Book Antiqua" pitchFamily="18" charset="0"/>
                    <a:ea typeface="Batang" pitchFamily="18" charset="-127"/>
                    <a:cs typeface="Arabic Typesetting" pitchFamily="66" charset="-78"/>
                  </a:rPr>
                  <a:t>  </a:t>
                </a:r>
                <a:endParaRPr lang="uk-UA" sz="2400" b="1" i="1" dirty="0" smtClean="0">
                  <a:latin typeface="Book Antiqua" pitchFamily="18" charset="0"/>
                  <a:ea typeface="Batang" pitchFamily="18" charset="-127"/>
                  <a:cs typeface="Arabic Typesetting" pitchFamily="66" charset="-78"/>
                </a:endParaRPr>
              </a:p>
              <a:p>
                <a:pPr>
                  <a:lnSpc>
                    <a:spcPct val="130000"/>
                  </a:lnSpc>
                </a:pPr>
                <a:endParaRPr lang="en-US" sz="1400" b="1" i="1" dirty="0" smtClean="0">
                  <a:latin typeface="Book Antiqua" pitchFamily="18" charset="0"/>
                  <a:ea typeface="Batang" pitchFamily="18" charset="-127"/>
                  <a:cs typeface="Arabic Typesetting" pitchFamily="66" charset="-78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uk-UA" sz="2400" b="1" i="1" dirty="0" smtClean="0">
                    <a:latin typeface="Book Antiqua" pitchFamily="18" charset="0"/>
                    <a:cs typeface="Times New Roman" pitchFamily="18" charset="0"/>
                  </a:rPr>
                  <a:t>У прямокутному трикутнику ВКС  за  теоремою  Піфагора знайдемо ВК:</a:t>
                </a:r>
              </a:p>
              <a:p>
                <a:pPr>
                  <a:lnSpc>
                    <a:spcPct val="130000"/>
                  </a:lnSpc>
                </a:pPr>
                <a:r>
                  <a:rPr lang="en-US" sz="2400" b="1" i="1" dirty="0" smtClean="0">
                    <a:latin typeface="Book Antiqua" pitchFamily="18" charset="0"/>
                    <a:cs typeface="Times New Roman" pitchFamily="18" charset="0"/>
                  </a:rPr>
                  <a:t>   </a:t>
                </a:r>
                <a:r>
                  <a:rPr lang="uk-UA" sz="2400" b="1" i="1" dirty="0" smtClean="0">
                    <a:latin typeface="Book Antiqua" pitchFamily="18" charset="0"/>
                    <a:cs typeface="Times New Roman" pitchFamily="18" charset="0"/>
                  </a:rPr>
                  <a:t>ВК² =</a:t>
                </a:r>
                <a:r>
                  <a:rPr lang="en-US" sz="2400" b="1" i="1" dirty="0" smtClean="0">
                    <a:latin typeface="Book Antiqua" pitchFamily="18" charset="0"/>
                    <a:cs typeface="Times New Roman" pitchFamily="18" charset="0"/>
                  </a:rPr>
                  <a:t>  </a:t>
                </a:r>
                <a:r>
                  <a:rPr lang="uk-UA" sz="2400" b="1" i="1" dirty="0" smtClean="0">
                    <a:latin typeface="Book Antiqua" pitchFamily="18" charset="0"/>
                    <a:cs typeface="Times New Roman" pitchFamily="18" charset="0"/>
                  </a:rPr>
                  <a:t>ВС² – КС² </a:t>
                </a:r>
                <a:r>
                  <a:rPr lang="uk-UA" sz="2400" b="1" i="1" dirty="0">
                    <a:latin typeface="Book Antiqua" pitchFamily="18" charset="0"/>
                    <a:cs typeface="Times New Roman" pitchFamily="18" charset="0"/>
                  </a:rPr>
                  <a:t>= </a:t>
                </a:r>
                <a:r>
                  <a:rPr lang="uk-UA" sz="2400" b="1" i="1" dirty="0" smtClean="0">
                    <a:latin typeface="Book Antiqua" pitchFamily="18" charset="0"/>
                    <a:cs typeface="Times New Roman" pitchFamily="18" charset="0"/>
                  </a:rPr>
                  <a:t>ВС² –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sz="2400" b="1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uk-UA" sz="2400" b="1" i="1" smtClean="0"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num>
                      <m:den>
                        <m:r>
                          <a:rPr lang="uk-UA" sz="2400" b="1" i="1" smtClean="0"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uk-UA" sz="2400" b="1" i="1" dirty="0" smtClean="0">
                    <a:latin typeface="Book Antiqua" pitchFamily="18" charset="0"/>
                    <a:cs typeface="Times New Roman" pitchFamily="18" charset="0"/>
                  </a:rPr>
                  <a:t> АС)²</a:t>
                </a:r>
                <a:r>
                  <a:rPr lang="en-US" sz="2400" b="1" i="1" dirty="0" smtClean="0">
                    <a:latin typeface="Book Antiqua" pitchFamily="18" charset="0"/>
                    <a:cs typeface="Times New Roman" pitchFamily="18" charset="0"/>
                  </a:rPr>
                  <a:t> </a:t>
                </a:r>
                <a:r>
                  <a:rPr lang="uk-UA" sz="2400" b="1" i="1" dirty="0" smtClean="0">
                    <a:latin typeface="Book Antiqua" pitchFamily="18" charset="0"/>
                    <a:cs typeface="Times New Roman" pitchFamily="18" charset="0"/>
                  </a:rPr>
                  <a:t>;</a:t>
                </a:r>
              </a:p>
              <a:p>
                <a:pPr>
                  <a:lnSpc>
                    <a:spcPct val="130000"/>
                  </a:lnSpc>
                </a:pPr>
                <a:r>
                  <a:rPr lang="uk-UA" sz="2400" b="1" i="1" dirty="0" smtClean="0">
                    <a:latin typeface="Book Antiqua" pitchFamily="18" charset="0"/>
                    <a:cs typeface="Times New Roman" pitchFamily="18" charset="0"/>
                  </a:rPr>
                  <a:t>   ВК² </a:t>
                </a:r>
                <a:r>
                  <a:rPr lang="uk-UA" sz="2400" b="1" i="1" dirty="0">
                    <a:latin typeface="Book Antiqua" pitchFamily="18" charset="0"/>
                    <a:cs typeface="Times New Roman" pitchFamily="18" charset="0"/>
                  </a:rPr>
                  <a:t>=</a:t>
                </a:r>
                <a:r>
                  <a:rPr lang="en-US" sz="2400" b="1" i="1" dirty="0" smtClean="0">
                    <a:latin typeface="Book Antiqua" pitchFamily="18" charset="0"/>
                    <a:cs typeface="Times New Roman" pitchFamily="18" charset="0"/>
                  </a:rPr>
                  <a:t> </a:t>
                </a:r>
                <a:r>
                  <a:rPr lang="uk-UA" sz="2400" b="1" i="1" dirty="0" smtClean="0">
                    <a:latin typeface="Book Antiqua" pitchFamily="18" charset="0"/>
                    <a:cs typeface="Times New Roman" pitchFamily="18" charset="0"/>
                  </a:rPr>
                  <a:t>13² –</a:t>
                </a:r>
                <a:r>
                  <a:rPr lang="en-US" sz="2400" b="1" i="1" dirty="0" smtClean="0">
                    <a:latin typeface="Book Antiqua" pitchFamily="18" charset="0"/>
                    <a:cs typeface="Times New Roman" pitchFamily="18" charset="0"/>
                  </a:rPr>
                  <a:t> </a:t>
                </a:r>
                <a:r>
                  <a:rPr lang="uk-UA" sz="2400" b="1" i="1" dirty="0" smtClean="0">
                    <a:latin typeface="Book Antiqua" pitchFamily="18" charset="0"/>
                    <a:cs typeface="Times New Roman" pitchFamily="18" charset="0"/>
                  </a:rPr>
                  <a:t>5²</a:t>
                </a:r>
                <a:r>
                  <a:rPr lang="en-US" sz="2400" b="1" i="1" dirty="0" smtClean="0">
                    <a:latin typeface="Book Antiqua" pitchFamily="18" charset="0"/>
                    <a:cs typeface="Times New Roman" pitchFamily="18" charset="0"/>
                  </a:rPr>
                  <a:t> </a:t>
                </a:r>
                <a:r>
                  <a:rPr lang="uk-UA" sz="2400" b="1" i="1" dirty="0" smtClean="0">
                    <a:latin typeface="Book Antiqua" pitchFamily="18" charset="0"/>
                    <a:cs typeface="Times New Roman" pitchFamily="18" charset="0"/>
                  </a:rPr>
                  <a:t>= 144;   ВК = 12 см.</a:t>
                </a:r>
                <a:r>
                  <a:rPr lang="en-US" sz="2400" b="1" i="1" dirty="0" smtClean="0">
                    <a:latin typeface="Book Antiqua" pitchFamily="18" charset="0"/>
                    <a:cs typeface="Times New Roman" pitchFamily="18" charset="0"/>
                  </a:rPr>
                  <a:t>  </a:t>
                </a:r>
                <a:endParaRPr lang="uk-UA" sz="2400" b="1" i="1" dirty="0" smtClean="0">
                  <a:latin typeface="Book Antiqua" pitchFamily="18" charset="0"/>
                  <a:cs typeface="Times New Roman" pitchFamily="18" charset="0"/>
                </a:endParaRPr>
              </a:p>
              <a:p>
                <a:pPr>
                  <a:lnSpc>
                    <a:spcPct val="130000"/>
                  </a:lnSpc>
                </a:pPr>
                <a:endParaRPr lang="uk-UA" b="1" i="1" dirty="0" smtClean="0">
                  <a:latin typeface="Book Antiqua" pitchFamily="18" charset="0"/>
                  <a:cs typeface="Times New Roman" pitchFamily="18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uk-UA" sz="2400" b="1" i="1" dirty="0" smtClean="0">
                    <a:latin typeface="Book Antiqua" pitchFamily="18" charset="0"/>
                    <a:cs typeface="Times New Roman" pitchFamily="18" charset="0"/>
                  </a:rPr>
                  <a:t>ВО = ВК – ОК,  ОК=</a:t>
                </a:r>
                <a:r>
                  <a:rPr lang="en-US" sz="2400" b="1" i="1" dirty="0">
                    <a:latin typeface="Book Antiqua" pitchFamily="18" charset="0"/>
                    <a:cs typeface="Times New Roman" pitchFamily="18" charset="0"/>
                  </a:rPr>
                  <a:t> </a:t>
                </a:r>
                <a:r>
                  <a:rPr lang="en-US" sz="2400" b="1" i="1" dirty="0" smtClean="0">
                    <a:latin typeface="Book Antiqua" pitchFamily="18" charset="0"/>
                    <a:cs typeface="Times New Roman" pitchFamily="18" charset="0"/>
                  </a:rPr>
                  <a:t>r</a:t>
                </a:r>
                <a:r>
                  <a:rPr lang="uk-UA" sz="2400" b="1" i="1" dirty="0" smtClean="0">
                    <a:latin typeface="Book Antiqua" pitchFamily="18" charset="0"/>
                    <a:cs typeface="Times New Roman" pitchFamily="18" charset="0"/>
                  </a:rPr>
                  <a:t>, </a:t>
                </a:r>
                <a:r>
                  <a:rPr lang="uk-UA" sz="2400" b="1" i="1" dirty="0">
                    <a:latin typeface="Book Antiqua" pitchFamily="18" charset="0"/>
                    <a:cs typeface="Times New Roman" pitchFamily="18" charset="0"/>
                  </a:rPr>
                  <a:t>ВО </a:t>
                </a:r>
                <a:r>
                  <a:rPr lang="uk-UA" sz="2400" b="1" i="1" dirty="0" smtClean="0">
                    <a:latin typeface="Book Antiqua" pitchFamily="18" charset="0"/>
                    <a:cs typeface="Times New Roman" pitchFamily="18" charset="0"/>
                  </a:rPr>
                  <a:t>= 12 – </a:t>
                </a:r>
                <a:r>
                  <a:rPr lang="en-US" sz="2400" b="1" i="1" dirty="0" smtClean="0">
                    <a:latin typeface="Book Antiqua" pitchFamily="18" charset="0"/>
                    <a:cs typeface="Times New Roman" pitchFamily="18" charset="0"/>
                  </a:rPr>
                  <a:t>r</a:t>
                </a:r>
                <a:r>
                  <a:rPr lang="uk-UA" sz="2400" b="1" i="1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2687" y="1099500"/>
                <a:ext cx="5184576" cy="4944752"/>
              </a:xfrm>
              <a:prstGeom prst="rect">
                <a:avLst/>
              </a:prstGeom>
              <a:blipFill rotWithShape="1">
                <a:blip r:embed="rId3"/>
                <a:stretch>
                  <a:fillRect l="-1882" r="-1059" b="-110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Прямоугольный треугольник 21"/>
          <p:cNvSpPr/>
          <p:nvPr/>
        </p:nvSpPr>
        <p:spPr>
          <a:xfrm>
            <a:off x="1858941" y="1928802"/>
            <a:ext cx="1428760" cy="314327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4" name="Прямоугольный треугольник 23"/>
          <p:cNvSpPr/>
          <p:nvPr/>
        </p:nvSpPr>
        <p:spPr>
          <a:xfrm rot="20155326" flipH="1">
            <a:off x="1416055" y="2046840"/>
            <a:ext cx="912375" cy="2087726"/>
          </a:xfrm>
          <a:prstGeom prst="rtTriangl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5414377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4" grpId="0" animBg="1"/>
      <p:bldP spid="2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0" y="332656"/>
            <a:ext cx="9144000" cy="6982522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uk-UA" dirty="0" smtClean="0"/>
              <a:t>      </a:t>
            </a:r>
            <a:r>
              <a:rPr lang="uk-UA" sz="900" b="1" i="1" dirty="0" smtClean="0">
                <a:solidFill>
                  <a:schemeClr val="tx1"/>
                </a:solidFill>
                <a:effectLst/>
                <a:latin typeface="Book Antiqua" pitchFamily="18" charset="0"/>
                <a:cs typeface="Times New Roman" pitchFamily="18" charset="0"/>
              </a:rPr>
              <a:t>             </a:t>
            </a:r>
            <a:r>
              <a:rPr lang="uk-UA" sz="2200" b="1" i="1" dirty="0" smtClean="0">
                <a:solidFill>
                  <a:schemeClr val="tx1"/>
                </a:solidFill>
                <a:effectLst/>
                <a:latin typeface="Book Antiqua" pitchFamily="18" charset="0"/>
                <a:cs typeface="Times New Roman" pitchFamily="18" charset="0"/>
              </a:rPr>
              <a:t>                            </a:t>
            </a:r>
            <a:r>
              <a:rPr lang="uk-UA" sz="800" i="1" dirty="0" smtClean="0">
                <a:solidFill>
                  <a:schemeClr val="tx1"/>
                </a:solidFill>
                <a:effectLst/>
                <a:latin typeface="Book Antiqua" pitchFamily="18" charset="0"/>
                <a:cs typeface="Times New Roman" pitchFamily="18" charset="0"/>
              </a:rPr>
              <a:t>                           </a:t>
            </a:r>
            <a:endParaRPr lang="uk-UA" sz="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uk-UA" sz="800" dirty="0" smtClean="0"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/>
              <a:t> </a:t>
            </a:r>
            <a:endParaRPr lang="uk-UA" dirty="0" smtClean="0"/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uk-UA" dirty="0" smtClean="0"/>
              <a:t>                                   </a:t>
            </a:r>
            <a:r>
              <a:rPr lang="en-US" dirty="0" smtClean="0"/>
              <a:t>                                           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428596" y="1928802"/>
            <a:ext cx="2857520" cy="3143272"/>
          </a:xfrm>
          <a:prstGeom prst="triangle">
            <a:avLst>
              <a:gd name="adj" fmla="val 50000"/>
            </a:avLst>
          </a:prstGeom>
          <a:solidFill>
            <a:srgbClr val="92D05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928662" y="3286124"/>
            <a:ext cx="1857388" cy="1785950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cxnSp>
        <p:nvCxnSpPr>
          <p:cNvPr id="17414" name="AutoShape 6"/>
          <p:cNvCxnSpPr>
            <a:cxnSpLocks noChangeShapeType="1"/>
            <a:stCxn id="18436" idx="0"/>
          </p:cNvCxnSpPr>
          <p:nvPr/>
        </p:nvCxnSpPr>
        <p:spPr bwMode="auto">
          <a:xfrm rot="16200000" flipH="1">
            <a:off x="285720" y="3500438"/>
            <a:ext cx="3143272" cy="1588"/>
          </a:xfrm>
          <a:prstGeom prst="straightConnector1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</p:spPr>
      </p:cxn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643042" y="1500174"/>
            <a:ext cx="50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214282" y="5000636"/>
            <a:ext cx="379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071802" y="5000636"/>
            <a:ext cx="450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1500166" y="3929066"/>
            <a:ext cx="3587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2714612" y="3571876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1714480" y="5000636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1857356" y="4214818"/>
            <a:ext cx="1428760" cy="857256"/>
          </a:xfrm>
          <a:prstGeom prst="line">
            <a:avLst/>
          </a:prstGeom>
          <a:noFill/>
          <a:ln w="19050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cxnSp>
        <p:nvCxnSpPr>
          <p:cNvPr id="25" name="Прямая соединительная линия 24"/>
          <p:cNvCxnSpPr>
            <a:stCxn id="17423" idx="0"/>
          </p:cNvCxnSpPr>
          <p:nvPr/>
        </p:nvCxnSpPr>
        <p:spPr>
          <a:xfrm rot="5400000" flipH="1" flipV="1">
            <a:off x="2107389" y="3607595"/>
            <a:ext cx="357190" cy="8572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 flipH="1" flipV="1">
            <a:off x="1428728" y="4643446"/>
            <a:ext cx="8572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3635896" y="1250759"/>
            <a:ext cx="5342767" cy="5213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uk-UA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                ▲ОКС = </a:t>
            </a:r>
            <a:r>
              <a:rPr lang="uk-UA" sz="2400" b="1" i="1" dirty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▲ </a:t>
            </a:r>
            <a:r>
              <a:rPr lang="uk-UA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ОНС </a:t>
            </a:r>
          </a:p>
          <a:p>
            <a:pPr>
              <a:lnSpc>
                <a:spcPct val="130000"/>
              </a:lnSpc>
            </a:pPr>
            <a:r>
              <a:rPr lang="uk-UA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за катетом і гіпотенузою, тому</a:t>
            </a: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30000"/>
              </a:lnSpc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КС 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= НС = 5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см;  ВН 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ВС – НС; </a:t>
            </a:r>
          </a:p>
          <a:p>
            <a:pPr>
              <a:lnSpc>
                <a:spcPct val="130000"/>
              </a:lnSpc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ВН 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13 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– 5 = 8 см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30000"/>
              </a:lnSpc>
            </a:pPr>
            <a:endParaRPr lang="en-US" sz="14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30000"/>
              </a:lnSpc>
            </a:pPr>
            <a:r>
              <a:rPr lang="uk-UA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З рівняння </a:t>
            </a:r>
            <a:r>
              <a:rPr lang="en-US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BO </a:t>
            </a:r>
            <a:r>
              <a:rPr lang="en-US" sz="2400" b="1" i="1" dirty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: BC = BH : B</a:t>
            </a:r>
            <a:r>
              <a:rPr lang="uk-UA" sz="2400" b="1" i="1" dirty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К</a:t>
            </a:r>
            <a:endParaRPr lang="uk-UA" sz="24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30000"/>
              </a:lnSpc>
            </a:pPr>
            <a:r>
              <a:rPr lang="uk-UA" sz="2400" b="1" i="1" dirty="0">
                <a:latin typeface="Book Antiqua" pitchFamily="18" charset="0"/>
                <a:cs typeface="Times New Roman" pitchFamily="18" charset="0"/>
              </a:rPr>
              <a:t>о</a:t>
            </a:r>
            <a:r>
              <a:rPr lang="uk-UA" sz="2400" b="1" i="1" dirty="0" smtClean="0">
                <a:latin typeface="Book Antiqua" pitchFamily="18" charset="0"/>
                <a:cs typeface="Times New Roman" pitchFamily="18" charset="0"/>
              </a:rPr>
              <a:t>тримуємо:  </a:t>
            </a:r>
            <a:r>
              <a:rPr lang="en-US" sz="2400" b="1" i="1" dirty="0" smtClean="0">
                <a:latin typeface="Book Antiqua" pitchFamily="18" charset="0"/>
                <a:cs typeface="Times New Roman" pitchFamily="18" charset="0"/>
              </a:rPr>
              <a:t>(</a:t>
            </a:r>
            <a:r>
              <a:rPr lang="uk-UA" sz="2400" b="1" i="1" dirty="0" smtClean="0">
                <a:latin typeface="Book Antiqua" pitchFamily="18" charset="0"/>
                <a:cs typeface="Times New Roman" pitchFamily="18" charset="0"/>
              </a:rPr>
              <a:t>12 – </a:t>
            </a:r>
            <a:r>
              <a:rPr lang="en-US" sz="2400" b="1" i="1" dirty="0" smtClean="0">
                <a:latin typeface="Book Antiqua" pitchFamily="18" charset="0"/>
                <a:cs typeface="Times New Roman" pitchFamily="18" charset="0"/>
              </a:rPr>
              <a:t>r)</a:t>
            </a:r>
            <a:r>
              <a:rPr lang="uk-UA" sz="2400" b="1" i="1" dirty="0" smtClean="0">
                <a:latin typeface="Book Antiqua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Book Antiqua" pitchFamily="18" charset="0"/>
                <a:cs typeface="Times New Roman" pitchFamily="18" charset="0"/>
              </a:rPr>
              <a:t>:</a:t>
            </a:r>
            <a:r>
              <a:rPr lang="uk-UA" sz="2400" b="1" i="1" dirty="0" smtClean="0">
                <a:latin typeface="Book Antiqua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Book Antiqua" pitchFamily="18" charset="0"/>
                <a:cs typeface="Times New Roman" pitchFamily="18" charset="0"/>
              </a:rPr>
              <a:t>13 = 8</a:t>
            </a:r>
            <a:r>
              <a:rPr lang="uk-UA" sz="2400" b="1" i="1" dirty="0" smtClean="0">
                <a:latin typeface="Book Antiqua" pitchFamily="18" charset="0"/>
                <a:cs typeface="Times New Roman" pitchFamily="18" charset="0"/>
              </a:rPr>
              <a:t> : </a:t>
            </a:r>
            <a:r>
              <a:rPr lang="en-US" sz="2400" b="1" i="1" dirty="0" smtClean="0">
                <a:latin typeface="Book Antiqua" pitchFamily="18" charset="0"/>
                <a:cs typeface="Times New Roman" pitchFamily="18" charset="0"/>
              </a:rPr>
              <a:t>12</a:t>
            </a:r>
            <a:r>
              <a:rPr lang="uk-UA" sz="2400" b="1" i="1" dirty="0" smtClean="0">
                <a:latin typeface="Book Antiqua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Book Antiqua" pitchFamily="18" charset="0"/>
                <a:cs typeface="Times New Roman" pitchFamily="18" charset="0"/>
              </a:rPr>
              <a:t>,                 </a:t>
            </a:r>
          </a:p>
          <a:p>
            <a:pPr>
              <a:lnSpc>
                <a:spcPct val="130000"/>
              </a:lnSpc>
            </a:pPr>
            <a:r>
              <a:rPr lang="uk-UA" sz="2400" b="1" i="1" dirty="0" smtClean="0">
                <a:latin typeface="Book Antiqua" pitchFamily="18" charset="0"/>
                <a:cs typeface="Times New Roman" pitchFamily="18" charset="0"/>
              </a:rPr>
              <a:t>                          </a:t>
            </a:r>
            <a:r>
              <a:rPr lang="en-US" sz="2400" b="1" i="1" dirty="0" smtClean="0">
                <a:latin typeface="Book Antiqua" pitchFamily="18" charset="0"/>
                <a:cs typeface="Times New Roman" pitchFamily="18" charset="0"/>
              </a:rPr>
              <a:t>12· (12 – r) = 8 · 13</a:t>
            </a:r>
            <a:r>
              <a:rPr lang="uk-UA" sz="2400" b="1" i="1" dirty="0" smtClean="0">
                <a:latin typeface="Book Antiqua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Book Antiqua" pitchFamily="18" charset="0"/>
                <a:cs typeface="Times New Roman" pitchFamily="18" charset="0"/>
              </a:rPr>
              <a:t>,</a:t>
            </a:r>
            <a:r>
              <a:rPr lang="uk-UA" sz="2400" b="1" i="1" dirty="0" smtClean="0">
                <a:latin typeface="Book Antiqua" pitchFamily="18" charset="0"/>
                <a:cs typeface="Times New Roman" pitchFamily="18" charset="0"/>
              </a:rPr>
              <a:t>                             </a:t>
            </a:r>
            <a:endParaRPr lang="en-US" sz="2400" b="1" i="1" dirty="0" smtClean="0">
              <a:latin typeface="Book Antiqua" pitchFamily="18" charset="0"/>
              <a:cs typeface="Times New Roman" pitchFamily="18" charset="0"/>
            </a:endParaRPr>
          </a:p>
          <a:p>
            <a:pPr>
              <a:lnSpc>
                <a:spcPct val="130000"/>
              </a:lnSpc>
            </a:pPr>
            <a:r>
              <a:rPr lang="uk-UA" sz="2400" b="1" i="1" dirty="0" smtClean="0">
                <a:latin typeface="Book Antiqua" pitchFamily="18" charset="0"/>
                <a:cs typeface="Times New Roman" pitchFamily="18" charset="0"/>
              </a:rPr>
              <a:t>                          </a:t>
            </a:r>
            <a:r>
              <a:rPr lang="en-US" sz="2400" b="1" i="1" dirty="0" smtClean="0">
                <a:latin typeface="Book Antiqua" pitchFamily="18" charset="0"/>
                <a:cs typeface="Times New Roman" pitchFamily="18" charset="0"/>
              </a:rPr>
              <a:t>12 – r = 26/3</a:t>
            </a:r>
            <a:r>
              <a:rPr lang="uk-UA" sz="2400" b="1" i="1" dirty="0" smtClean="0">
                <a:latin typeface="Book Antiqua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Book Antiqua" pitchFamily="18" charset="0"/>
                <a:cs typeface="Times New Roman" pitchFamily="18" charset="0"/>
              </a:rPr>
              <a:t>,                             </a:t>
            </a:r>
            <a:r>
              <a:rPr lang="uk-UA" sz="2400" b="1" i="1" dirty="0" smtClean="0">
                <a:latin typeface="Book Antiqua" pitchFamily="18" charset="0"/>
                <a:cs typeface="Times New Roman" pitchFamily="18" charset="0"/>
              </a:rPr>
              <a:t> </a:t>
            </a:r>
            <a:endParaRPr lang="en-US" sz="2400" b="1" i="1" dirty="0" smtClean="0">
              <a:latin typeface="Book Antiqua" pitchFamily="18" charset="0"/>
              <a:cs typeface="Times New Roman" pitchFamily="18" charset="0"/>
            </a:endParaRPr>
          </a:p>
          <a:p>
            <a:pPr>
              <a:lnSpc>
                <a:spcPct val="130000"/>
              </a:lnSpc>
            </a:pPr>
            <a:r>
              <a:rPr lang="en-US" sz="2400" b="1" i="1" dirty="0" smtClean="0">
                <a:latin typeface="Book Antiqua" pitchFamily="18" charset="0"/>
                <a:cs typeface="Times New Roman" pitchFamily="18" charset="0"/>
              </a:rPr>
              <a:t>    </a:t>
            </a:r>
            <a:r>
              <a:rPr lang="uk-UA" sz="2400" b="1" i="1" dirty="0" smtClean="0">
                <a:latin typeface="Book Antiqua" pitchFamily="18" charset="0"/>
                <a:cs typeface="Times New Roman" pitchFamily="18" charset="0"/>
              </a:rPr>
              <a:t>                       </a:t>
            </a:r>
            <a:r>
              <a:rPr lang="en-US" sz="2400" b="1" i="1" dirty="0" smtClean="0">
                <a:latin typeface="Book Antiqua" pitchFamily="18" charset="0"/>
                <a:cs typeface="Times New Roman" pitchFamily="18" charset="0"/>
              </a:rPr>
              <a:t>r</a:t>
            </a:r>
            <a:r>
              <a:rPr lang="uk-UA" sz="2400" b="1" i="1" dirty="0" smtClean="0">
                <a:latin typeface="Book Antiqua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Book Antiqua" pitchFamily="18" charset="0"/>
                <a:cs typeface="Times New Roman" pitchFamily="18" charset="0"/>
              </a:rPr>
              <a:t> = 10/3 (</a:t>
            </a:r>
            <a:r>
              <a:rPr lang="uk-UA" sz="2400" b="1" i="1" dirty="0" smtClean="0">
                <a:latin typeface="Book Antiqua" pitchFamily="18" charset="0"/>
                <a:cs typeface="Times New Roman" pitchFamily="18" charset="0"/>
              </a:rPr>
              <a:t>см) .</a:t>
            </a:r>
            <a:r>
              <a:rPr lang="en-US" sz="2400" b="1" i="1" dirty="0" smtClean="0">
                <a:latin typeface="Book Antiqua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latin typeface="Book Antiqua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30000"/>
              </a:lnSpc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69573788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154912"/>
            <a:ext cx="7334437" cy="111384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uk-UA" sz="2700" b="1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  <a:cs typeface="Times New Roman" pitchFamily="18" charset="0"/>
              </a:rPr>
              <a:t>Висновок</a:t>
            </a:r>
            <a:endParaRPr lang="uk-UA" sz="2700" b="1" dirty="0" smtClean="0">
              <a:solidFill>
                <a:srgbClr val="3333FF"/>
              </a:solidFill>
              <a:latin typeface="Book Antiqua" pitchFamily="18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0" y="857232"/>
            <a:ext cx="9144000" cy="645794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uk-UA" dirty="0" smtClean="0"/>
              <a:t>      </a:t>
            </a:r>
            <a:endParaRPr lang="uk-UA" dirty="0" smtClean="0"/>
          </a:p>
          <a:p>
            <a:pPr algn="ctr">
              <a:lnSpc>
                <a:spcPct val="80000"/>
              </a:lnSpc>
              <a:buNone/>
            </a:pPr>
            <a:endParaRPr lang="uk-UA" sz="2200" i="1" smtClean="0">
              <a:solidFill>
                <a:schemeClr val="tx1"/>
              </a:solidFill>
              <a:effectLst/>
              <a:latin typeface="Book Antiqua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</a:pPr>
            <a:r>
              <a:rPr lang="uk-UA" sz="2200" i="1" smtClean="0">
                <a:solidFill>
                  <a:schemeClr val="tx1"/>
                </a:solidFill>
                <a:effectLst/>
                <a:latin typeface="Book Antiqua" pitchFamily="18" charset="0"/>
                <a:cs typeface="Times New Roman" pitchFamily="18" charset="0"/>
              </a:rPr>
              <a:t>       </a:t>
            </a:r>
            <a:r>
              <a:rPr lang="uk-UA" sz="2200" b="1" i="1" dirty="0" smtClean="0">
                <a:solidFill>
                  <a:srgbClr val="006600"/>
                </a:solidFill>
                <a:effectLst/>
                <a:latin typeface="Book Antiqua" pitchFamily="18" charset="0"/>
                <a:cs typeface="Times New Roman" pitchFamily="18" charset="0"/>
              </a:rPr>
              <a:t>(застосування теми «Подібність трикутників»)</a:t>
            </a:r>
            <a:r>
              <a:rPr lang="en-US" sz="2200" dirty="0" smtClean="0">
                <a:solidFill>
                  <a:srgbClr val="006600"/>
                </a:solidFill>
                <a:effectLst/>
                <a:latin typeface="Book Antiqua" pitchFamily="18" charset="0"/>
              </a:rPr>
              <a:t> </a:t>
            </a:r>
            <a:endParaRPr lang="en-US" sz="2200" b="1" i="1" dirty="0" smtClean="0">
              <a:solidFill>
                <a:srgbClr val="006600"/>
              </a:solidFill>
              <a:effectLst/>
              <a:latin typeface="Book Antiqua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dirty="0" smtClean="0">
                <a:latin typeface="Book Antiqua" pitchFamily="18" charset="0"/>
              </a:rPr>
              <a:t>   </a:t>
            </a:r>
            <a:endParaRPr lang="uk-UA" sz="2400" dirty="0" smtClean="0">
              <a:latin typeface="Book Antiqua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uk-UA" sz="1100" dirty="0" smtClean="0"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/>
              <a:t> </a:t>
            </a:r>
            <a:endParaRPr lang="uk-UA" dirty="0" smtClean="0"/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uk-UA" dirty="0" smtClean="0"/>
              <a:t>                                   </a:t>
            </a:r>
            <a:r>
              <a:rPr lang="en-US" dirty="0" smtClean="0"/>
              <a:t>   </a:t>
            </a:r>
            <a:r>
              <a:rPr lang="uk-UA" dirty="0" smtClean="0"/>
              <a:t> </a:t>
            </a:r>
            <a:r>
              <a:rPr lang="en-US" dirty="0" smtClean="0"/>
              <a:t>                                       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714612" y="928669"/>
            <a:ext cx="6286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 marL="361950" indent="-95250">
              <a:lnSpc>
                <a:spcPct val="9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99592" y="2192261"/>
            <a:ext cx="7200800" cy="265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endParaRPr lang="uk-UA" sz="800" b="1" i="1" dirty="0" smtClean="0">
              <a:latin typeface="Book Antiqua" pitchFamily="18" charset="0"/>
              <a:ea typeface="Batang" pitchFamily="18" charset="-127"/>
              <a:cs typeface="Arabic Typesetting" pitchFamily="66" charset="-78"/>
            </a:endParaRPr>
          </a:p>
          <a:p>
            <a:pPr algn="just">
              <a:lnSpc>
                <a:spcPct val="130000"/>
              </a:lnSpc>
            </a:pPr>
            <a:r>
              <a:rPr lang="uk-UA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Під час </a:t>
            </a:r>
            <a:r>
              <a:rPr lang="uk-UA" sz="2400" b="1" i="1" dirty="0" err="1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розв</a:t>
            </a:r>
            <a:r>
              <a:rPr lang="en-US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’</a:t>
            </a:r>
            <a:r>
              <a:rPr lang="uk-UA" sz="2400" b="1" i="1" dirty="0" err="1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язання</a:t>
            </a:r>
            <a:r>
              <a:rPr lang="uk-UA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 задачі ми використовували теорему Піфагора, ознаку подібності трикутників за двома кутами, властивість подібних трикутників</a:t>
            </a:r>
            <a:r>
              <a:rPr lang="uk-UA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 та ознаку </a:t>
            </a:r>
            <a:r>
              <a:rPr lang="uk-UA" sz="2400" b="1" i="1" dirty="0" smtClean="0">
                <a:latin typeface="Book Antiqua" pitchFamily="18" charset="0"/>
                <a:ea typeface="Batang" pitchFamily="18" charset="-127"/>
                <a:cs typeface="Arabic Typesetting" pitchFamily="66" charset="-78"/>
              </a:rPr>
              <a:t>рівності прямокутних трикутників.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64602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theme/theme1.xml><?xml version="1.0" encoding="utf-8"?>
<a:theme xmlns:a="http://schemas.openxmlformats.org/drawingml/2006/main" name="Academic_ID01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шаблон-циркуль</Template>
  <TotalTime>1762</TotalTime>
  <Words>320</Words>
  <Application>Microsoft Office PowerPoint</Application>
  <PresentationFormat>Экран (4:3)</PresentationFormat>
  <Paragraphs>100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Academic_ID01</vt:lpstr>
      <vt:lpstr>Задача Знайти  радіус кола, вписаного у рівнобедрений трикутник з основою 10 см і бічною стороною 13 см.</vt:lpstr>
      <vt:lpstr>Презентация PowerPoint</vt:lpstr>
      <vt:lpstr>Презентация PowerPoint</vt:lpstr>
      <vt:lpstr>Висновок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ТРАПЕЦІЯ</dc:title>
  <dc:creator>LuNa</dc:creator>
  <cp:lastModifiedBy>LuNa</cp:lastModifiedBy>
  <cp:revision>181</cp:revision>
  <dcterms:created xsi:type="dcterms:W3CDTF">2013-01-11T22:14:19Z</dcterms:created>
  <dcterms:modified xsi:type="dcterms:W3CDTF">2013-10-07T20:50:33Z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256914</vt:lpwstr>
  </property>
  <property fmtid="{D5CDD505-2E9C-101B-9397-08002B2CF9AE}" name="NXPowerLiteVersion" pid="3">
    <vt:lpwstr>D4.1.4</vt:lpwstr>
  </property>
</Properties>
</file>