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60" r:id="rId14"/>
    <p:sldId id="261" r:id="rId15"/>
    <p:sldId id="262" r:id="rId16"/>
    <p:sldId id="263" r:id="rId17"/>
    <p:sldId id="273" r:id="rId18"/>
    <p:sldId id="272" r:id="rId19"/>
    <p:sldId id="274" r:id="rId20"/>
    <p:sldId id="275" r:id="rId2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9E67-8E60-489A-ADE4-7608C0E341D0}" type="datetimeFigureOut">
              <a:rPr lang="uk-UA" smtClean="0"/>
              <a:pPr/>
              <a:t>03.03.2014</a:t>
            </a:fld>
            <a:endParaRPr lang="uk-UA"/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452C-11CE-4CB9-9685-27F310507FDF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9E67-8E60-489A-ADE4-7608C0E341D0}" type="datetimeFigureOut">
              <a:rPr lang="uk-UA" smtClean="0"/>
              <a:pPr/>
              <a:t>03.03.2014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452C-11CE-4CB9-9685-27F310507FD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9E67-8E60-489A-ADE4-7608C0E341D0}" type="datetimeFigureOut">
              <a:rPr lang="uk-UA" smtClean="0"/>
              <a:pPr/>
              <a:t>03.03.2014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452C-11CE-4CB9-9685-27F310507FD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9E67-8E60-489A-ADE4-7608C0E341D0}" type="datetimeFigureOut">
              <a:rPr lang="uk-UA" smtClean="0"/>
              <a:pPr/>
              <a:t>03.03.2014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452C-11CE-4CB9-9685-27F310507FD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9E67-8E60-489A-ADE4-7608C0E341D0}" type="datetimeFigureOut">
              <a:rPr lang="uk-UA" smtClean="0"/>
              <a:pPr/>
              <a:t>03.03.2014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941452C-11CE-4CB9-9685-27F310507FD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9E67-8E60-489A-ADE4-7608C0E341D0}" type="datetimeFigureOut">
              <a:rPr lang="uk-UA" smtClean="0"/>
              <a:pPr/>
              <a:t>03.03.2014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452C-11CE-4CB9-9685-27F310507FD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9E67-8E60-489A-ADE4-7608C0E341D0}" type="datetimeFigureOut">
              <a:rPr lang="uk-UA" smtClean="0"/>
              <a:pPr/>
              <a:t>03.03.2014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452C-11CE-4CB9-9685-27F310507FD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9E67-8E60-489A-ADE4-7608C0E341D0}" type="datetimeFigureOut">
              <a:rPr lang="uk-UA" smtClean="0"/>
              <a:pPr/>
              <a:t>03.03.2014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452C-11CE-4CB9-9685-27F310507FD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9E67-8E60-489A-ADE4-7608C0E341D0}" type="datetimeFigureOut">
              <a:rPr lang="uk-UA" smtClean="0"/>
              <a:pPr/>
              <a:t>03.03.2014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452C-11CE-4CB9-9685-27F310507FD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9E67-8E60-489A-ADE4-7608C0E341D0}" type="datetimeFigureOut">
              <a:rPr lang="uk-UA" smtClean="0"/>
              <a:pPr/>
              <a:t>03.03.2014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452C-11CE-4CB9-9685-27F310507FD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uk-U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Клацніть піктограму, щоб додати зображення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B9E67-8E60-489A-ADE4-7608C0E341D0}" type="datetimeFigureOut">
              <a:rPr lang="uk-UA" smtClean="0"/>
              <a:pPr/>
              <a:t>03.03.2014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452C-11CE-4CB9-9685-27F310507FD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FB9E67-8E60-489A-ADE4-7608C0E341D0}" type="datetimeFigureOut">
              <a:rPr lang="uk-UA" smtClean="0"/>
              <a:pPr/>
              <a:t>03.03.2014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41452C-11CE-4CB9-9685-27F310507FD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800199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КВАДРАТНІ РІВНЯННЯ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2497832"/>
          </a:xfrm>
        </p:spPr>
        <p:txBody>
          <a:bodyPr>
            <a:normAutofit/>
          </a:bodyPr>
          <a:lstStyle/>
          <a:p>
            <a:r>
              <a:rPr lang="uk-UA" sz="5400" dirty="0" smtClean="0">
                <a:solidFill>
                  <a:srgbClr val="FFFF00"/>
                </a:solidFill>
              </a:rPr>
              <a:t>Неповні квадратні </a:t>
            </a:r>
            <a:r>
              <a:rPr lang="uk-UA" sz="5400" dirty="0" smtClean="0">
                <a:solidFill>
                  <a:srgbClr val="FFFF00"/>
                </a:solidFill>
              </a:rPr>
              <a:t>рівняння</a:t>
            </a:r>
            <a:endParaRPr lang="uk-UA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Теорема </a:t>
            </a:r>
            <a:r>
              <a:rPr lang="ru-RU" sz="5400" b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Вієта</a:t>
            </a:r>
            <a:endParaRPr lang="uk-UA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788024" y="1600200"/>
            <a:ext cx="3898776" cy="4525963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defRPr/>
            </a:pPr>
            <a:r>
              <a:rPr lang="ru-RU" b="1" dirty="0">
                <a:solidFill>
                  <a:srgbClr val="FFC000"/>
                </a:solidFill>
              </a:rPr>
              <a:t>Знаменита теорема, </a:t>
            </a:r>
            <a:r>
              <a:rPr lang="ru-RU" b="1" dirty="0" err="1">
                <a:solidFill>
                  <a:srgbClr val="FFC000"/>
                </a:solidFill>
              </a:rPr>
              <a:t>що</a:t>
            </a:r>
            <a:r>
              <a:rPr lang="ru-RU" b="1" dirty="0">
                <a:solidFill>
                  <a:srgbClr val="FFC000"/>
                </a:solidFill>
              </a:rPr>
              <a:t> </a:t>
            </a:r>
            <a:r>
              <a:rPr lang="ru-RU" b="1" dirty="0" err="1">
                <a:solidFill>
                  <a:srgbClr val="FFC000"/>
                </a:solidFill>
              </a:rPr>
              <a:t>встановлює</a:t>
            </a:r>
            <a:r>
              <a:rPr lang="ru-RU" b="1" dirty="0">
                <a:solidFill>
                  <a:srgbClr val="FFC000"/>
                </a:solidFill>
              </a:rPr>
              <a:t>  </a:t>
            </a:r>
            <a:r>
              <a:rPr lang="ru-RU" b="1" dirty="0" err="1">
                <a:solidFill>
                  <a:srgbClr val="FFC000"/>
                </a:solidFill>
              </a:rPr>
              <a:t>зв’язок</a:t>
            </a:r>
            <a:r>
              <a:rPr lang="ru-RU" b="1" dirty="0">
                <a:solidFill>
                  <a:srgbClr val="FFC000"/>
                </a:solidFill>
              </a:rPr>
              <a:t> </a:t>
            </a:r>
            <a:r>
              <a:rPr lang="ru-RU" b="1" dirty="0" err="1">
                <a:solidFill>
                  <a:srgbClr val="FFC000"/>
                </a:solidFill>
              </a:rPr>
              <a:t>коефіцієнтів</a:t>
            </a:r>
            <a:r>
              <a:rPr lang="ru-RU" b="1" dirty="0">
                <a:solidFill>
                  <a:srgbClr val="FFC000"/>
                </a:solidFill>
              </a:rPr>
              <a:t> квадратного </a:t>
            </a:r>
            <a:r>
              <a:rPr lang="uk-UA" b="1" dirty="0">
                <a:solidFill>
                  <a:srgbClr val="FFC000"/>
                </a:solidFill>
              </a:rPr>
              <a:t>рівняння</a:t>
            </a:r>
            <a:r>
              <a:rPr lang="ru-RU" b="1" dirty="0">
                <a:solidFill>
                  <a:srgbClr val="FFC000"/>
                </a:solidFill>
              </a:rPr>
              <a:t> </a:t>
            </a:r>
            <a:r>
              <a:rPr lang="ru-RU" b="1" dirty="0" err="1">
                <a:solidFill>
                  <a:srgbClr val="FFC000"/>
                </a:solidFill>
              </a:rPr>
              <a:t>з</a:t>
            </a:r>
            <a:r>
              <a:rPr lang="ru-RU" b="1" dirty="0">
                <a:solidFill>
                  <a:srgbClr val="FFC000"/>
                </a:solidFill>
              </a:rPr>
              <a:t> </a:t>
            </a:r>
            <a:r>
              <a:rPr lang="ru-RU" b="1" dirty="0" err="1">
                <a:solidFill>
                  <a:srgbClr val="FFC000"/>
                </a:solidFill>
              </a:rPr>
              <a:t>його</a:t>
            </a:r>
            <a:r>
              <a:rPr lang="ru-RU" b="1" dirty="0">
                <a:solidFill>
                  <a:srgbClr val="FFC000"/>
                </a:solidFill>
              </a:rPr>
              <a:t> </a:t>
            </a:r>
            <a:r>
              <a:rPr lang="ru-RU" b="1" dirty="0" err="1">
                <a:solidFill>
                  <a:srgbClr val="FFC000"/>
                </a:solidFill>
              </a:rPr>
              <a:t>коренями</a:t>
            </a:r>
            <a:r>
              <a:rPr lang="ru-RU" b="1" dirty="0">
                <a:solidFill>
                  <a:srgbClr val="FFC000"/>
                </a:solidFill>
              </a:rPr>
              <a:t>,  </a:t>
            </a:r>
            <a:r>
              <a:rPr lang="ru-RU" b="1" dirty="0" err="1">
                <a:solidFill>
                  <a:srgbClr val="FFC000"/>
                </a:solidFill>
              </a:rPr>
              <a:t>була</a:t>
            </a:r>
            <a:r>
              <a:rPr lang="ru-RU" b="1" dirty="0">
                <a:solidFill>
                  <a:srgbClr val="FFC000"/>
                </a:solidFill>
              </a:rPr>
              <a:t> </a:t>
            </a:r>
            <a:r>
              <a:rPr lang="ru-RU" b="1" dirty="0" err="1">
                <a:solidFill>
                  <a:srgbClr val="FFC000"/>
                </a:solidFill>
              </a:rPr>
              <a:t>оприлюднена</a:t>
            </a:r>
            <a:r>
              <a:rPr lang="ru-RU" b="1" dirty="0">
                <a:solidFill>
                  <a:srgbClr val="FFC000"/>
                </a:solidFill>
              </a:rPr>
              <a:t> в 1591  </a:t>
            </a:r>
            <a:r>
              <a:rPr lang="ru-RU" b="1" dirty="0" err="1">
                <a:solidFill>
                  <a:srgbClr val="FFC000"/>
                </a:solidFill>
              </a:rPr>
              <a:t>році</a:t>
            </a:r>
            <a:r>
              <a:rPr lang="ru-RU" b="1" dirty="0">
                <a:solidFill>
                  <a:srgbClr val="FFC000"/>
                </a:solidFill>
              </a:rPr>
              <a:t>. </a:t>
            </a:r>
          </a:p>
          <a:p>
            <a:pPr>
              <a:lnSpc>
                <a:spcPct val="90000"/>
              </a:lnSpc>
              <a:defRPr/>
            </a:pPr>
            <a:endParaRPr lang="ru-RU" b="1" dirty="0">
              <a:solidFill>
                <a:srgbClr val="FFC0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ru-RU" b="1" dirty="0" err="1">
                <a:solidFill>
                  <a:srgbClr val="FFC000"/>
                </a:solidFill>
              </a:rPr>
              <a:t>Тепер</a:t>
            </a:r>
            <a:r>
              <a:rPr lang="ru-RU" b="1" dirty="0">
                <a:solidFill>
                  <a:srgbClr val="FFC000"/>
                </a:solidFill>
              </a:rPr>
              <a:t> вона носить </a:t>
            </a:r>
            <a:r>
              <a:rPr lang="ru-RU" b="1" dirty="0" err="1">
                <a:solidFill>
                  <a:srgbClr val="FFC000"/>
                </a:solidFill>
              </a:rPr>
              <a:t>ім’я</a:t>
            </a:r>
            <a:r>
              <a:rPr lang="ru-RU" b="1" dirty="0">
                <a:solidFill>
                  <a:srgbClr val="FFC000"/>
                </a:solidFill>
              </a:rPr>
              <a:t> </a:t>
            </a:r>
            <a:r>
              <a:rPr lang="ru-RU" b="1" dirty="0" err="1">
                <a:solidFill>
                  <a:srgbClr val="FFC000"/>
                </a:solidFill>
              </a:rPr>
              <a:t>Вієта</a:t>
            </a:r>
            <a:r>
              <a:rPr lang="ru-RU" b="1" dirty="0">
                <a:solidFill>
                  <a:srgbClr val="FFC000"/>
                </a:solidFill>
              </a:rPr>
              <a:t>.</a:t>
            </a:r>
          </a:p>
          <a:p>
            <a:endParaRPr lang="uk-UA" dirty="0"/>
          </a:p>
        </p:txBody>
      </p:sp>
      <p:pic>
        <p:nvPicPr>
          <p:cNvPr id="4" name="Рисунок 2" descr="http://tmn.fio.ru/works/35x/306/im/index.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412777"/>
            <a:ext cx="3888234" cy="5058500"/>
          </a:xfrm>
          <a:prstGeom prst="rect">
            <a:avLst/>
          </a:prstGeom>
          <a:noFill/>
          <a:ln w="76200" cmpd="tri">
            <a:solidFill>
              <a:srgbClr val="FFCC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FF0066"/>
                </a:solidFill>
                <a:latin typeface="+mn-lt"/>
              </a:rPr>
              <a:t>Розповідали</a:t>
            </a:r>
            <a:endParaRPr lang="uk-UA" sz="5400" dirty="0">
              <a:latin typeface="+mn-lt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uk-UA" dirty="0">
                <a:solidFill>
                  <a:srgbClr val="FFC000"/>
                </a:solidFill>
              </a:rPr>
              <a:t>Вчений міг розв'язувати задачу дві – три доби, при цьому відмовляючись від сну та їжі.</a:t>
            </a:r>
          </a:p>
          <a:p>
            <a:pPr algn="just">
              <a:defRPr/>
            </a:pPr>
            <a:r>
              <a:rPr lang="uk-UA" dirty="0">
                <a:solidFill>
                  <a:srgbClr val="FFC000"/>
                </a:solidFill>
              </a:rPr>
              <a:t>Якось на прийомі в короля Франції, посол Нідерландів сказав, що у Франції немає математиків, які б змогли розв'язати рівняння 45-го степеня. </a:t>
            </a:r>
            <a:r>
              <a:rPr lang="uk-UA" dirty="0" err="1">
                <a:solidFill>
                  <a:srgbClr val="FFC000"/>
                </a:solidFill>
              </a:rPr>
              <a:t>Вієт</a:t>
            </a:r>
            <a:r>
              <a:rPr lang="uk-UA" dirty="0">
                <a:solidFill>
                  <a:srgbClr val="FFC000"/>
                </a:solidFill>
              </a:rPr>
              <a:t> відразу назвав один з коренів, на наступний день ще 22.</a:t>
            </a:r>
            <a:endParaRPr lang="ru-RU" dirty="0">
              <a:solidFill>
                <a:srgbClr val="FFC000"/>
              </a:solidFill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  <a:latin typeface="+mn-lt"/>
              </a:rPr>
              <a:t>Помер Франсуа </a:t>
            </a:r>
            <a:r>
              <a:rPr lang="uk-UA" sz="4800" b="1" dirty="0" err="1" smtClean="0">
                <a:solidFill>
                  <a:srgbClr val="FF0000"/>
                </a:solidFill>
                <a:latin typeface="+mn-lt"/>
              </a:rPr>
              <a:t>Вієт</a:t>
            </a:r>
            <a:r>
              <a:rPr lang="uk-UA" sz="4800" b="1" dirty="0" smtClean="0">
                <a:solidFill>
                  <a:srgbClr val="FF0000"/>
                </a:solidFill>
                <a:latin typeface="+mn-lt"/>
              </a:rPr>
              <a:t>  -        1603 року 14 лютого.</a:t>
            </a:r>
            <a:r>
              <a:rPr lang="uk-UA" sz="4800" dirty="0" smtClean="0">
                <a:solidFill>
                  <a:srgbClr val="FF0000"/>
                </a:solidFill>
                <a:latin typeface="+mn-lt"/>
              </a:rPr>
              <a:t> </a:t>
            </a:r>
            <a:endParaRPr lang="uk-UA" sz="4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76504"/>
          </a:xfrm>
        </p:spPr>
        <p:txBody>
          <a:bodyPr/>
          <a:lstStyle/>
          <a:p>
            <a:pPr>
              <a:defRPr/>
            </a:pPr>
            <a:endParaRPr lang="uk-UA" dirty="0" smtClean="0">
              <a:solidFill>
                <a:srgbClr val="FFC000"/>
              </a:solidFill>
            </a:endParaRPr>
          </a:p>
          <a:p>
            <a:pPr>
              <a:defRPr/>
            </a:pPr>
            <a:r>
              <a:rPr lang="uk-UA" dirty="0" smtClean="0">
                <a:solidFill>
                  <a:srgbClr val="FFC000"/>
                </a:solidFill>
              </a:rPr>
              <a:t>Людина </a:t>
            </a:r>
            <a:r>
              <a:rPr lang="uk-UA" dirty="0">
                <a:solidFill>
                  <a:srgbClr val="FFC000"/>
                </a:solidFill>
              </a:rPr>
              <a:t>великого розуму і логіки - один з найбільших вчених математиків </a:t>
            </a:r>
            <a:r>
              <a:rPr lang="en-US" dirty="0">
                <a:solidFill>
                  <a:srgbClr val="FFC000"/>
                </a:solidFill>
              </a:rPr>
              <a:t>XV</a:t>
            </a:r>
            <a:r>
              <a:rPr lang="uk-UA" dirty="0">
                <a:solidFill>
                  <a:srgbClr val="FFC000"/>
                </a:solidFill>
              </a:rPr>
              <a:t>І </a:t>
            </a:r>
            <a:r>
              <a:rPr lang="uk-UA" dirty="0" err="1">
                <a:solidFill>
                  <a:srgbClr val="FFC000"/>
                </a:solidFill>
              </a:rPr>
              <a:t>століття”</a:t>
            </a:r>
            <a:endParaRPr lang="uk-UA" dirty="0">
              <a:solidFill>
                <a:srgbClr val="FFC000"/>
              </a:solidFill>
            </a:endParaRPr>
          </a:p>
          <a:p>
            <a:pPr>
              <a:buNone/>
              <a:defRPr/>
            </a:pPr>
            <a:r>
              <a:rPr lang="uk-UA" dirty="0">
                <a:solidFill>
                  <a:srgbClr val="FFC000"/>
                </a:solidFill>
              </a:rPr>
              <a:t>                                 маркіз  </a:t>
            </a:r>
            <a:r>
              <a:rPr lang="uk-UA" dirty="0" err="1">
                <a:solidFill>
                  <a:srgbClr val="FFC000"/>
                </a:solidFill>
              </a:rPr>
              <a:t>Летуаль</a:t>
            </a:r>
            <a:endParaRPr lang="uk-UA" dirty="0">
              <a:solidFill>
                <a:srgbClr val="FFC000"/>
              </a:solidFill>
            </a:endParaRPr>
          </a:p>
          <a:p>
            <a:pPr>
              <a:defRPr/>
            </a:pPr>
            <a:r>
              <a:rPr lang="uk-UA" dirty="0">
                <a:solidFill>
                  <a:srgbClr val="FFC000"/>
                </a:solidFill>
              </a:rPr>
              <a:t> </a:t>
            </a:r>
            <a:r>
              <a:rPr lang="uk-UA" dirty="0" err="1">
                <a:solidFill>
                  <a:srgbClr val="FFC000"/>
                </a:solidFill>
              </a:rPr>
              <a:t>“Батько”</a:t>
            </a:r>
            <a:r>
              <a:rPr lang="uk-UA" dirty="0">
                <a:solidFill>
                  <a:srgbClr val="FFC000"/>
                </a:solidFill>
              </a:rPr>
              <a:t> алгебри</a:t>
            </a:r>
          </a:p>
          <a:p>
            <a:pPr>
              <a:defRPr/>
            </a:pPr>
            <a:r>
              <a:rPr lang="uk-UA" dirty="0">
                <a:solidFill>
                  <a:srgbClr val="FFC000"/>
                </a:solidFill>
              </a:rPr>
              <a:t>Основоположник аналітичної геометрії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5300" dirty="0" smtClean="0">
                <a:solidFill>
                  <a:srgbClr val="FFFF00"/>
                </a:solidFill>
              </a:rPr>
              <a:t>   </a:t>
            </a:r>
            <a:r>
              <a:rPr lang="uk-UA" sz="5300" dirty="0" smtClean="0">
                <a:solidFill>
                  <a:srgbClr val="FF0000"/>
                </a:solidFill>
              </a:rPr>
              <a:t>Загальні положення  </a:t>
            </a:r>
            <a:br>
              <a:rPr lang="uk-UA" sz="5300" dirty="0" smtClean="0">
                <a:solidFill>
                  <a:srgbClr val="FF0000"/>
                </a:solidFill>
              </a:rPr>
            </a:br>
            <a:r>
              <a:rPr lang="uk-UA" sz="5300" dirty="0" smtClean="0">
                <a:solidFill>
                  <a:srgbClr val="FF0000"/>
                </a:solidFill>
              </a:rPr>
              <a:t> про квадратні рівняння.</a:t>
            </a:r>
            <a:r>
              <a:rPr lang="uk-UA" sz="4000" dirty="0" smtClean="0">
                <a:solidFill>
                  <a:srgbClr val="FFFF00"/>
                </a:solidFill>
              </a:rPr>
              <a:t/>
            </a:r>
            <a:br>
              <a:rPr lang="uk-UA" sz="4000" dirty="0" smtClean="0">
                <a:solidFill>
                  <a:srgbClr val="FFFF00"/>
                </a:solidFill>
              </a:rPr>
            </a:br>
            <a:r>
              <a:rPr lang="uk-UA" dirty="0">
                <a:solidFill>
                  <a:srgbClr val="FFC000"/>
                </a:solidFill>
              </a:rPr>
              <a:t>Означення 1</a:t>
            </a:r>
            <a:r>
              <a:rPr lang="uk-UA" dirty="0" smtClean="0">
                <a:solidFill>
                  <a:srgbClr val="FFC000"/>
                </a:solidFill>
              </a:rPr>
              <a:t>: </a:t>
            </a:r>
            <a:r>
              <a:rPr lang="uk-UA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Рівняння, у </a:t>
            </a:r>
            <a:r>
              <a:rPr lang="uk-UA" dirty="0">
                <a:solidFill>
                  <a:schemeClr val="bg2">
                    <a:lumMod val="20000"/>
                    <a:lumOff val="80000"/>
                  </a:schemeClr>
                </a:solidFill>
              </a:rPr>
              <a:t>якого ліва </a:t>
            </a:r>
            <a:r>
              <a:rPr lang="uk-UA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частина, многочлен  </a:t>
            </a:r>
            <a:r>
              <a:rPr lang="uk-UA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другого </a:t>
            </a:r>
            <a:r>
              <a:rPr lang="uk-UA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степеня </a:t>
            </a:r>
            <a:r>
              <a:rPr lang="uk-UA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відносно змінної</a:t>
            </a:r>
            <a:r>
              <a:rPr lang="uk-UA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, а </a:t>
            </a:r>
            <a:r>
              <a:rPr lang="uk-UA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права – нуль, називають рівнянням  другого степеня  або квадратним.</a:t>
            </a:r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uk-UA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Наприклад </a:t>
            </a:r>
            <a:r>
              <a:rPr lang="uk-UA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3 </a:t>
            </a:r>
            <a:r>
              <a:rPr lang="uk-UA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х² </a:t>
            </a:r>
            <a:r>
              <a:rPr lang="uk-UA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+5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x</a:t>
            </a:r>
            <a:r>
              <a:rPr lang="uk-UA" dirty="0">
                <a:solidFill>
                  <a:schemeClr val="bg2">
                    <a:lumMod val="20000"/>
                    <a:lumOff val="80000"/>
                  </a:schemeClr>
                </a:solidFill>
              </a:rPr>
              <a:t>-</a:t>
            </a:r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4=0</a:t>
            </a:r>
            <a:r>
              <a:rPr lang="uk-UA" dirty="0">
                <a:solidFill>
                  <a:srgbClr val="FF0000"/>
                </a:solidFill>
              </a:rPr>
              <a:t/>
            </a:r>
            <a:br>
              <a:rPr lang="uk-UA" dirty="0">
                <a:solidFill>
                  <a:srgbClr val="FF0000"/>
                </a:solidFill>
              </a:rPr>
            </a:br>
            <a:r>
              <a:rPr lang="uk-UA" dirty="0">
                <a:solidFill>
                  <a:srgbClr val="FFC000"/>
                </a:solidFill>
              </a:rPr>
              <a:t>Означення 2</a:t>
            </a:r>
            <a:r>
              <a:rPr lang="uk-UA" dirty="0" smtClean="0">
                <a:solidFill>
                  <a:srgbClr val="FFC000"/>
                </a:solidFill>
              </a:rPr>
              <a:t>: </a:t>
            </a:r>
            <a:r>
              <a:rPr lang="uk-UA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Квадратним </a:t>
            </a:r>
            <a:r>
              <a:rPr lang="uk-UA" dirty="0">
                <a:solidFill>
                  <a:schemeClr val="bg2">
                    <a:lumMod val="20000"/>
                    <a:lumOff val="80000"/>
                  </a:schemeClr>
                </a:solidFill>
              </a:rPr>
              <a:t>рівнянням називають рівняння виду </a:t>
            </a:r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ax²+bx+c=0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,</a:t>
            </a:r>
            <a:r>
              <a:rPr lang="uk-UA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де 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x –</a:t>
            </a:r>
            <a:r>
              <a:rPr lang="uk-UA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змінна</a:t>
            </a:r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a,b,c</a:t>
            </a:r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-</a:t>
            </a:r>
            <a:r>
              <a:rPr lang="uk-UA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деякі числа</a:t>
            </a:r>
            <a:r>
              <a:rPr lang="uk-UA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, причому 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a≠0</a:t>
            </a:r>
            <a:b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uk-UA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Наприклад 2</a:t>
            </a:r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x²-3x+4=0</a:t>
            </a:r>
            <a:endParaRPr lang="uk-UA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uk-UA" sz="4000" dirty="0" smtClean="0">
                <a:solidFill>
                  <a:srgbClr val="FF0000"/>
                </a:solidFill>
              </a:rPr>
              <a:t>   </a:t>
            </a:r>
          </a:p>
          <a:p>
            <a:pPr algn="ctr">
              <a:buNone/>
            </a:pPr>
            <a:r>
              <a:rPr lang="uk-UA" sz="4000" dirty="0" smtClean="0">
                <a:solidFill>
                  <a:srgbClr val="FF0000"/>
                </a:solidFill>
              </a:rPr>
              <a:t>   </a:t>
            </a:r>
            <a:r>
              <a:rPr lang="uk-UA" sz="4800" dirty="0" smtClean="0">
                <a:solidFill>
                  <a:srgbClr val="FF0000"/>
                </a:solidFill>
                <a:cs typeface="Times New Roman" pitchFamily="18" charset="0"/>
              </a:rPr>
              <a:t>Види</a:t>
            </a:r>
            <a:r>
              <a:rPr lang="en-US" sz="4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uk-UA" sz="4800" dirty="0" smtClean="0">
                <a:solidFill>
                  <a:srgbClr val="FF0000"/>
                </a:solidFill>
                <a:cs typeface="Times New Roman" pitchFamily="18" charset="0"/>
              </a:rPr>
              <a:t>квадратних</a:t>
            </a:r>
            <a:r>
              <a:rPr lang="en-US" sz="4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uk-UA" sz="4800" dirty="0" smtClean="0">
                <a:solidFill>
                  <a:srgbClr val="FF0000"/>
                </a:solidFill>
                <a:cs typeface="Times New Roman" pitchFamily="18" charset="0"/>
              </a:rPr>
              <a:t>                   рівнянь:</a:t>
            </a:r>
          </a:p>
          <a:p>
            <a:pPr algn="ctr">
              <a:buNone/>
            </a:pPr>
            <a:endParaRPr lang="uk-UA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uk-UA" sz="4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повні квадратні рівняння</a:t>
            </a:r>
            <a:br>
              <a:rPr lang="uk-UA" sz="4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uk-UA" sz="4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неповні квадратні рівняння</a:t>
            </a:r>
            <a:br>
              <a:rPr lang="uk-UA" sz="4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uk-UA" sz="4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зведені квадратні рівняння</a:t>
            </a:r>
            <a:endParaRPr lang="uk-UA" sz="4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algn="ctr">
              <a:buNone/>
            </a:pPr>
            <a:r>
              <a:rPr lang="uk-UA" dirty="0" smtClean="0">
                <a:solidFill>
                  <a:srgbClr val="FFFF00"/>
                </a:solidFill>
              </a:rPr>
              <a:t>   </a:t>
            </a:r>
            <a:r>
              <a:rPr lang="uk-UA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Способи розв‘язування                    квадратних рівнянь</a:t>
            </a:r>
            <a:r>
              <a:rPr lang="uk-UA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uk-UA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uk-UA" sz="4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4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виділенням квадрата двочлена</a:t>
            </a:r>
            <a:br>
              <a:rPr lang="uk-UA" sz="4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4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 формулами</a:t>
            </a:r>
            <a:br>
              <a:rPr lang="uk-UA" sz="4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c)</a:t>
            </a:r>
            <a:r>
              <a:rPr lang="uk-UA" sz="4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 теоремою </a:t>
            </a:r>
            <a:r>
              <a:rPr lang="uk-UA" sz="44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Вієта</a:t>
            </a:r>
            <a:endParaRPr lang="uk-UA" sz="4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>
                <a:solidFill>
                  <a:srgbClr val="FF0000"/>
                </a:solidFill>
              </a:rPr>
              <a:t>   </a:t>
            </a:r>
            <a:r>
              <a:rPr lang="uk-UA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Неповні квадратні рівняння</a:t>
            </a:r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Означення</a:t>
            </a:r>
            <a:r>
              <a:rPr lang="uk-UA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: Якщо в рівнянні </a:t>
            </a:r>
            <a:r>
              <a:rPr lang="uk-UA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ах²+</a:t>
            </a:r>
            <a:r>
              <a:rPr lang="en-US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bx+c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=0</a:t>
            </a:r>
            <a:b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хоча б один із коефіцієнтів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uk-UA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або </a:t>
            </a:r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дорівнює </a:t>
            </a:r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uk-UA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 таке квадратне рівняння називається</a:t>
            </a:r>
            <a:r>
              <a:rPr lang="uk-UA" sz="36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неповним.</a:t>
            </a:r>
            <a:br>
              <a:rPr lang="uk-UA" sz="36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Наприклад: 5х²+10х=0</a:t>
            </a:r>
            <a:b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2х²-8=0</a:t>
            </a:r>
            <a:b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3х²=0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400" dirty="0" smtClean="0">
                <a:solidFill>
                  <a:srgbClr val="FFC000"/>
                </a:solidFill>
              </a:rPr>
              <a:t>Опорна схема 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3600" dirty="0" smtClean="0">
                <a:solidFill>
                  <a:srgbClr val="C00000"/>
                </a:solidFill>
              </a:rPr>
              <a:t>1).</a:t>
            </a:r>
            <a:r>
              <a:rPr lang="en-US" dirty="0" smtClean="0"/>
              <a:t>   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uk-UA" sz="4000" dirty="0" smtClean="0">
                <a:solidFill>
                  <a:srgbClr val="FFFF00"/>
                </a:solidFill>
              </a:rPr>
              <a:t>Якщо С=0 , тоді маємо :</a:t>
            </a:r>
          </a:p>
          <a:p>
            <a:pPr algn="ctr">
              <a:buNone/>
            </a:pPr>
            <a:r>
              <a:rPr lang="uk-UA" sz="4000" dirty="0" smtClean="0">
                <a:solidFill>
                  <a:srgbClr val="FFFF00"/>
                </a:solidFill>
              </a:rPr>
              <a:t>а</a:t>
            </a:r>
            <a:r>
              <a:rPr lang="en-US" sz="4000" dirty="0" smtClean="0">
                <a:solidFill>
                  <a:srgbClr val="FFFF00"/>
                </a:solidFill>
              </a:rPr>
              <a:t>x²+bx=0 ,</a:t>
            </a:r>
          </a:p>
          <a:p>
            <a:pPr algn="ctr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x(</a:t>
            </a:r>
            <a:r>
              <a:rPr lang="en-US" sz="4000" dirty="0" err="1" smtClean="0">
                <a:solidFill>
                  <a:srgbClr val="FFFF00"/>
                </a:solidFill>
              </a:rPr>
              <a:t>ax+b</a:t>
            </a:r>
            <a:r>
              <a:rPr lang="en-US" sz="4000" dirty="0" smtClean="0">
                <a:solidFill>
                  <a:srgbClr val="FFFF00"/>
                </a:solidFill>
              </a:rPr>
              <a:t>)=0 , </a:t>
            </a:r>
            <a:r>
              <a:rPr lang="uk-UA" sz="4000" dirty="0" smtClean="0">
                <a:solidFill>
                  <a:srgbClr val="FFFF00"/>
                </a:solidFill>
              </a:rPr>
              <a:t>звідси</a:t>
            </a:r>
          </a:p>
          <a:p>
            <a:pPr algn="ctr">
              <a:buNone/>
            </a:pPr>
            <a:r>
              <a:rPr lang="en-US" sz="4000" u="sng" dirty="0" smtClean="0">
                <a:solidFill>
                  <a:srgbClr val="C00000"/>
                </a:solidFill>
              </a:rPr>
              <a:t>x=0</a:t>
            </a:r>
            <a:r>
              <a:rPr lang="uk-UA" sz="4000" dirty="0" smtClean="0">
                <a:solidFill>
                  <a:srgbClr val="FFFF00"/>
                </a:solidFill>
              </a:rPr>
              <a:t>,</a:t>
            </a:r>
            <a:r>
              <a:rPr lang="uk-UA" sz="4000" dirty="0" smtClean="0"/>
              <a:t> </a:t>
            </a:r>
            <a:r>
              <a:rPr lang="uk-UA" sz="4000" dirty="0" smtClean="0">
                <a:solidFill>
                  <a:srgbClr val="FFFF00"/>
                </a:solidFill>
              </a:rPr>
              <a:t>або</a:t>
            </a:r>
            <a:r>
              <a:rPr lang="en-US" sz="4000" dirty="0" smtClean="0"/>
              <a:t> </a:t>
            </a:r>
            <a:r>
              <a:rPr lang="en-US" sz="4000" dirty="0" err="1" smtClean="0">
                <a:solidFill>
                  <a:srgbClr val="C00000"/>
                </a:solidFill>
              </a:rPr>
              <a:t>ax+b</a:t>
            </a:r>
            <a:r>
              <a:rPr lang="en-US" sz="4000" dirty="0" smtClean="0">
                <a:solidFill>
                  <a:srgbClr val="C00000"/>
                </a:solidFill>
              </a:rPr>
              <a:t>=0</a:t>
            </a:r>
            <a:r>
              <a:rPr lang="en-US" sz="4000" dirty="0" smtClean="0">
                <a:solidFill>
                  <a:srgbClr val="FFFF00"/>
                </a:solidFill>
              </a:rPr>
              <a:t> ,</a:t>
            </a:r>
          </a:p>
          <a:p>
            <a:pPr algn="ctr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ax=-b</a:t>
            </a:r>
          </a:p>
          <a:p>
            <a:pPr algn="ctr">
              <a:buNone/>
            </a:pPr>
            <a:r>
              <a:rPr lang="en-US" sz="4000" u="sng" dirty="0" smtClean="0">
                <a:solidFill>
                  <a:srgbClr val="C00000"/>
                </a:solidFill>
              </a:rPr>
              <a:t>x=-b/a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755576" y="1484784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2). </a:t>
            </a:r>
            <a:r>
              <a:rPr lang="uk-UA" sz="4000" dirty="0" smtClean="0">
                <a:solidFill>
                  <a:srgbClr val="FFFF00"/>
                </a:solidFill>
              </a:rPr>
              <a:t>Якщо</a:t>
            </a:r>
            <a:r>
              <a:rPr lang="uk-UA" sz="4000" dirty="0" smtClean="0">
                <a:solidFill>
                  <a:srgbClr val="C00000"/>
                </a:solidFill>
              </a:rPr>
              <a:t> </a:t>
            </a:r>
            <a:r>
              <a:rPr lang="en-US" sz="4000" dirty="0" smtClean="0">
                <a:solidFill>
                  <a:srgbClr val="C00000"/>
                </a:solidFill>
              </a:rPr>
              <a:t>b=0 </a:t>
            </a:r>
            <a:r>
              <a:rPr lang="en-US" sz="4000" dirty="0" smtClean="0">
                <a:solidFill>
                  <a:srgbClr val="FFFF00"/>
                </a:solidFill>
              </a:rPr>
              <a:t>, </a:t>
            </a:r>
            <a:r>
              <a:rPr lang="uk-UA" sz="4000" dirty="0" smtClean="0">
                <a:solidFill>
                  <a:srgbClr val="FFFF00"/>
                </a:solidFill>
              </a:rPr>
              <a:t>тоді маємо :</a:t>
            </a:r>
          </a:p>
          <a:p>
            <a:pPr>
              <a:buNone/>
            </a:pPr>
            <a:r>
              <a:rPr lang="en-US" sz="4000" dirty="0" smtClean="0"/>
              <a:t>      </a:t>
            </a:r>
            <a:r>
              <a:rPr lang="en-US" sz="4000" dirty="0" smtClean="0">
                <a:solidFill>
                  <a:srgbClr val="FFFF00"/>
                </a:solidFill>
              </a:rPr>
              <a:t>ax²+c=0</a:t>
            </a:r>
          </a:p>
          <a:p>
            <a:pPr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      ax²=-c</a:t>
            </a:r>
          </a:p>
          <a:p>
            <a:pPr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      x²=-c/a</a:t>
            </a:r>
          </a:p>
          <a:p>
            <a:pPr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   a)</a:t>
            </a:r>
            <a:r>
              <a:rPr lang="uk-UA" sz="4000" dirty="0" smtClean="0">
                <a:solidFill>
                  <a:srgbClr val="FFFF00"/>
                </a:solidFill>
              </a:rPr>
              <a:t>якщо</a:t>
            </a:r>
            <a:r>
              <a:rPr lang="uk-UA" sz="4000" dirty="0" smtClean="0"/>
              <a:t> </a:t>
            </a:r>
            <a:r>
              <a:rPr lang="uk-UA" sz="4000" dirty="0" smtClean="0">
                <a:solidFill>
                  <a:srgbClr val="C00000"/>
                </a:solidFill>
              </a:rPr>
              <a:t>-с/</a:t>
            </a:r>
            <a:r>
              <a:rPr lang="en-US" sz="4000" dirty="0" smtClean="0">
                <a:solidFill>
                  <a:srgbClr val="C00000"/>
                </a:solidFill>
              </a:rPr>
              <a:t>a&gt;0 </a:t>
            </a:r>
            <a:r>
              <a:rPr lang="en-US" sz="4000" dirty="0" smtClean="0">
                <a:solidFill>
                  <a:srgbClr val="FFFF00"/>
                </a:solidFill>
              </a:rPr>
              <a:t>, </a:t>
            </a:r>
            <a:r>
              <a:rPr lang="uk-UA" sz="4000" dirty="0" smtClean="0">
                <a:solidFill>
                  <a:srgbClr val="FFFF00"/>
                </a:solidFill>
              </a:rPr>
              <a:t>то </a:t>
            </a:r>
            <a:r>
              <a:rPr lang="en-US" sz="4000" u="sng" dirty="0" smtClean="0">
                <a:solidFill>
                  <a:srgbClr val="C00000"/>
                </a:solidFill>
              </a:rPr>
              <a:t>x1=√-c/a</a:t>
            </a:r>
          </a:p>
          <a:p>
            <a:pPr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                                  </a:t>
            </a:r>
            <a:r>
              <a:rPr lang="en-US" sz="4000" u="sng" dirty="0" smtClean="0">
                <a:solidFill>
                  <a:srgbClr val="C00000"/>
                </a:solidFill>
              </a:rPr>
              <a:t>x2=-√-c/a</a:t>
            </a:r>
          </a:p>
          <a:p>
            <a:pPr>
              <a:buNone/>
            </a:pPr>
            <a:r>
              <a:rPr lang="uk-UA" sz="4000" dirty="0" smtClean="0"/>
              <a:t>   </a:t>
            </a:r>
            <a:r>
              <a:rPr lang="uk-UA" sz="4000" dirty="0" smtClean="0">
                <a:solidFill>
                  <a:srgbClr val="FFFF00"/>
                </a:solidFill>
              </a:rPr>
              <a:t>б)якщо</a:t>
            </a:r>
            <a:r>
              <a:rPr lang="uk-UA" sz="4000" dirty="0" smtClean="0">
                <a:solidFill>
                  <a:srgbClr val="C00000"/>
                </a:solidFill>
              </a:rPr>
              <a:t> -с/</a:t>
            </a:r>
            <a:r>
              <a:rPr lang="en-US" sz="4000" dirty="0" smtClean="0">
                <a:solidFill>
                  <a:srgbClr val="C00000"/>
                </a:solidFill>
              </a:rPr>
              <a:t>a&lt;0 </a:t>
            </a:r>
            <a:r>
              <a:rPr lang="en-US" sz="4000" dirty="0" smtClean="0">
                <a:solidFill>
                  <a:srgbClr val="FFFF00"/>
                </a:solidFill>
              </a:rPr>
              <a:t>, </a:t>
            </a:r>
            <a:r>
              <a:rPr lang="uk-UA" sz="4000" dirty="0" smtClean="0">
                <a:solidFill>
                  <a:srgbClr val="FFFF00"/>
                </a:solidFill>
              </a:rPr>
              <a:t>то рівняння</a:t>
            </a:r>
          </a:p>
          <a:p>
            <a:pPr>
              <a:buNone/>
            </a:pPr>
            <a:r>
              <a:rPr lang="uk-UA" sz="4000" dirty="0" smtClean="0"/>
              <a:t>      </a:t>
            </a:r>
            <a:r>
              <a:rPr lang="uk-UA" sz="4000" dirty="0" smtClean="0">
                <a:solidFill>
                  <a:srgbClr val="FFFF00"/>
                </a:solidFill>
              </a:rPr>
              <a:t>дійсних коренів </a:t>
            </a:r>
            <a:r>
              <a:rPr lang="uk-UA" sz="4000" u="sng" dirty="0" smtClean="0">
                <a:solidFill>
                  <a:srgbClr val="C00000"/>
                </a:solidFill>
              </a:rPr>
              <a:t>немає</a:t>
            </a:r>
            <a:r>
              <a:rPr lang="uk-UA" sz="4000" dirty="0" smtClean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5" name="Прямокутник 4"/>
          <p:cNvSpPr/>
          <p:nvPr/>
        </p:nvSpPr>
        <p:spPr>
          <a:xfrm>
            <a:off x="1475656" y="548680"/>
            <a:ext cx="61206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dirty="0" smtClean="0">
                <a:solidFill>
                  <a:srgbClr val="FFC000"/>
                </a:solidFill>
              </a:rPr>
              <a:t>Опорна схема </a:t>
            </a:r>
            <a:endParaRPr lang="uk-U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04496"/>
          </a:xfrm>
        </p:spPr>
        <p:txBody>
          <a:bodyPr/>
          <a:lstStyle/>
          <a:p>
            <a:pPr>
              <a:buNone/>
            </a:pPr>
            <a:r>
              <a:rPr lang="uk-UA" sz="4400" dirty="0" smtClean="0">
                <a:solidFill>
                  <a:srgbClr val="C00000"/>
                </a:solidFill>
              </a:rPr>
              <a:t>3)</a:t>
            </a:r>
            <a:r>
              <a:rPr lang="uk-UA" sz="4400" dirty="0" smtClean="0">
                <a:solidFill>
                  <a:srgbClr val="FFFF00"/>
                </a:solidFill>
              </a:rPr>
              <a:t>Якщо</a:t>
            </a:r>
            <a:r>
              <a:rPr lang="uk-UA" sz="4400" dirty="0" smtClean="0">
                <a:solidFill>
                  <a:srgbClr val="C00000"/>
                </a:solidFill>
              </a:rPr>
              <a:t> </a:t>
            </a:r>
            <a:r>
              <a:rPr lang="en-US" sz="4400" dirty="0" smtClean="0">
                <a:solidFill>
                  <a:srgbClr val="C00000"/>
                </a:solidFill>
              </a:rPr>
              <a:t>b=0 </a:t>
            </a:r>
            <a:r>
              <a:rPr lang="uk-UA" sz="4400" dirty="0" smtClean="0">
                <a:solidFill>
                  <a:srgbClr val="FFFF00"/>
                </a:solidFill>
              </a:rPr>
              <a:t>і</a:t>
            </a:r>
            <a:r>
              <a:rPr lang="uk-UA" sz="4400" dirty="0" smtClean="0"/>
              <a:t> </a:t>
            </a:r>
            <a:r>
              <a:rPr lang="en-US" sz="4400" dirty="0" smtClean="0">
                <a:solidFill>
                  <a:srgbClr val="C00000"/>
                </a:solidFill>
              </a:rPr>
              <a:t>c=0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rgbClr val="FFFF00"/>
                </a:solidFill>
              </a:rPr>
              <a:t>, </a:t>
            </a:r>
            <a:r>
              <a:rPr lang="uk-UA" sz="4400" dirty="0" smtClean="0">
                <a:solidFill>
                  <a:srgbClr val="FFFF00"/>
                </a:solidFill>
              </a:rPr>
              <a:t>тоді маємо:</a:t>
            </a:r>
          </a:p>
          <a:p>
            <a:pPr>
              <a:buNone/>
            </a:pPr>
            <a:r>
              <a:rPr lang="en-US" sz="4400" dirty="0" smtClean="0"/>
              <a:t>  </a:t>
            </a:r>
            <a:r>
              <a:rPr lang="uk-UA" sz="4400" dirty="0" smtClean="0"/>
              <a:t>  </a:t>
            </a:r>
            <a:r>
              <a:rPr lang="en-US" sz="4400" dirty="0" smtClean="0">
                <a:solidFill>
                  <a:srgbClr val="FFFF00"/>
                </a:solidFill>
              </a:rPr>
              <a:t>ax²=0 , </a:t>
            </a:r>
            <a:r>
              <a:rPr lang="uk-UA" sz="4400" dirty="0" smtClean="0">
                <a:solidFill>
                  <a:srgbClr val="FFFF00"/>
                </a:solidFill>
              </a:rPr>
              <a:t>звідси </a:t>
            </a:r>
            <a:endParaRPr lang="en-US" sz="44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4400" dirty="0" smtClean="0">
                <a:solidFill>
                  <a:srgbClr val="C00000"/>
                </a:solidFill>
              </a:rPr>
              <a:t>    </a:t>
            </a:r>
            <a:r>
              <a:rPr lang="en-US" sz="4400" u="sng" dirty="0" smtClean="0">
                <a:solidFill>
                  <a:srgbClr val="C00000"/>
                </a:solidFill>
              </a:rPr>
              <a:t>x=0</a:t>
            </a:r>
            <a:r>
              <a:rPr lang="uk-UA" sz="4400" u="sng" dirty="0" smtClean="0">
                <a:solidFill>
                  <a:srgbClr val="FFFF00"/>
                </a:solidFill>
              </a:rPr>
              <a:t> </a:t>
            </a:r>
            <a:endParaRPr lang="en-US" sz="4400" u="sng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uk-UA" dirty="0"/>
          </a:p>
        </p:txBody>
      </p:sp>
      <p:sp>
        <p:nvSpPr>
          <p:cNvPr id="4" name="Прямокутник 3"/>
          <p:cNvSpPr/>
          <p:nvPr/>
        </p:nvSpPr>
        <p:spPr>
          <a:xfrm>
            <a:off x="1907705" y="620688"/>
            <a:ext cx="56166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dirty="0" smtClean="0">
                <a:solidFill>
                  <a:srgbClr val="FFC000"/>
                </a:solidFill>
              </a:rPr>
              <a:t>Опорна схема </a:t>
            </a:r>
            <a:endParaRPr lang="uk-U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>
              <a:buNone/>
            </a:pPr>
            <a:r>
              <a:rPr lang="uk-UA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uk-UA" sz="4800" dirty="0" smtClean="0">
                <a:solidFill>
                  <a:srgbClr val="FFC000"/>
                </a:solidFill>
              </a:rPr>
              <a:t>Загадкове</a:t>
            </a:r>
            <a:r>
              <a:rPr lang="uk-UA" sz="4800" dirty="0" smtClean="0">
                <a:solidFill>
                  <a:srgbClr val="FFC000"/>
                </a:solidFill>
              </a:rPr>
              <a:t>,</a:t>
            </a:r>
            <a:r>
              <a:rPr lang="en-US" sz="4800" dirty="0" smtClean="0">
                <a:solidFill>
                  <a:srgbClr val="FFC000"/>
                </a:solidFill>
              </a:rPr>
              <a:t> </a:t>
            </a:r>
            <a:r>
              <a:rPr lang="uk-UA" sz="4800" dirty="0" smtClean="0">
                <a:solidFill>
                  <a:srgbClr val="FFC000"/>
                </a:solidFill>
              </a:rPr>
              <a:t>нам </a:t>
            </a:r>
            <a:r>
              <a:rPr lang="uk-UA" sz="4800" dirty="0" smtClean="0">
                <a:solidFill>
                  <a:srgbClr val="FFC000"/>
                </a:solidFill>
              </a:rPr>
              <a:t>знайоме,</a:t>
            </a:r>
            <a:br>
              <a:rPr lang="uk-UA" sz="4800" dirty="0" smtClean="0">
                <a:solidFill>
                  <a:srgbClr val="FFC000"/>
                </a:solidFill>
              </a:rPr>
            </a:br>
            <a:r>
              <a:rPr lang="uk-UA" sz="4800" dirty="0" smtClean="0">
                <a:solidFill>
                  <a:srgbClr val="FFC000"/>
                </a:solidFill>
              </a:rPr>
              <a:t>В ньому є щось невідоме.</a:t>
            </a:r>
            <a:br>
              <a:rPr lang="uk-UA" sz="4800" dirty="0" smtClean="0">
                <a:solidFill>
                  <a:srgbClr val="FFC000"/>
                </a:solidFill>
              </a:rPr>
            </a:br>
            <a:r>
              <a:rPr lang="uk-UA" sz="4800" dirty="0" smtClean="0">
                <a:solidFill>
                  <a:srgbClr val="FFC000"/>
                </a:solidFill>
              </a:rPr>
              <a:t>Його треба розв‘язати,</a:t>
            </a:r>
            <a:br>
              <a:rPr lang="uk-UA" sz="4800" dirty="0" smtClean="0">
                <a:solidFill>
                  <a:srgbClr val="FFC000"/>
                </a:solidFill>
              </a:rPr>
            </a:br>
            <a:r>
              <a:rPr lang="uk-UA" sz="4800" dirty="0" smtClean="0">
                <a:solidFill>
                  <a:srgbClr val="FFC000"/>
                </a:solidFill>
              </a:rPr>
              <a:t>Тобто корінь відшукати.</a:t>
            </a:r>
            <a:br>
              <a:rPr lang="uk-UA" sz="4800" dirty="0" smtClean="0">
                <a:solidFill>
                  <a:srgbClr val="FFC000"/>
                </a:solidFill>
              </a:rPr>
            </a:br>
            <a:r>
              <a:rPr lang="uk-UA" sz="4800" dirty="0" smtClean="0">
                <a:solidFill>
                  <a:srgbClr val="FFC000"/>
                </a:solidFill>
              </a:rPr>
              <a:t>Кожен легко</a:t>
            </a:r>
            <a:r>
              <a:rPr lang="uk-UA" sz="4800" dirty="0" smtClean="0">
                <a:solidFill>
                  <a:srgbClr val="FFC000"/>
                </a:solidFill>
              </a:rPr>
              <a:t>,</a:t>
            </a:r>
            <a:r>
              <a:rPr lang="en-US" sz="4800" dirty="0" smtClean="0">
                <a:solidFill>
                  <a:srgbClr val="FFC000"/>
                </a:solidFill>
              </a:rPr>
              <a:t> </a:t>
            </a:r>
            <a:r>
              <a:rPr lang="uk-UA" sz="4800" dirty="0" smtClean="0">
                <a:solidFill>
                  <a:srgbClr val="FFC000"/>
                </a:solidFill>
              </a:rPr>
              <a:t>без </a:t>
            </a:r>
            <a:r>
              <a:rPr lang="uk-UA" sz="4800" dirty="0" smtClean="0">
                <a:solidFill>
                  <a:srgbClr val="FFC000"/>
                </a:solidFill>
              </a:rPr>
              <a:t>вагання </a:t>
            </a:r>
            <a:br>
              <a:rPr lang="uk-UA" sz="4800" dirty="0" smtClean="0">
                <a:solidFill>
                  <a:srgbClr val="FFC000"/>
                </a:solidFill>
              </a:rPr>
            </a:br>
            <a:r>
              <a:rPr lang="uk-UA" sz="4800" dirty="0" smtClean="0">
                <a:solidFill>
                  <a:srgbClr val="FFC000"/>
                </a:solidFill>
              </a:rPr>
              <a:t>Відповість</a:t>
            </a:r>
            <a:r>
              <a:rPr lang="uk-UA" sz="4800" dirty="0" smtClean="0">
                <a:solidFill>
                  <a:srgbClr val="FFC000"/>
                </a:solidFill>
              </a:rPr>
              <a:t>,</a:t>
            </a:r>
            <a:r>
              <a:rPr lang="en-US" sz="4800" dirty="0" smtClean="0">
                <a:solidFill>
                  <a:srgbClr val="FFC000"/>
                </a:solidFill>
              </a:rPr>
              <a:t> </a:t>
            </a:r>
            <a:r>
              <a:rPr lang="uk-UA" sz="4800" dirty="0" smtClean="0">
                <a:solidFill>
                  <a:srgbClr val="FFC000"/>
                </a:solidFill>
              </a:rPr>
              <a:t>що </a:t>
            </a:r>
            <a:r>
              <a:rPr lang="uk-UA" sz="4800" dirty="0" smtClean="0">
                <a:solidFill>
                  <a:srgbClr val="FFC000"/>
                </a:solidFill>
              </a:rPr>
              <a:t>це </a:t>
            </a:r>
            <a:r>
              <a:rPr lang="uk-UA" sz="4800" dirty="0" smtClean="0">
                <a:solidFill>
                  <a:srgbClr val="FF0000"/>
                </a:solidFill>
              </a:rPr>
              <a:t>рівняння</a:t>
            </a:r>
            <a:endParaRPr lang="uk-UA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2088232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Дякуємо за увагу !</a:t>
            </a:r>
            <a:endParaRPr lang="uk-U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endParaRPr lang="uk-UA" sz="3600" dirty="0" smtClean="0">
              <a:solidFill>
                <a:srgbClr val="FF9900"/>
              </a:solidFill>
            </a:endParaRPr>
          </a:p>
          <a:p>
            <a:pPr>
              <a:buNone/>
            </a:pPr>
            <a:endParaRPr lang="uk-UA" sz="3600" dirty="0">
              <a:solidFill>
                <a:srgbClr val="FF9900"/>
              </a:solidFill>
            </a:endParaRPr>
          </a:p>
          <a:p>
            <a:pPr algn="ctr">
              <a:buNone/>
            </a:pPr>
            <a:r>
              <a:rPr lang="uk-UA" sz="3600" dirty="0">
                <a:solidFill>
                  <a:srgbClr val="FF9900"/>
                </a:solidFill>
              </a:rPr>
              <a:t> </a:t>
            </a:r>
            <a:r>
              <a:rPr lang="uk-UA" sz="4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Девіз уроку: </a:t>
            </a:r>
            <a:r>
              <a:rPr lang="uk-UA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Думай і роби,</a:t>
            </a:r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роби і думай.</a:t>
            </a:r>
            <a:br>
              <a:rPr lang="uk-UA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uk-UA" sz="4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І.А.КРИЛОВ</a:t>
            </a:r>
            <a:endParaRPr lang="uk-UA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>
              <a:buNone/>
            </a:pPr>
            <a:r>
              <a:rPr lang="uk-UA" dirty="0" smtClean="0">
                <a:solidFill>
                  <a:srgbClr val="FF9900"/>
                </a:solidFill>
              </a:rPr>
              <a:t>    </a:t>
            </a:r>
          </a:p>
          <a:p>
            <a:pPr>
              <a:buNone/>
            </a:pPr>
            <a:r>
              <a:rPr lang="uk-UA" sz="44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Епіграф</a:t>
            </a:r>
            <a:r>
              <a:rPr lang="uk-UA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Ніколи не втрачай терпіння-це останній ключ, що відкриває двері</a:t>
            </a:r>
            <a:br>
              <a:rPr lang="uk-UA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44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Антуан де Сент-Екзюпері </a:t>
            </a:r>
            <a:endParaRPr lang="uk-UA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r>
              <a:rPr lang="uk-UA" sz="7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Франсуа </a:t>
            </a:r>
            <a:r>
              <a:rPr lang="uk-UA" sz="72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Вієт</a:t>
            </a:r>
            <a:endParaRPr lang="uk-UA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pPr algn="ctr">
              <a:buNone/>
            </a:pPr>
            <a:r>
              <a:rPr lang="uk-UA" dirty="0" smtClean="0"/>
              <a:t>   </a:t>
            </a:r>
            <a:r>
              <a:rPr lang="uk-UA" sz="6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Сторінки життя</a:t>
            </a:r>
            <a:endParaRPr lang="ru-RU" sz="60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66"/>
                </a:solidFill>
                <a:latin typeface="Rage Italic" pitchFamily="66" charset="0"/>
                <a:cs typeface="Times New Roman" pitchFamily="18" charset="0"/>
              </a:rPr>
              <a:t>ФРАНСУА     ВІЄТ</a:t>
            </a:r>
            <a:endParaRPr lang="uk-UA" sz="54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>
              <a:defRPr/>
            </a:pPr>
            <a:endParaRPr lang="uk-UA" dirty="0" smtClean="0"/>
          </a:p>
          <a:p>
            <a:pPr>
              <a:defRPr/>
            </a:pPr>
            <a:r>
              <a:rPr lang="uk-UA" dirty="0" smtClean="0">
                <a:solidFill>
                  <a:srgbClr val="FFC000"/>
                </a:solidFill>
              </a:rPr>
              <a:t>Народився  </a:t>
            </a:r>
            <a:r>
              <a:rPr lang="uk-UA" dirty="0">
                <a:solidFill>
                  <a:srgbClr val="FFC000"/>
                </a:solidFill>
              </a:rPr>
              <a:t>- 1540 році на півночі Франції  у   невеличкому містечку </a:t>
            </a:r>
            <a:r>
              <a:rPr lang="uk-UA" dirty="0" err="1">
                <a:solidFill>
                  <a:srgbClr val="FFC000"/>
                </a:solidFill>
              </a:rPr>
              <a:t>Фантене-ле-Конт</a:t>
            </a:r>
            <a:endParaRPr lang="uk-UA" dirty="0">
              <a:solidFill>
                <a:srgbClr val="FFC000"/>
              </a:solidFill>
            </a:endParaRPr>
          </a:p>
          <a:p>
            <a:pPr>
              <a:defRPr/>
            </a:pPr>
            <a:r>
              <a:rPr lang="uk-UA" dirty="0">
                <a:solidFill>
                  <a:srgbClr val="FFC000"/>
                </a:solidFill>
              </a:rPr>
              <a:t>Батько – прокурор</a:t>
            </a:r>
          </a:p>
          <a:p>
            <a:pPr>
              <a:defRPr/>
            </a:pPr>
            <a:r>
              <a:rPr lang="uk-UA" dirty="0">
                <a:solidFill>
                  <a:srgbClr val="FFC000"/>
                </a:solidFill>
              </a:rPr>
              <a:t>Освіта – юрист,  закінчив університет </a:t>
            </a:r>
            <a:r>
              <a:rPr lang="uk-UA" dirty="0" err="1">
                <a:solidFill>
                  <a:srgbClr val="FFC000"/>
                </a:solidFill>
              </a:rPr>
              <a:t>Пуату</a:t>
            </a:r>
            <a:r>
              <a:rPr lang="uk-UA" dirty="0">
                <a:solidFill>
                  <a:srgbClr val="FFC000"/>
                </a:solidFill>
              </a:rPr>
              <a:t>.</a:t>
            </a:r>
          </a:p>
          <a:p>
            <a:pPr>
              <a:defRPr/>
            </a:pPr>
            <a:r>
              <a:rPr lang="uk-UA" dirty="0">
                <a:solidFill>
                  <a:srgbClr val="FFC000"/>
                </a:solidFill>
              </a:rPr>
              <a:t>Працював – адвокатом; секретарем та вчителем у сім'ї де </a:t>
            </a:r>
            <a:r>
              <a:rPr lang="uk-UA" dirty="0" err="1">
                <a:solidFill>
                  <a:srgbClr val="FFC000"/>
                </a:solidFill>
              </a:rPr>
              <a:t>Партене</a:t>
            </a:r>
            <a:r>
              <a:rPr lang="uk-UA" dirty="0">
                <a:solidFill>
                  <a:srgbClr val="FFC000"/>
                </a:solidFill>
              </a:rPr>
              <a:t> </a:t>
            </a:r>
            <a:endParaRPr lang="ru-RU" dirty="0">
              <a:solidFill>
                <a:srgbClr val="FFC000"/>
              </a:solidFill>
            </a:endParaRP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i="1" dirty="0" smtClean="0">
                <a:solidFill>
                  <a:srgbClr val="FF0066"/>
                </a:solidFill>
                <a:latin typeface="+mn-lt"/>
              </a:rPr>
              <a:t>Таємний радник</a:t>
            </a:r>
            <a:r>
              <a:rPr lang="uk-UA" sz="6000" dirty="0" smtClean="0">
                <a:latin typeface="+mn-lt"/>
              </a:rPr>
              <a:t> </a:t>
            </a:r>
            <a:endParaRPr lang="uk-UA" sz="6000" dirty="0">
              <a:latin typeface="+mn-lt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525963"/>
          </a:xfrm>
        </p:spPr>
        <p:txBody>
          <a:bodyPr/>
          <a:lstStyle/>
          <a:p>
            <a:pPr>
              <a:defRPr/>
            </a:pPr>
            <a:r>
              <a:rPr lang="uk-UA" dirty="0">
                <a:solidFill>
                  <a:srgbClr val="FFC000"/>
                </a:solidFill>
              </a:rPr>
              <a:t>1571рік – радник парламенту у Британії, знайомиться з Генріхом </a:t>
            </a:r>
            <a:r>
              <a:rPr lang="uk-UA" dirty="0" err="1">
                <a:solidFill>
                  <a:srgbClr val="FFC000"/>
                </a:solidFill>
              </a:rPr>
              <a:t>Наварським</a:t>
            </a:r>
            <a:r>
              <a:rPr lang="uk-UA" dirty="0">
                <a:solidFill>
                  <a:srgbClr val="FFC000"/>
                </a:solidFill>
              </a:rPr>
              <a:t>, майбутнім королем Франції</a:t>
            </a:r>
          </a:p>
          <a:p>
            <a:pPr>
              <a:defRPr/>
            </a:pPr>
            <a:r>
              <a:rPr lang="uk-UA" dirty="0">
                <a:solidFill>
                  <a:srgbClr val="FFC000"/>
                </a:solidFill>
              </a:rPr>
              <a:t>Отримує посаду таємного радника короля</a:t>
            </a:r>
          </a:p>
          <a:p>
            <a:endParaRPr lang="uk-UA" dirty="0"/>
          </a:p>
        </p:txBody>
      </p:sp>
      <p:pic>
        <p:nvPicPr>
          <p:cNvPr id="4" name="Picture 5" descr="j01577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68974" y="1268760"/>
            <a:ext cx="2907482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800" b="1" dirty="0" err="1" smtClean="0">
                <a:solidFill>
                  <a:srgbClr val="FF0066"/>
                </a:solidFill>
                <a:latin typeface="+mn-lt"/>
              </a:rPr>
              <a:t>Французько</a:t>
            </a:r>
            <a:r>
              <a:rPr lang="uk-UA" sz="4800" b="1" dirty="0" smtClean="0">
                <a:solidFill>
                  <a:srgbClr val="FF0066"/>
                </a:solidFill>
                <a:latin typeface="+mn-lt"/>
              </a:rPr>
              <a:t> – іспанська війна</a:t>
            </a:r>
            <a:endParaRPr lang="uk-UA" sz="4800" dirty="0">
              <a:latin typeface="+mn-lt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defRPr/>
            </a:pPr>
            <a:endParaRPr lang="uk-UA" dirty="0" smtClean="0"/>
          </a:p>
          <a:p>
            <a:pPr algn="just">
              <a:defRPr/>
            </a:pPr>
            <a:r>
              <a:rPr lang="uk-UA" dirty="0" smtClean="0">
                <a:solidFill>
                  <a:srgbClr val="FFC000"/>
                </a:solidFill>
              </a:rPr>
              <a:t>Іспанці  </a:t>
            </a:r>
            <a:r>
              <a:rPr lang="uk-UA" dirty="0">
                <a:solidFill>
                  <a:srgbClr val="FFC000"/>
                </a:solidFill>
              </a:rPr>
              <a:t>вигадали шифр, що містив 600 знаків і постійно змінювався. Завдяки чому здійснювалось </a:t>
            </a:r>
            <a:r>
              <a:rPr lang="uk-UA" dirty="0" err="1">
                <a:solidFill>
                  <a:srgbClr val="FFC000"/>
                </a:solidFill>
              </a:rPr>
              <a:t>листавання</a:t>
            </a:r>
            <a:r>
              <a:rPr lang="uk-UA" dirty="0">
                <a:solidFill>
                  <a:srgbClr val="FFC000"/>
                </a:solidFill>
              </a:rPr>
              <a:t> між іспанською армією та супротивниками французького короля.</a:t>
            </a:r>
          </a:p>
          <a:p>
            <a:pPr>
              <a:defRPr/>
            </a:pPr>
            <a:r>
              <a:rPr lang="uk-UA" dirty="0" err="1">
                <a:solidFill>
                  <a:srgbClr val="FFC000"/>
                </a:solidFill>
              </a:rPr>
              <a:t>Вієт</a:t>
            </a:r>
            <a:r>
              <a:rPr lang="uk-UA" dirty="0">
                <a:solidFill>
                  <a:srgbClr val="FFC000"/>
                </a:solidFill>
              </a:rPr>
              <a:t> знайшов ключ до </a:t>
            </a:r>
            <a:r>
              <a:rPr lang="uk-UA" dirty="0" smtClean="0">
                <a:solidFill>
                  <a:srgbClr val="FFC000"/>
                </a:solidFill>
              </a:rPr>
              <a:t>шифру - </a:t>
            </a:r>
            <a:r>
              <a:rPr lang="uk-UA" dirty="0">
                <a:solidFill>
                  <a:srgbClr val="FFC000"/>
                </a:solidFill>
              </a:rPr>
              <a:t>це вплинуло на хід війни</a:t>
            </a:r>
          </a:p>
          <a:p>
            <a:pPr>
              <a:defRPr/>
            </a:pPr>
            <a:r>
              <a:rPr lang="uk-UA" dirty="0">
                <a:solidFill>
                  <a:srgbClr val="FFC000"/>
                </a:solidFill>
              </a:rPr>
              <a:t>Іспанська інквізиція оголосила </a:t>
            </a:r>
            <a:r>
              <a:rPr lang="uk-UA" dirty="0" err="1">
                <a:solidFill>
                  <a:srgbClr val="FFC000"/>
                </a:solidFill>
              </a:rPr>
              <a:t>Вієта</a:t>
            </a:r>
            <a:r>
              <a:rPr lang="uk-UA" dirty="0">
                <a:solidFill>
                  <a:srgbClr val="FFC000"/>
                </a:solidFill>
              </a:rPr>
              <a:t> чаклуном і заочно засудила до спалення на вогнищі.</a:t>
            </a:r>
            <a:endParaRPr lang="ru-RU" dirty="0">
              <a:solidFill>
                <a:srgbClr val="FFC000"/>
              </a:solidFill>
            </a:endParaRP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FF0066"/>
                </a:solidFill>
                <a:latin typeface="+mn-lt"/>
              </a:rPr>
              <a:t>Головна пристрасть - математика</a:t>
            </a:r>
            <a:endParaRPr lang="uk-UA" sz="4800" dirty="0">
              <a:latin typeface="+mn-lt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0520"/>
          </a:xfrm>
        </p:spPr>
        <p:txBody>
          <a:bodyPr/>
          <a:lstStyle/>
          <a:p>
            <a:pPr>
              <a:buNone/>
              <a:defRPr/>
            </a:pPr>
            <a:endParaRPr lang="uk-UA" dirty="0" smtClean="0"/>
          </a:p>
          <a:p>
            <a:pPr>
              <a:defRPr/>
            </a:pPr>
            <a:r>
              <a:rPr lang="uk-UA" dirty="0" smtClean="0">
                <a:solidFill>
                  <a:srgbClr val="FFC000"/>
                </a:solidFill>
              </a:rPr>
              <a:t>Першим </a:t>
            </a:r>
            <a:r>
              <a:rPr lang="uk-UA" dirty="0">
                <a:solidFill>
                  <a:srgbClr val="FFC000"/>
                </a:solidFill>
              </a:rPr>
              <a:t>став позначати буквами не тільки невідомі, а й дані величини, тобто </a:t>
            </a:r>
            <a:r>
              <a:rPr lang="uk-UA" dirty="0" err="1">
                <a:solidFill>
                  <a:srgbClr val="FFC000"/>
                </a:solidFill>
              </a:rPr>
              <a:t>коєфіцієнти</a:t>
            </a:r>
            <a:endParaRPr lang="uk-UA" dirty="0">
              <a:solidFill>
                <a:srgbClr val="FFC000"/>
              </a:solidFill>
            </a:endParaRPr>
          </a:p>
          <a:p>
            <a:pPr>
              <a:defRPr/>
            </a:pPr>
            <a:r>
              <a:rPr lang="uk-UA" dirty="0">
                <a:solidFill>
                  <a:srgbClr val="FFC000"/>
                </a:solidFill>
              </a:rPr>
              <a:t>Досяг визначних успіхів в загальній теорії алгебраїчних рівнянь</a:t>
            </a:r>
          </a:p>
          <a:p>
            <a:pPr>
              <a:defRPr/>
            </a:pPr>
            <a:r>
              <a:rPr lang="uk-UA" dirty="0">
                <a:solidFill>
                  <a:srgbClr val="FFC000"/>
                </a:solidFill>
              </a:rPr>
              <a:t>Першим у словесній формі сформулював теорему косинусів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423</Words>
  <Application>Microsoft Office PowerPoint</Application>
  <PresentationFormat>Екран (4:3)</PresentationFormat>
  <Paragraphs>71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Апекс</vt:lpstr>
      <vt:lpstr>КВАДРАТНІ РІВНЯННЯ</vt:lpstr>
      <vt:lpstr>Слайд 2</vt:lpstr>
      <vt:lpstr>Слайд 3</vt:lpstr>
      <vt:lpstr>Слайд 4</vt:lpstr>
      <vt:lpstr>Франсуа Вієт</vt:lpstr>
      <vt:lpstr>ФРАНСУА     ВІЄТ</vt:lpstr>
      <vt:lpstr>Таємний радник </vt:lpstr>
      <vt:lpstr>Французько – іспанська війна</vt:lpstr>
      <vt:lpstr>Головна пристрасть - математика</vt:lpstr>
      <vt:lpstr>Теорема Вієта</vt:lpstr>
      <vt:lpstr>Розповідали</vt:lpstr>
      <vt:lpstr>Помер Франсуа Вієт  -        1603 року 14 лютого. </vt:lpstr>
      <vt:lpstr>Слайд 13</vt:lpstr>
      <vt:lpstr>Слайд 14</vt:lpstr>
      <vt:lpstr>Слайд 15</vt:lpstr>
      <vt:lpstr>Слайд 16</vt:lpstr>
      <vt:lpstr>Опорна схема </vt:lpstr>
      <vt:lpstr>Слайд 18</vt:lpstr>
      <vt:lpstr>Слайд 19</vt:lpstr>
      <vt:lpstr>Дякуємо за увагу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КВАДРАТНІ РІВНЯННЯ</dc:title>
  <dc:creator>Користувач Windows</dc:creator>
  <cp:lastModifiedBy>Користувач Windows</cp:lastModifiedBy>
  <cp:revision>61</cp:revision>
  <dcterms:created xsi:type="dcterms:W3CDTF">2014-02-28T17:14:39Z</dcterms:created>
  <dcterms:modified xsi:type="dcterms:W3CDTF">2014-03-03T11:43:47Z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306546</vt:lpwstr>
  </property>
  <property fmtid="{D5CDD505-2E9C-101B-9397-08002B2CF9AE}" name="NXPowerLiteVersion" pid="3">
    <vt:lpwstr>D4.1.4</vt:lpwstr>
  </property>
</Properties>
</file>