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jpeg" Extension="jpeg"/>
  <Default ContentType="image/x-wmf" Extension="wmf"/>
  <Default ContentType="application/vnd.openxmlformats-package.relationships+xml" Extension="rels"/>
  <Default ContentType="application/xml" Extension="xml"/>
  <Default ContentType="image/gif" Extension="gif"/>
  <Default ContentType="application/vnd.openxmlformats-officedocument.vmlDrawing" Extension="v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0.xml"/>
  <Override ContentType="application/vnd.openxmlformats-officedocument.presentationml.slideMaster+xml" PartName="/ppt/slideMasters/slideMaster11.xml"/>
  <Override ContentType="application/vnd.openxmlformats-officedocument.presentationml.slideMaster+xml" PartName="/ppt/slideMasters/slideMaster12.xml"/>
  <Override ContentType="application/vnd.openxmlformats-officedocument.presentationml.slideMaster+xml" PartName="/ppt/slideMasters/slideMaster13.xml"/>
  <Override ContentType="application/vnd.openxmlformats-officedocument.presentationml.slideMaster+xml" PartName="/ppt/slideMasters/slideMaster14.xml"/>
  <Override ContentType="application/vnd.openxmlformats-officedocument.presentationml.slideMaster+xml" PartName="/ppt/slideMasters/slideMaster15.xml"/>
  <Override ContentType="application/vnd.openxmlformats-officedocument.presentationml.slideMaster+xml" PartName="/ppt/slideMasters/slideMaster16.xml"/>
  <Override ContentType="application/vnd.openxmlformats-officedocument.presentationml.slideMaster+xml" PartName="/ppt/slideMasters/slideMaster17.xml"/>
  <Override ContentType="application/vnd.openxmlformats-officedocument.presentationml.slideMaster+xml" PartName="/ppt/slideMasters/slideMaster18.xml"/>
  <Override ContentType="application/vnd.openxmlformats-officedocument.presentationml.slideMaster+xml" PartName="/ppt/slideMasters/slideMaster19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theme+xml" PartName="/ppt/theme/theme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theme+xml" PartName="/ppt/theme/theme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66.xml"/>
  <Override ContentType="application/vnd.openxmlformats-officedocument.theme+xml" PartName="/ppt/theme/theme6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77.xml"/>
  <Override ContentType="application/vnd.openxmlformats-officedocument.theme+xml" PartName="/ppt/theme/theme7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88.xml"/>
  <Override ContentType="application/vnd.openxmlformats-officedocument.theme+xml" PartName="/ppt/theme/theme8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99.xml"/>
  <Override ContentType="application/vnd.openxmlformats-officedocument.theme+xml" PartName="/ppt/theme/theme9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110.xml"/>
  <Override ContentType="application/vnd.openxmlformats-officedocument.theme+xml" PartName="/ppt/theme/theme10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121.xml"/>
  <Override ContentType="application/vnd.openxmlformats-officedocument.theme+xml" PartName="/ppt/theme/theme11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130.xml"/>
  <Override ContentType="application/vnd.openxmlformats-officedocument.presentationml.slideLayout+xml" PartName="/ppt/slideLayouts/slideLayout131.xml"/>
  <Override ContentType="application/vnd.openxmlformats-officedocument.presentationml.slideLayout+xml" PartName="/ppt/slideLayouts/slideLayout132.xml"/>
  <Override ContentType="application/vnd.openxmlformats-officedocument.theme+xml" PartName="/ppt/theme/theme12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142.xml"/>
  <Override ContentType="application/vnd.openxmlformats-officedocument.presentationml.slideLayout+xml" PartName="/ppt/slideLayouts/slideLayout143.xml"/>
  <Override ContentType="application/vnd.openxmlformats-officedocument.theme+xml" PartName="/ppt/theme/theme13.xml"/>
  <Override ContentType="application/vnd.openxmlformats-officedocument.presentationml.slideLayout+xml" PartName="/ppt/slideLayouts/slideLayout144.xml"/>
  <Override ContentType="application/vnd.openxmlformats-officedocument.presentationml.slideLayout+xml" PartName="/ppt/slideLayouts/slideLayout145.xml"/>
  <Override ContentType="application/vnd.openxmlformats-officedocument.presentationml.slideLayout+xml" PartName="/ppt/slideLayouts/slideLayout146.xml"/>
  <Override ContentType="application/vnd.openxmlformats-officedocument.presentationml.slideLayout+xml" PartName="/ppt/slideLayouts/slideLayout147.xml"/>
  <Override ContentType="application/vnd.openxmlformats-officedocument.presentationml.slideLayout+xml" PartName="/ppt/slideLayouts/slideLayout148.xml"/>
  <Override ContentType="application/vnd.openxmlformats-officedocument.presentationml.slideLayout+xml" PartName="/ppt/slideLayouts/slideLayout149.xml"/>
  <Override ContentType="application/vnd.openxmlformats-officedocument.presentationml.slideLayout+xml" PartName="/ppt/slideLayouts/slideLayout150.xml"/>
  <Override ContentType="application/vnd.openxmlformats-officedocument.presentationml.slideLayout+xml" PartName="/ppt/slideLayouts/slideLayout151.xml"/>
  <Override ContentType="application/vnd.openxmlformats-officedocument.presentationml.slideLayout+xml" PartName="/ppt/slideLayouts/slideLayout152.xml"/>
  <Override ContentType="application/vnd.openxmlformats-officedocument.presentationml.slideLayout+xml" PartName="/ppt/slideLayouts/slideLayout153.xml"/>
  <Override ContentType="application/vnd.openxmlformats-officedocument.presentationml.slideLayout+xml" PartName="/ppt/slideLayouts/slideLayout154.xml"/>
  <Override ContentType="application/vnd.openxmlformats-officedocument.theme+xml" PartName="/ppt/theme/theme14.xml"/>
  <Override ContentType="application/vnd.openxmlformats-officedocument.presentationml.slideLayout+xml" PartName="/ppt/slideLayouts/slideLayout155.xml"/>
  <Override ContentType="application/vnd.openxmlformats-officedocument.presentationml.slideLayout+xml" PartName="/ppt/slideLayouts/slideLayout156.xml"/>
  <Override ContentType="application/vnd.openxmlformats-officedocument.presentationml.slideLayout+xml" PartName="/ppt/slideLayouts/slideLayout157.xml"/>
  <Override ContentType="application/vnd.openxmlformats-officedocument.presentationml.slideLayout+xml" PartName="/ppt/slideLayouts/slideLayout158.xml"/>
  <Override ContentType="application/vnd.openxmlformats-officedocument.presentationml.slideLayout+xml" PartName="/ppt/slideLayouts/slideLayout159.xml"/>
  <Override ContentType="application/vnd.openxmlformats-officedocument.presentationml.slideLayout+xml" PartName="/ppt/slideLayouts/slideLayout160.xml"/>
  <Override ContentType="application/vnd.openxmlformats-officedocument.presentationml.slideLayout+xml" PartName="/ppt/slideLayouts/slideLayout161.xml"/>
  <Override ContentType="application/vnd.openxmlformats-officedocument.presentationml.slideLayout+xml" PartName="/ppt/slideLayouts/slideLayout162.xml"/>
  <Override ContentType="application/vnd.openxmlformats-officedocument.presentationml.slideLayout+xml" PartName="/ppt/slideLayouts/slideLayout163.xml"/>
  <Override ContentType="application/vnd.openxmlformats-officedocument.presentationml.slideLayout+xml" PartName="/ppt/slideLayouts/slideLayout164.xml"/>
  <Override ContentType="application/vnd.openxmlformats-officedocument.presentationml.slideLayout+xml" PartName="/ppt/slideLayouts/slideLayout165.xml"/>
  <Override ContentType="application/vnd.openxmlformats-officedocument.theme+xml" PartName="/ppt/theme/theme15.xml"/>
  <Override ContentType="application/vnd.openxmlformats-officedocument.presentationml.slideLayout+xml" PartName="/ppt/slideLayouts/slideLayout166.xml"/>
  <Override ContentType="application/vnd.openxmlformats-officedocument.presentationml.slideLayout+xml" PartName="/ppt/slideLayouts/slideLayout167.xml"/>
  <Override ContentType="application/vnd.openxmlformats-officedocument.presentationml.slideLayout+xml" PartName="/ppt/slideLayouts/slideLayout168.xml"/>
  <Override ContentType="application/vnd.openxmlformats-officedocument.presentationml.slideLayout+xml" PartName="/ppt/slideLayouts/slideLayout169.xml"/>
  <Override ContentType="application/vnd.openxmlformats-officedocument.presentationml.slideLayout+xml" PartName="/ppt/slideLayouts/slideLayout170.xml"/>
  <Override ContentType="application/vnd.openxmlformats-officedocument.presentationml.slideLayout+xml" PartName="/ppt/slideLayouts/slideLayout171.xml"/>
  <Override ContentType="application/vnd.openxmlformats-officedocument.presentationml.slideLayout+xml" PartName="/ppt/slideLayouts/slideLayout172.xml"/>
  <Override ContentType="application/vnd.openxmlformats-officedocument.presentationml.slideLayout+xml" PartName="/ppt/slideLayouts/slideLayout173.xml"/>
  <Override ContentType="application/vnd.openxmlformats-officedocument.presentationml.slideLayout+xml" PartName="/ppt/slideLayouts/slideLayout174.xml"/>
  <Override ContentType="application/vnd.openxmlformats-officedocument.presentationml.slideLayout+xml" PartName="/ppt/slideLayouts/slideLayout175.xml"/>
  <Override ContentType="application/vnd.openxmlformats-officedocument.presentationml.slideLayout+xml" PartName="/ppt/slideLayouts/slideLayout176.xml"/>
  <Override ContentType="application/vnd.openxmlformats-officedocument.presentationml.slideLayout+xml" PartName="/ppt/slideLayouts/slideLayout177.xml"/>
  <Override ContentType="application/vnd.openxmlformats-officedocument.presentationml.slideLayout+xml" PartName="/ppt/slideLayouts/slideLayout178.xml"/>
  <Override ContentType="application/vnd.openxmlformats-officedocument.theme+xml" PartName="/ppt/theme/theme16.xml"/>
  <Override ContentType="application/vnd.openxmlformats-officedocument.presentationml.slideLayout+xml" PartName="/ppt/slideLayouts/slideLayout179.xml"/>
  <Override ContentType="application/vnd.openxmlformats-officedocument.presentationml.slideLayout+xml" PartName="/ppt/slideLayouts/slideLayout180.xml"/>
  <Override ContentType="application/vnd.openxmlformats-officedocument.presentationml.slideLayout+xml" PartName="/ppt/slideLayouts/slideLayout181.xml"/>
  <Override ContentType="application/vnd.openxmlformats-officedocument.presentationml.slideLayout+xml" PartName="/ppt/slideLayouts/slideLayout182.xml"/>
  <Override ContentType="application/vnd.openxmlformats-officedocument.presentationml.slideLayout+xml" PartName="/ppt/slideLayouts/slideLayout183.xml"/>
  <Override ContentType="application/vnd.openxmlformats-officedocument.presentationml.slideLayout+xml" PartName="/ppt/slideLayouts/slideLayout184.xml"/>
  <Override ContentType="application/vnd.openxmlformats-officedocument.presentationml.slideLayout+xml" PartName="/ppt/slideLayouts/slideLayout185.xml"/>
  <Override ContentType="application/vnd.openxmlformats-officedocument.presentationml.slideLayout+xml" PartName="/ppt/slideLayouts/slideLayout186.xml"/>
  <Override ContentType="application/vnd.openxmlformats-officedocument.presentationml.slideLayout+xml" PartName="/ppt/slideLayouts/slideLayout187.xml"/>
  <Override ContentType="application/vnd.openxmlformats-officedocument.presentationml.slideLayout+xml" PartName="/ppt/slideLayouts/slideLayout188.xml"/>
  <Override ContentType="application/vnd.openxmlformats-officedocument.presentationml.slideLayout+xml" PartName="/ppt/slideLayouts/slideLayout189.xml"/>
  <Override ContentType="application/vnd.openxmlformats-officedocument.theme+xml" PartName="/ppt/theme/theme17.xml"/>
  <Override ContentType="application/vnd.openxmlformats-officedocument.presentationml.slideLayout+xml" PartName="/ppt/slideLayouts/slideLayout190.xml"/>
  <Override ContentType="application/vnd.openxmlformats-officedocument.presentationml.slideLayout+xml" PartName="/ppt/slideLayouts/slideLayout191.xml"/>
  <Override ContentType="application/vnd.openxmlformats-officedocument.presentationml.slideLayout+xml" PartName="/ppt/slideLayouts/slideLayout192.xml"/>
  <Override ContentType="application/vnd.openxmlformats-officedocument.presentationml.slideLayout+xml" PartName="/ppt/slideLayouts/slideLayout193.xml"/>
  <Override ContentType="application/vnd.openxmlformats-officedocument.presentationml.slideLayout+xml" PartName="/ppt/slideLayouts/slideLayout194.xml"/>
  <Override ContentType="application/vnd.openxmlformats-officedocument.presentationml.slideLayout+xml" PartName="/ppt/slideLayouts/slideLayout195.xml"/>
  <Override ContentType="application/vnd.openxmlformats-officedocument.presentationml.slideLayout+xml" PartName="/ppt/slideLayouts/slideLayout196.xml"/>
  <Override ContentType="application/vnd.openxmlformats-officedocument.presentationml.slideLayout+xml" PartName="/ppt/slideLayouts/slideLayout197.xml"/>
  <Override ContentType="application/vnd.openxmlformats-officedocument.presentationml.slideLayout+xml" PartName="/ppt/slideLayouts/slideLayout198.xml"/>
  <Override ContentType="application/vnd.openxmlformats-officedocument.presentationml.slideLayout+xml" PartName="/ppt/slideLayouts/slideLayout199.xml"/>
  <Override ContentType="application/vnd.openxmlformats-officedocument.presentationml.slideLayout+xml" PartName="/ppt/slideLayouts/slideLayout200.xml"/>
  <Override ContentType="application/vnd.openxmlformats-officedocument.theme+xml" PartName="/ppt/theme/theme18.xml"/>
  <Override ContentType="application/vnd.openxmlformats-officedocument.presentationml.slideLayout+xml" PartName="/ppt/slideLayouts/slideLayout201.xml"/>
  <Override ContentType="application/vnd.openxmlformats-officedocument.presentationml.slideLayout+xml" PartName="/ppt/slideLayouts/slideLayout202.xml"/>
  <Override ContentType="application/vnd.openxmlformats-officedocument.presentationml.slideLayout+xml" PartName="/ppt/slideLayouts/slideLayout203.xml"/>
  <Override ContentType="application/vnd.openxmlformats-officedocument.presentationml.slideLayout+xml" PartName="/ppt/slideLayouts/slideLayout204.xml"/>
  <Override ContentType="application/vnd.openxmlformats-officedocument.presentationml.slideLayout+xml" PartName="/ppt/slideLayouts/slideLayout205.xml"/>
  <Override ContentType="application/vnd.openxmlformats-officedocument.presentationml.slideLayout+xml" PartName="/ppt/slideLayouts/slideLayout206.xml"/>
  <Override ContentType="application/vnd.openxmlformats-officedocument.presentationml.slideLayout+xml" PartName="/ppt/slideLayouts/slideLayout207.xml"/>
  <Override ContentType="application/vnd.openxmlformats-officedocument.presentationml.slideLayout+xml" PartName="/ppt/slideLayouts/slideLayout208.xml"/>
  <Override ContentType="application/vnd.openxmlformats-officedocument.presentationml.slideLayout+xml" PartName="/ppt/slideLayouts/slideLayout209.xml"/>
  <Override ContentType="application/vnd.openxmlformats-officedocument.presentationml.slideLayout+xml" PartName="/ppt/slideLayouts/slideLayout210.xml"/>
  <Override ContentType="application/vnd.openxmlformats-officedocument.presentationml.slideLayout+xml" PartName="/ppt/slideLayouts/slideLayout211.xml"/>
  <Override ContentType="application/vnd.openxmlformats-officedocument.presentationml.slideLayout+xml" PartName="/ppt/slideLayouts/slideLayout212.xml"/>
  <Override ContentType="application/vnd.openxmlformats-officedocument.presentationml.slideLayout+xml" PartName="/ppt/slideLayouts/slideLayout213.xml"/>
  <Override ContentType="application/vnd.openxmlformats-officedocument.theme+xml" PartName="/ppt/theme/theme19.xml"/>
  <Override ContentType="application/vnd.openxmlformats-officedocument.theme+xml" PartName="/ppt/theme/theme20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themeOverride+xml" PartName="/ppt/theme/themeOverr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8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28" r:id="rId14"/>
    <p:sldMasterId id="2147483840" r:id="rId15"/>
    <p:sldMasterId id="2147483852" r:id="rId16"/>
    <p:sldMasterId id="2147483893" r:id="rId17"/>
    <p:sldMasterId id="2147483905" r:id="rId18"/>
    <p:sldMasterId id="2147483917" r:id="rId19"/>
  </p:sldMasterIdLst>
  <p:notesMasterIdLst>
    <p:notesMasterId r:id="rId56"/>
  </p:notesMasterIdLst>
  <p:sldIdLst>
    <p:sldId id="261" r:id="rId20"/>
    <p:sldId id="262" r:id="rId21"/>
    <p:sldId id="263" r:id="rId22"/>
    <p:sldId id="264" r:id="rId23"/>
    <p:sldId id="265" r:id="rId24"/>
    <p:sldId id="257" r:id="rId25"/>
    <p:sldId id="259" r:id="rId26"/>
    <p:sldId id="266" r:id="rId27"/>
    <p:sldId id="268" r:id="rId28"/>
    <p:sldId id="269" r:id="rId29"/>
    <p:sldId id="256" r:id="rId30"/>
    <p:sldId id="284" r:id="rId31"/>
    <p:sldId id="277" r:id="rId32"/>
    <p:sldId id="271" r:id="rId33"/>
    <p:sldId id="285" r:id="rId34"/>
    <p:sldId id="278" r:id="rId35"/>
    <p:sldId id="279" r:id="rId36"/>
    <p:sldId id="273" r:id="rId37"/>
    <p:sldId id="286" r:id="rId38"/>
    <p:sldId id="280" r:id="rId39"/>
    <p:sldId id="305" r:id="rId40"/>
    <p:sldId id="281" r:id="rId41"/>
    <p:sldId id="288" r:id="rId42"/>
    <p:sldId id="290" r:id="rId43"/>
    <p:sldId id="289" r:id="rId44"/>
    <p:sldId id="291" r:id="rId45"/>
    <p:sldId id="292" r:id="rId46"/>
    <p:sldId id="293" r:id="rId47"/>
    <p:sldId id="295" r:id="rId48"/>
    <p:sldId id="303" r:id="rId49"/>
    <p:sldId id="298" r:id="rId50"/>
    <p:sldId id="294" r:id="rId51"/>
    <p:sldId id="299" r:id="rId52"/>
    <p:sldId id="287" r:id="rId53"/>
    <p:sldId id="301" r:id="rId54"/>
    <p:sldId id="302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54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slide" Target="slides/slide34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slide" Target="slides/slide3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56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2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3FC1C-7B2F-4087-AA3F-79B1B52C82D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67B05-33BE-4192-9BE8-7C7E9F3776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95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51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61995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14488"/>
            <a:ext cx="7772400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407196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4DCEF-DB90-4AB8-8BD9-1ED169611B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EABF-65E5-4998-B372-E0BF0D0651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19877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8497-B33B-493D-8BCC-39E0EB5B76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6EC2-1313-47A8-8DA7-6C5E6247A8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71934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EEDD-6375-4491-BC8C-EBAF46C63D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1FE2-6CBA-48C4-8F3B-C87E74E8CA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4882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66216-5674-4C1F-87CC-A4190E1FC8A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168D0-1623-4D6C-8E69-C117999B9E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1265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7DE1-8A9F-4622-99A6-D844759A0B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05862-08B6-4F19-8BE9-47F36F6EE3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8577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6DB8E-C570-4122-8EAF-7816EE37D8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CF7D-FCE2-4856-9D3C-2E2289A710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41024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0390-A7F3-40EB-9A35-B93AC47744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CEC2D-7616-41E0-B2E5-69007C75BF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2432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F1F99-FDE1-4868-AB55-BC87476699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0ABE1-9F6B-4BDF-AF0C-8776F903CA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9212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EF41-1022-4D78-930F-29FDA8A86E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29D1-98D9-4861-93DE-037FD9563B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6689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85096-EE16-4608-A5C9-39182D3EA4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F5C7-6426-4CCE-A13C-1DD068DCED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30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1151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31A3-0C50-4B72-9D93-C4F7C86660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C30F9-C873-4CD1-A1BB-D4BFA916F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18960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D5CA9-60CC-421E-B717-F0D2786EACB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59405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22BC1-B298-414D-ADCF-E72B6EA2C2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61803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2F3A9-E8A8-457A-87D3-FBDF499A7E2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66258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10787-C724-4B2E-AFE3-6A2EBA3612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91215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59864-5065-44A5-87A7-ADD9BACF687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258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F3DD8-E2ED-472E-A6B2-37776D4AA4F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1777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BDC52-FB42-4574-9B7C-0150BEAA427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9924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DD2C5-58A3-4BAE-993F-DA156F1B83A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42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5BB03-8FF5-499B-A139-E4A4B50E2BB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90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377E2-51E8-4BF0-A660-25C92724B0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27CFB-ED1C-4173-A663-35702FC38A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7056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C3B4-0575-48C5-834B-54D3E46DB2B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215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D99ED-F550-451C-8562-CE818384777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58072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D5CA9-60CC-421E-B717-F0D2786EACB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97461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22BC1-B298-414D-ADCF-E72B6EA2C22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6260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2F3A9-E8A8-457A-87D3-FBDF499A7E2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69490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10787-C724-4B2E-AFE3-6A2EBA3612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4147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59864-5065-44A5-87A7-ADD9BACF687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46565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F3DD8-E2ED-472E-A6B2-37776D4AA4F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08638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BDC52-FB42-4574-9B7C-0150BEAA427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74951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DD2C5-58A3-4BAE-993F-DA156F1B83A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38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DAF2D-D5BB-4DA4-B910-008B1BD612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ADEA-29AF-4A2A-AA44-6BE01B0B00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48053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5BB03-8FF5-499B-A139-E4A4B50E2BB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2537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C3B4-0575-48C5-834B-54D3E46DB2B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8627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D99ED-F550-451C-8562-CE818384777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2106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B3AF1-3B76-4349-A8D9-9B833E9EB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980144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BA9C6-BEB8-4DC4-9BD6-6A5D704400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404615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360E3-3428-4485-8580-9253676691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52844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09785-5058-4D64-97C0-2123F015A9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571957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1B156-0965-412B-A68F-459AC22770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650073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728DB-762F-4E44-A370-7C32141FB8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575874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BC845-709E-4C2F-AD30-4E0275D64A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319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F844C-5F71-43C8-B0CF-F967497C82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90C58-EFEE-43AB-B30F-FF7E74C902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71615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B1CFC-6262-46BE-9022-58B597B66B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992070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70EA1-BFD9-4DCB-B1EF-4D0EFA2587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781386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FA645-3067-4C4E-AB74-A1C79D4F02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725423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D55D6-9897-4DC0-BACC-8D9CFF2491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37431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B3AF1-3B76-4349-A8D9-9B833E9EB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548767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BA9C6-BEB8-4DC4-9BD6-6A5D704400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124001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360E3-3428-4485-8580-9253676691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501337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09785-5058-4D64-97C0-2123F015A9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621592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1B156-0965-412B-A68F-459AC22770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360855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728DB-762F-4E44-A370-7C32141FB8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117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0BFEF-0F60-47CD-964D-C1E6A36D4A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2EFB-9160-4BF7-B9DB-141F284D3C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15112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BC845-709E-4C2F-AD30-4E0275D64A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504401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B1CFC-6262-46BE-9022-58B597B66B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221523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70EA1-BFD9-4DCB-B1EF-4D0EFA2587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476175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FA645-3067-4C4E-AB74-A1C79D4F02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322691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D55D6-9897-4DC0-BACC-8D9CFF2491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682044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C48D9-2B57-4C27-B809-A95F2381A94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3173B-71CC-4308-97F6-772C8C0E59B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97767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9C973-6939-412C-8A19-6AE84C006D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0DCB8-9E65-4570-A0BA-A7143D4C00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35268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18F41-8985-406B-9C28-58F0C4B05A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A949-5030-4E0F-A30A-BABEAB4CA0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21625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555C4-0D2E-41D6-9D2B-339039A326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49AA-C75A-461F-A48D-4A5B03B95D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32585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68122-FFC9-4855-BA20-7AD2BC8B13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7A4D4-7314-4FE8-8BD9-0559603F38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263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7B0C3-D6AA-4642-9E42-372DF1AC1D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53BE-DA6F-48CB-B2D8-DB0CC5917B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06308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C1779-B244-407C-9366-B19452EE67C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8FCDB-DC29-44A3-B428-19662BCAF9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8698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B4FCA-4FE3-4799-9110-D231FFCB00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39059-B89E-45E5-8665-CCD3624450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0178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8CCEE-711B-41FE-A741-2DAB0C73DA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98829-91D1-421D-81AE-6DC45A7EE97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1941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39916-85EA-40E9-A385-A8604AB9E4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81E08-EACA-4A96-B3C1-878A23537A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03263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C8A0B-DC6F-49EB-B002-98EADEF34F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4C37B-29E7-4957-AC0E-0973A73AB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7513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4132E-34EF-49D4-9787-D5B1F405CD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3DA6-EEA6-4120-87C3-1B618A38EE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06146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248985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8986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AC22708-48A1-4D05-BF7E-F83E80D9F4D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2962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000C0-3DA5-40EE-AAEB-88EF3508F15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2524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F52DC-E606-4312-9149-B7D9DFEAD02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3411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48FDB-3D77-4ECB-A5B2-EE7B37E0BF2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771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B04E6-BFDD-4035-B03D-57A120042C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B2CD1-A4EC-4251-896E-F426EF7134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49581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E76FD-4475-4586-93B3-3939EB42367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56993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10DD6-AE2F-46A6-B172-E88CC8354FF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63292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7E2D9-D175-431F-92FF-738235EC8BB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6609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026A0-2798-46DE-96FE-0E38ADDBE7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7631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3F81E-3D18-477D-BCC4-E0434937F50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36465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93C46-DBCA-43C1-AF28-B3FB22CAAAF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5392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CE550-ED0E-49BA-9F50-E9B1AB7684C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1998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625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AADB4-30BC-42EA-865E-0FAE25CE12F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2929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0C8A-BD62-4AC5-BD72-837B09AF06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38244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1575-4219-4C5F-AB6B-E871E87E49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01CDD-37CC-4170-BEB9-CF715E9A34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75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62633-1D0A-49AB-BB04-D4373E02AF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36262-D3A1-4271-AEA3-E308532612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51666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A46E4-85A9-4A3A-A625-B6CFF55560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992B3-B209-4B08-B63F-4017011E59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55477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A806-25CE-4AFF-A790-0659CFA58D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B69C-A216-4D8E-89E2-BC7DABEB34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43527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7F48C-0BE9-4A3A-BA11-F6F46CD3445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34384-F901-42BF-98FB-7862B77F5E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64336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AE6D3-E09B-4727-A66E-D59B38EDEC8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5617-0495-4159-A9AA-09BC1DD3B54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58736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DE1F0-CF27-427B-8CC3-20EAF48856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89C83-718C-4DEA-B480-74834810E8F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8567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358C9-920D-4DD0-B3E8-8B2079500C7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91526-49BA-480F-957A-BEFCBE5E45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1991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F3997-A6C0-4CF8-BA55-ADEB54595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E9497-03A9-4E2C-9963-9A31884FF5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01190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F239-A2F8-4F3A-96E5-085B7C8559C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39C2-126B-4183-AB4D-9FEFAC0027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96542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6F632-C5A3-49C4-BE1A-53D6E686512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D4BC0-0DAE-4D9F-9662-FB58475C0A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90894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F6302-B21C-4B47-8633-FB71C2A13F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DE4E3-3C8A-429A-8494-459A00EF80C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4825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F58F-B8AC-4789-926F-970987F118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1DEB-D2B1-49A5-968D-E872B4F00E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47678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1575-4219-4C5F-AB6B-E871E87E49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01CDD-37CC-4170-BEB9-CF715E9A34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29791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A46E4-85A9-4A3A-A625-B6CFF55560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992B3-B209-4B08-B63F-4017011E59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25990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A806-25CE-4AFF-A790-0659CFA58D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B69C-A216-4D8E-89E2-BC7DABEB34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185072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7F48C-0BE9-4A3A-BA11-F6F46CD3445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34384-F901-42BF-98FB-7862B77F5E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5553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AE6D3-E09B-4727-A66E-D59B38EDEC8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5617-0495-4159-A9AA-09BC1DD3B54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08364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DE1F0-CF27-427B-8CC3-20EAF48856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89C83-718C-4DEA-B480-74834810E8F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68194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358C9-920D-4DD0-B3E8-8B2079500C7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91526-49BA-480F-957A-BEFCBE5E45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37480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F3997-A6C0-4CF8-BA55-ADEB545955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E9497-03A9-4E2C-9963-9A31884FF53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81768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F239-A2F8-4F3A-96E5-085B7C8559C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39C2-126B-4183-AB4D-9FEFAC0027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12039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6F632-C5A3-49C4-BE1A-53D6E686512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D4BC0-0DAE-4D9F-9662-FB58475C0A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27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182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184E1-95EF-4E3F-9671-D5C6AC48F0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3CCA-5E48-46F2-A7C8-E4A3DB333E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234486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F6302-B21C-4B47-8633-FB71C2A13F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DE4E3-3C8A-429A-8494-459A00EF80C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17228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FFFFFF"/>
                </a:solidFill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b="1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28781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781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159B91-2E3E-4ABB-B572-6E259EB171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484291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249EC-7E60-4DEC-8659-B8506C1878C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96878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256D7-0B04-4786-BDF5-EE74C16121D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00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07F50-F0BD-4EEC-9A6C-338E8FC06F9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86317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D0255-3E7B-4702-8C63-B8BEC80050A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1223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959FF-79E0-45FB-AA3C-7639ECB8A33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39725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52495-9C56-4A0B-A93F-23B75EDF4A3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99368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FBC04-5F4E-4207-9A96-26A94349D40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38549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28A4E-FBF2-4260-9089-F8384B4633C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306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A3436-1BF5-4C78-9935-DE0E77791F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7312-69A8-46E7-92CC-7E690E228C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05852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B2FCC-CEC5-4722-8EB4-DE4A75619F2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062613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7B6D8-E202-40B2-BEC7-B56B2AF1727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3962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5BB9B-5E3B-4FDB-90CD-31CFA3FD675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3131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EB99F-618C-4CA8-90DA-F362F3F0DFC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93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6D2D3-F1F6-4FE1-8F94-DFC0B64A15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F2BC-1F25-42BA-ADC9-40C17DF140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8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377E2-51E8-4BF0-A660-25C92724B0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27CFB-ED1C-4173-A663-35702FC38A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9148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DAF2D-D5BB-4DA4-B910-008B1BD612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ADEA-29AF-4A2A-AA44-6BE01B0B00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73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F844C-5F71-43C8-B0CF-F967497C82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90C58-EFEE-43AB-B30F-FF7E74C902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782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0BFEF-0F60-47CD-964D-C1E6A36D4A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2EFB-9160-4BF7-B9DB-141F284D3C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0269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7B0C3-D6AA-4642-9E42-372DF1AC1D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53BE-DA6F-48CB-B2D8-DB0CC5917B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0596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B04E6-BFDD-4035-B03D-57A120042C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B2CD1-A4EC-4251-896E-F426EF7134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3673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62633-1D0A-49AB-BB04-D4373E02AF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36262-D3A1-4271-AEA3-E308532612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849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7425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F58F-B8AC-4789-926F-970987F118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1DEB-D2B1-49A5-968D-E872B4F00E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0000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184E1-95EF-4E3F-9671-D5C6AC48F0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3CCA-5E48-46F2-A7C8-E4A3DB333E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7208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A3436-1BF5-4C78-9935-DE0E77791F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7312-69A8-46E7-92CC-7E690E228C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838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6D2D3-F1F6-4FE1-8F94-DFC0B64A15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F2BC-1F25-42BA-ADC9-40C17DF140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21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377E2-51E8-4BF0-A660-25C92724B0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27CFB-ED1C-4173-A663-35702FC38A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3659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DAF2D-D5BB-4DA4-B910-008B1BD612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ADEA-29AF-4A2A-AA44-6BE01B0B00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7886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F844C-5F71-43C8-B0CF-F967497C82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90C58-EFEE-43AB-B30F-FF7E74C902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7538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0BFEF-0F60-47CD-964D-C1E6A36D4A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2EFB-9160-4BF7-B9DB-141F284D3C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88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7B0C3-D6AA-4642-9E42-372DF1AC1D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53BE-DA6F-48CB-B2D8-DB0CC5917B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44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B04E6-BFDD-4035-B03D-57A120042C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B2CD1-A4EC-4251-896E-F426EF7134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2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4416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62633-1D0A-49AB-BB04-D4373E02AF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36262-D3A1-4271-AEA3-E308532612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5315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F58F-B8AC-4789-926F-970987F118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1DEB-D2B1-49A5-968D-E872B4F00E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3497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184E1-95EF-4E3F-9671-D5C6AC48F0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3CCA-5E48-46F2-A7C8-E4A3DB333E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5184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A3436-1BF5-4C78-9935-DE0E77791F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77312-69A8-46E7-92CC-7E690E228C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097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6D2D3-F1F6-4FE1-8F94-DFC0B64A15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F2BC-1F25-42BA-ADC9-40C17DF140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051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0829C-9DBA-4877-86E4-3FEFDBEAC1D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8650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2F2CE-2F41-41BA-941C-21D7F668702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840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48F42-CBD1-47A6-9089-4D0A73A760D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1424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E17E7-FAD6-4269-9F30-4E854746417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129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970CC-FA14-4A03-870D-16A20F9EB5D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35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3998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8F5E5-32E7-4D36-8576-EBF230BFD51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1041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7F244-48E7-407A-A724-CFFDC736070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877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C4134-1B4C-4569-8DE8-130E9F46362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9774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908C3-8809-419A-8118-1CB5BE0507C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423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6F1E2-7997-483F-A5A2-676862AAEDE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276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719F6-682E-45C7-AFBF-0AE053BDBD4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737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14488"/>
            <a:ext cx="7772400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407196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4DCEF-DB90-4AB8-8BD9-1ED169611B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EABF-65E5-4998-B372-E0BF0D0651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6764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8497-B33B-493D-8BCC-39E0EB5B76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6EC2-1313-47A8-8DA7-6C5E6247A8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465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EEDD-6375-4491-BC8C-EBAF46C63D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1FE2-6CBA-48C4-8F3B-C87E74E8CA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9922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66216-5674-4C1F-87CC-A4190E1FC8A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168D0-1623-4D6C-8E69-C117999B9E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3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2272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7DE1-8A9F-4622-99A6-D844759A0B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05862-08B6-4F19-8BE9-47F36F6EE3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21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6DB8E-C570-4122-8EAF-7816EE37D8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CF7D-FCE2-4856-9D3C-2E2289A710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5551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0390-A7F3-40EB-9A35-B93AC47744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CEC2D-7616-41E0-B2E5-69007C75BF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1135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F1F99-FDE1-4868-AB55-BC87476699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0ABE1-9F6B-4BDF-AF0C-8776F903CA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7627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EF41-1022-4D78-930F-29FDA8A86E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29D1-98D9-4861-93DE-037FD9563B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9606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85096-EE16-4608-A5C9-39182D3EA4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F5C7-6426-4CCE-A13C-1DD068DCED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630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31A3-0C50-4B72-9D93-C4F7C86660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C30F9-C873-4CD1-A1BB-D4BFA916F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2911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14488"/>
            <a:ext cx="7772400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407196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4DCEF-DB90-4AB8-8BD9-1ED169611B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EABF-65E5-4998-B372-E0BF0D0651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95543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8497-B33B-493D-8BCC-39E0EB5B76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6EC2-1313-47A8-8DA7-6C5E6247A8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1063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EEDD-6375-4491-BC8C-EBAF46C63D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1FE2-6CBA-48C4-8F3B-C87E74E8CA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34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80410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66216-5674-4C1F-87CC-A4190E1FC8A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168D0-1623-4D6C-8E69-C117999B9E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2023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7DE1-8A9F-4622-99A6-D844759A0B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05862-08B6-4F19-8BE9-47F36F6EE3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723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6DB8E-C570-4122-8EAF-7816EE37D8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CF7D-FCE2-4856-9D3C-2E2289A710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8508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0390-A7F3-40EB-9A35-B93AC47744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CEC2D-7616-41E0-B2E5-69007C75BF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4452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F1F99-FDE1-4868-AB55-BC87476699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0ABE1-9F6B-4BDF-AF0C-8776F903CA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717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EF41-1022-4D78-930F-29FDA8A86E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29D1-98D9-4861-93DE-037FD9563B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3950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85096-EE16-4608-A5C9-39182D3EA4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F5C7-6426-4CCE-A13C-1DD068DCED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5742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31A3-0C50-4B72-9D93-C4F7C86660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C30F9-C873-4CD1-A1BB-D4BFA916F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475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14488"/>
            <a:ext cx="7772400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407196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4DCEF-DB90-4AB8-8BD9-1ED169611B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EABF-65E5-4998-B372-E0BF0D0651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8179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8497-B33B-493D-8BCC-39E0EB5B76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6EC2-1313-47A8-8DA7-6C5E6247A8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79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9766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EEDD-6375-4491-BC8C-EBAF46C63D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1FE2-6CBA-48C4-8F3B-C87E74E8CA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21084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66216-5674-4C1F-87CC-A4190E1FC8A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168D0-1623-4D6C-8E69-C117999B9E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0504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7DE1-8A9F-4622-99A6-D844759A0B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05862-08B6-4F19-8BE9-47F36F6EE3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6193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6DB8E-C570-4122-8EAF-7816EE37D8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CF7D-FCE2-4856-9D3C-2E2289A710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82778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0390-A7F3-40EB-9A35-B93AC47744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CEC2D-7616-41E0-B2E5-69007C75BF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84753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F1F99-FDE1-4868-AB55-BC87476699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0ABE1-9F6B-4BDF-AF0C-8776F903CA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4645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EF41-1022-4D78-930F-29FDA8A86E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29D1-98D9-4861-93DE-037FD9563B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08200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85096-EE16-4608-A5C9-39182D3EA4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F5C7-6426-4CCE-A13C-1DD068DCED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19878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31A3-0C50-4B72-9D93-C4F7C86660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C30F9-C873-4CD1-A1BB-D4BFA916F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8838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14488"/>
            <a:ext cx="7772400" cy="1470025"/>
          </a:xfrm>
        </p:spPr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57628"/>
            <a:ext cx="407196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4DCEF-DB90-4AB8-8BD9-1ED169611B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EABF-65E5-4998-B372-E0BF0D0651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400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55385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8497-B33B-493D-8BCC-39E0EB5B76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6EC2-1313-47A8-8DA7-6C5E6247A8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97249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EEDD-6375-4491-BC8C-EBAF46C63D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21FE2-6CBA-48C4-8F3B-C87E74E8CA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298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66216-5674-4C1F-87CC-A4190E1FC8A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168D0-1623-4D6C-8E69-C117999B9E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7646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7DE1-8A9F-4622-99A6-D844759A0B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05862-08B6-4F19-8BE9-47F36F6EE3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0629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6DB8E-C570-4122-8EAF-7816EE37D8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CF7D-FCE2-4856-9D3C-2E2289A710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1956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0390-A7F3-40EB-9A35-B93AC47744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CEC2D-7616-41E0-B2E5-69007C75BF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2061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F1F99-FDE1-4868-AB55-BC87476699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0ABE1-9F6B-4BDF-AF0C-8776F903CA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61670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EF41-1022-4D78-930F-29FDA8A86E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29D1-98D9-4861-93DE-037FD9563B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1571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85096-EE16-4608-A5C9-39182D3EA4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F5C7-6426-4CCE-A13C-1DD068DCED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60354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31A3-0C50-4B72-9D93-C4F7C86660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C30F9-C873-4CD1-A1BB-D4BFA916FC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9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8.xml"/><Relationship Id="rId13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3.xml"/><Relationship Id="rId7" Type="http://schemas.openxmlformats.org/officeDocument/2006/relationships/slideLayout" Target="../slideLayouts/slideLayout207.xml"/><Relationship Id="rId12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2.xml"/><Relationship Id="rId1" Type="http://schemas.openxmlformats.org/officeDocument/2006/relationships/slideLayout" Target="../slideLayouts/slideLayout201.xml"/><Relationship Id="rId6" Type="http://schemas.openxmlformats.org/officeDocument/2006/relationships/slideLayout" Target="../slideLayouts/slideLayout206.xml"/><Relationship Id="rId11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05.xml"/><Relationship Id="rId10" Type="http://schemas.openxmlformats.org/officeDocument/2006/relationships/slideLayout" Target="../slideLayouts/slideLayout210.xml"/><Relationship Id="rId4" Type="http://schemas.openxmlformats.org/officeDocument/2006/relationships/slideLayout" Target="../slideLayouts/slideLayout204.xml"/><Relationship Id="rId9" Type="http://schemas.openxmlformats.org/officeDocument/2006/relationships/slideLayout" Target="../slideLayouts/slideLayout209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99EAE-51DD-4CDA-B766-A3B4E80F297C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200E1-BF26-4F82-B6D9-879D7ED79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99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CDA0CC-A92D-422A-AB7A-DA87458C18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B3A471-EACF-477D-91E1-FEECC20C71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8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376092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EAAADB-A88B-4BEA-9B58-29626059ADD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01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EAAADB-A88B-4BEA-9B58-29626059ADD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9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  <a:cs typeface="Segoe UI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98566A45-8596-4345-B992-F52816D807AC}" type="slidenum">
              <a:rPr lang="ru-RU" altLang="ru-RU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323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  <a:cs typeface="Segoe UI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98566A45-8596-4345-B992-F52816D807AC}" type="slidenum">
              <a:rPr lang="ru-RU" altLang="ru-RU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662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725F0C-88EB-4597-A68D-00C9EFAE83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6BF8ED-D116-401D-95BC-AB9F390509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71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4104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24781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1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1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1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1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1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1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1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2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2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2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2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2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4105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247826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27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28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29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0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1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2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3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4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5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6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7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8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39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0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1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2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3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4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5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6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7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8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49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0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1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2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3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4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5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6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7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8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59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0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1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2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3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4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5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6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7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8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69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0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1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2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3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4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5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6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7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8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79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0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1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2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3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4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5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6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7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8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89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0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1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2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3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4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5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6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7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8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899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0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1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2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3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4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5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6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7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8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09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0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1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2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3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4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5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6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7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8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19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0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1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2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3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4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5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6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7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8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29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0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1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2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3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4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5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6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7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8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39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0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1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2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3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4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5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6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7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8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49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0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1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2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3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4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5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6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7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8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59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sp>
            <p:nvSpPr>
              <p:cNvPr id="247960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247961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7962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47963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47964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C98F39-0A45-48D3-A0F6-1151EB468C03}" type="slidenum">
              <a:rPr lang="ru-RU">
                <a:solidFill>
                  <a:srgbClr val="FFFFFF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47965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018956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EE364C-F0C6-44D8-A78F-4E5A31FAA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4516D9-84B7-433D-A57B-5618063426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0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EE364C-F0C6-44D8-A78F-4E5A31FAA5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4516D9-84B7-433D-A57B-5618063426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4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srgbClr val="FFFFFF"/>
              </a:solidFill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8672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>
                <a:solidFill>
                  <a:srgbClr val="FFFFFF"/>
                </a:solidFill>
              </a:endParaRPr>
            </a:p>
          </p:txBody>
        </p:sp>
        <p:grpSp>
          <p:nvGrpSpPr>
            <p:cNvPr id="5130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8672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2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2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2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3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3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3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3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3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3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3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13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8673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3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4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5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5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5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5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5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5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13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8675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5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5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6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7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7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7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7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133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8677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7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7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7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7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8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8678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b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5141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8678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8678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8678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8678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b="1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28678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78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8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8679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8679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6C0AE8-D444-49DA-A19F-9D54EADDAB8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9820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34F8B7-382A-446C-B2CA-356B72B126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7E36DE-014B-454E-869E-1F82CAD39D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82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34F8B7-382A-446C-B2CA-356B72B126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7E36DE-014B-454E-869E-1F82CAD39D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2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34F8B7-382A-446C-B2CA-356B72B126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7E36DE-014B-454E-869E-1F82CAD39D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01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310A9A-30ED-403F-A0EA-544F0A5632B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85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CDA0CC-A92D-422A-AB7A-DA87458C18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B3A471-EACF-477D-91E1-FEECC20C71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4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376092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CDA0CC-A92D-422A-AB7A-DA87458C18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B3A471-EACF-477D-91E1-FEECC20C71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371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376092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CDA0CC-A92D-422A-AB7A-DA87458C18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B3A471-EACF-477D-91E1-FEECC20C71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638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376092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CDA0CC-A92D-422A-AB7A-DA87458C18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B3A471-EACF-477D-91E1-FEECC20C71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5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376092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7609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gif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5.jpeg"/><Relationship Id="rId7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6.gif"/><Relationship Id="rId9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5.jpeg"/><Relationship Id="rId7" Type="http://schemas.openxmlformats.org/officeDocument/2006/relationships/image" Target="../media/image3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28.jpeg"/><Relationship Id="rId4" Type="http://schemas.openxmlformats.org/officeDocument/2006/relationships/image" Target="../media/image26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0.xml"/></Relationships>
</file>

<file path=ppt/slides/_rels/slide24.xml.rels><?xml version="1.0" encoding="UTF-8" standalone="yes" ?><Relationships xmlns="http://schemas.openxmlformats.org/package/2006/relationships"><Relationship Id="rId2" Target="../media/image43.jpeg" Type="http://schemas.openxmlformats.org/officeDocument/2006/relationships/image"/><Relationship Id="rId1" Target="../slideLayouts/slideLayout112.xml" Type="http://schemas.openxmlformats.org/officeDocument/2006/relationships/slideLayout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0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9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0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17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52.wmf"/><Relationship Id="rId18" Type="http://schemas.openxmlformats.org/officeDocument/2006/relationships/oleObject" Target="../embeddings/oleObject9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54.wmf"/><Relationship Id="rId2" Type="http://schemas.openxmlformats.org/officeDocument/2006/relationships/slideLayout" Target="../slideLayouts/slideLayout213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1.wmf"/><Relationship Id="rId5" Type="http://schemas.openxmlformats.org/officeDocument/2006/relationships/image" Target="../media/image56.png"/><Relationship Id="rId15" Type="http://schemas.openxmlformats.org/officeDocument/2006/relationships/image" Target="../media/image53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55.wmf"/><Relationship Id="rId4" Type="http://schemas.openxmlformats.org/officeDocument/2006/relationships/image" Target="../media/image49.wmf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7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6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61.wmf"/><Relationship Id="rId3" Type="http://schemas.openxmlformats.org/officeDocument/2006/relationships/image" Target="../media/image63.jpeg"/><Relationship Id="rId7" Type="http://schemas.openxmlformats.org/officeDocument/2006/relationships/image" Target="../media/image58.wmf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64.gi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60.wmf"/><Relationship Id="rId5" Type="http://schemas.openxmlformats.org/officeDocument/2006/relationships/image" Target="../media/image57.wmf"/><Relationship Id="rId15" Type="http://schemas.openxmlformats.org/officeDocument/2006/relationships/image" Target="../media/image62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59.wmf"/><Relationship Id="rId14" Type="http://schemas.openxmlformats.org/officeDocument/2006/relationships/oleObject" Target="../embeddings/oleObject15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8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9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" Target="slide1.xml"/><Relationship Id="rId7" Type="http://schemas.openxmlformats.org/officeDocument/2006/relationships/slide" Target="slide13.xml"/><Relationship Id="rId12" Type="http://schemas.openxmlformats.org/officeDocument/2006/relationships/image" Target="../media/image1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11" Type="http://schemas.openxmlformats.org/officeDocument/2006/relationships/image" Target="../media/image21.jpeg"/><Relationship Id="rId5" Type="http://schemas.openxmlformats.org/officeDocument/2006/relationships/slide" Target="slide9.xml"/><Relationship Id="rId10" Type="http://schemas.openxmlformats.org/officeDocument/2006/relationships/image" Target="../media/image20.jpeg"/><Relationship Id="rId4" Type="http://schemas.openxmlformats.org/officeDocument/2006/relationships/image" Target="../media/image16.wmf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bg_011415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6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5" name="AutoShape 5"/>
          <p:cNvSpPr>
            <a:spLocks noChangeArrowheads="1"/>
          </p:cNvSpPr>
          <p:nvPr/>
        </p:nvSpPr>
        <p:spPr bwMode="auto">
          <a:xfrm>
            <a:off x="571500" y="500063"/>
            <a:ext cx="7786688" cy="101547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100000">
                <a:srgbClr val="FF6600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uk-UA" sz="8000" b="1" dirty="0">
                <a:ln w="28575">
                  <a:solidFill>
                    <a:srgbClr val="9933FF"/>
                  </a:solidFill>
                </a:ln>
                <a:solidFill>
                  <a:srgbClr val="800000"/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</a:effectLst>
              </a:rPr>
              <a:t>Урок – подорож</a:t>
            </a:r>
            <a:r>
              <a:rPr lang="uk-UA" sz="8000" b="1" dirty="0">
                <a:solidFill>
                  <a:srgbClr val="800000"/>
                </a:solidFill>
                <a:effectLst>
                  <a:glow rad="101600">
                    <a:schemeClr val="accent1">
                      <a:lumMod val="60000"/>
                      <a:lumOff val="40000"/>
                      <a:alpha val="60000"/>
                    </a:schemeClr>
                  </a:glow>
                </a:effectLst>
              </a:rPr>
              <a:t> </a:t>
            </a:r>
            <a:endParaRPr lang="ru-RU" sz="8000" b="1" dirty="0">
              <a:effectLst>
                <a:glow rad="101600">
                  <a:schemeClr val="accent1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643063" y="2000250"/>
            <a:ext cx="7215187" cy="4429125"/>
          </a:xfrm>
          <a:prstGeom prst="round2DiagRect">
            <a:avLst/>
          </a:prstGeom>
          <a:gradFill flip="none" rotWithShape="1">
            <a:gsLst>
              <a:gs pos="38000">
                <a:srgbClr val="FF6600">
                  <a:alpha val="5800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  <a:tileRect/>
          </a:gradFill>
          <a:ln w="76200" cap="rnd" cmpd="tri">
            <a:solidFill>
              <a:srgbClr val="FFFF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2143117"/>
            <a:ext cx="957706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7200" b="1" dirty="0">
                <a:ln w="3810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</a:t>
            </a:r>
            <a:r>
              <a:rPr lang="uk-UA" sz="9600" b="1" dirty="0">
                <a:ln w="3810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uk-UA" sz="7200" b="1" dirty="0" smtClean="0">
                <a:ln w="3810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Сполучених</a:t>
            </a:r>
            <a:r>
              <a:rPr lang="uk-UA" sz="9600" b="1" dirty="0" smtClean="0">
                <a:ln w="3810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uk-UA" sz="9600" b="1" dirty="0">
              <a:ln w="38100" cmpd="sng">
                <a:solidFill>
                  <a:srgbClr val="FFFF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7200" b="1" dirty="0" err="1" smtClean="0">
                <a:ln w="3810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Штатів</a:t>
            </a:r>
            <a:r>
              <a:rPr lang="ru-RU" sz="7200" b="1" dirty="0" smtClean="0">
                <a:ln w="3810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7200" b="1" dirty="0" err="1" smtClean="0">
                <a:ln w="38100" cmpd="sng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Алгебри</a:t>
            </a:r>
            <a:endParaRPr lang="ru-RU" sz="7200" b="1" dirty="0">
              <a:ln w="38100" cmpd="sng">
                <a:solidFill>
                  <a:srgbClr val="FFFF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110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529" name="Text Box 1"/>
              <p:cNvSpPr txBox="1">
                <a:spLocks noChangeArrowheads="1"/>
              </p:cNvSpPr>
              <p:nvPr/>
            </p:nvSpPr>
            <p:spPr bwMode="auto">
              <a:xfrm>
                <a:off x="1042988" y="1844824"/>
                <a:ext cx="7643812" cy="51639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42900" indent="-341313"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1pPr>
                <a:lvl2pPr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2pPr>
                <a:lvl3pPr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3pPr>
                <a:lvl4pPr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4pPr>
                <a:lvl5pPr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912813" algn="l"/>
                    <a:tab pos="1827213" algn="l"/>
                    <a:tab pos="2741613" algn="l"/>
                    <a:tab pos="3656013" algn="l"/>
                    <a:tab pos="4570413" algn="l"/>
                    <a:tab pos="5484813" algn="l"/>
                    <a:tab pos="6399213" algn="l"/>
                    <a:tab pos="7313613" algn="l"/>
                    <a:tab pos="8228013" algn="l"/>
                    <a:tab pos="9142413" algn="l"/>
                    <a:tab pos="1005681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Microsoft YaHei" charset="-122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ts val="1500"/>
                  </a:spcBef>
                  <a:buClrTx/>
                  <a:buFontTx/>
                  <a:buNone/>
                </a:pPr>
                <a:r>
                  <a:rPr lang="ru-RU" altLang="ru-RU" sz="6000" b="1" i="1" dirty="0" smtClean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(</a:t>
                </a:r>
                <a:r>
                  <a:rPr lang="en-US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b</a:t>
                </a:r>
                <a:r>
                  <a:rPr lang="ru-RU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- </a:t>
                </a:r>
                <a:r>
                  <a:rPr lang="en-US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y</a:t>
                </a:r>
                <a:r>
                  <a:rPr lang="ru-RU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)</a:t>
                </a:r>
                <a:r>
                  <a:rPr lang="ru-RU" altLang="ru-RU" sz="6000" b="1" i="1" baseline="30000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2</a:t>
                </a:r>
                <a:r>
                  <a:rPr lang="ru-RU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 = </a:t>
                </a:r>
                <a:r>
                  <a:rPr lang="en-US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b</a:t>
                </a:r>
                <a:r>
                  <a:rPr lang="ru-RU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- 2</a:t>
                </a:r>
                <a:r>
                  <a:rPr lang="en-US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b</a:t>
                </a:r>
                <a:r>
                  <a:rPr lang="ru-RU" altLang="ru-RU" sz="6000" b="1" i="1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у + у</a:t>
                </a:r>
                <a:r>
                  <a:rPr lang="ru-RU" altLang="ru-RU" sz="6000" b="1" i="1" baseline="30000" dirty="0">
                    <a:solidFill>
                      <a:srgbClr val="00823B"/>
                    </a:solidFill>
                    <a:latin typeface="Times New Roman" pitchFamily="16" charset="0"/>
                    <a:cs typeface="Times New Roman" pitchFamily="16" charset="0"/>
                  </a:rPr>
                  <a:t>2</a:t>
                </a:r>
              </a:p>
              <a:p>
                <a:pPr>
                  <a:lnSpc>
                    <a:spcPct val="90000"/>
                  </a:lnSpc>
                  <a:spcBef>
                    <a:spcPts val="1500"/>
                  </a:spcBef>
                  <a:buClrTx/>
                  <a:buFontTx/>
                  <a:buNone/>
                </a:pPr>
                <a:r>
                  <a:rPr lang="en-US" altLang="ru-RU" sz="6000" b="1" i="1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49-</a:t>
                </a:r>
                <a:r>
                  <a:rPr lang="ru-RU" altLang="ru-RU" sz="6000" b="1" i="1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с</a:t>
                </a:r>
                <a:r>
                  <a:rPr lang="ru-RU" altLang="ru-RU" sz="6000" b="1" i="1" baseline="30000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2</a:t>
                </a:r>
                <a:r>
                  <a:rPr lang="ru-RU" altLang="ru-RU" sz="6000" b="1" i="1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=</a:t>
                </a:r>
                <a:r>
                  <a:rPr lang="en-US" altLang="ru-RU" sz="6000" b="1" i="1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(</a:t>
                </a:r>
                <a:r>
                  <a:rPr lang="ru-RU" altLang="ru-RU" sz="6000" b="1" i="1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49 - </a:t>
                </a:r>
                <a:r>
                  <a:rPr lang="en-US" altLang="ru-RU" sz="6000" b="1" i="1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c)(49+</a:t>
                </a:r>
                <a:r>
                  <a:rPr lang="ru-RU" altLang="ru-RU" sz="6000" b="1" i="1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с</a:t>
                </a:r>
                <a:r>
                  <a:rPr lang="en-US" altLang="ru-RU" sz="6000" b="1" i="1" dirty="0">
                    <a:solidFill>
                      <a:srgbClr val="7030A0"/>
                    </a:solidFill>
                    <a:latin typeface="Times New Roman" pitchFamily="16" charset="0"/>
                    <a:cs typeface="Times New Roman" pitchFamily="16" charset="0"/>
                  </a:rPr>
                  <a:t>)</a:t>
                </a:r>
              </a:p>
              <a:p>
                <a:pPr>
                  <a:lnSpc>
                    <a:spcPct val="90000"/>
                  </a:lnSpc>
                  <a:spcBef>
                    <a:spcPts val="1500"/>
                  </a:spcBef>
                  <a:buClrTx/>
                  <a:buFontTx/>
                  <a:buNone/>
                </a:pPr>
                <a:r>
                  <a:rPr lang="ru-RU" altLang="ru-RU" sz="6000" b="1" i="1" dirty="0">
                    <a:solidFill>
                      <a:srgbClr val="0000FF"/>
                    </a:solidFill>
                    <a:latin typeface="Times New Roman" pitchFamily="16" charset="0"/>
                    <a:cs typeface="Times New Roman" pitchFamily="16" charset="0"/>
                  </a:rPr>
                  <a:t>(р - 10)</a:t>
                </a:r>
                <a:r>
                  <a:rPr lang="ru-RU" altLang="ru-RU" sz="6000" b="1" i="1" baseline="30000" dirty="0">
                    <a:solidFill>
                      <a:srgbClr val="0000FF"/>
                    </a:solidFill>
                    <a:latin typeface="Times New Roman" pitchFamily="16" charset="0"/>
                    <a:cs typeface="Times New Roman" pitchFamily="16" charset="0"/>
                  </a:rPr>
                  <a:t>2</a:t>
                </a:r>
                <a:r>
                  <a:rPr lang="ru-RU" altLang="ru-RU" sz="6000" b="1" i="1" dirty="0">
                    <a:solidFill>
                      <a:srgbClr val="0000FF"/>
                    </a:solidFill>
                    <a:latin typeface="Times New Roman" pitchFamily="16" charset="0"/>
                    <a:cs typeface="Times New Roman" pitchFamily="16" charset="0"/>
                  </a:rPr>
                  <a:t>= р</a:t>
                </a:r>
                <a:r>
                  <a:rPr lang="ru-RU" altLang="ru-RU" sz="6000" b="1" i="1" baseline="30000" dirty="0">
                    <a:solidFill>
                      <a:srgbClr val="0000FF"/>
                    </a:solidFill>
                    <a:latin typeface="Times New Roman" pitchFamily="16" charset="0"/>
                    <a:cs typeface="Times New Roman" pitchFamily="16" charset="0"/>
                  </a:rPr>
                  <a:t>2</a:t>
                </a:r>
                <a:r>
                  <a:rPr lang="ru-RU" altLang="ru-RU" sz="6000" b="1" i="1" dirty="0">
                    <a:solidFill>
                      <a:srgbClr val="0000FF"/>
                    </a:solidFill>
                    <a:latin typeface="Times New Roman" pitchFamily="16" charset="0"/>
                    <a:cs typeface="Times New Roman" pitchFamily="16" charset="0"/>
                  </a:rPr>
                  <a:t>- 20р + 10         </a:t>
                </a:r>
              </a:p>
              <a:p>
                <a:pPr>
                  <a:lnSpc>
                    <a:spcPct val="90000"/>
                  </a:lnSpc>
                  <a:spcBef>
                    <a:spcPts val="1500"/>
                  </a:spcBef>
                  <a:buClrTx/>
                  <a:buFontTx/>
                  <a:buNone/>
                </a:pPr>
                <a:r>
                  <a:rPr lang="ru-RU" altLang="ru-RU" sz="6000" b="1" i="1" dirty="0">
                    <a:solidFill>
                      <a:srgbClr val="7A620E"/>
                    </a:solidFill>
                    <a:latin typeface="Times New Roman" pitchFamily="16" charset="0"/>
                    <a:cs typeface="Times New Roman" pitchFamily="16" charset="0"/>
                  </a:rPr>
                  <a:t>(2а + 1)</a:t>
                </a:r>
                <a:r>
                  <a:rPr lang="ru-RU" altLang="ru-RU" sz="6000" b="1" i="1" baseline="30000" dirty="0">
                    <a:solidFill>
                      <a:srgbClr val="7A620E"/>
                    </a:solidFill>
                    <a:latin typeface="Times New Roman" pitchFamily="16" charset="0"/>
                    <a:cs typeface="Times New Roman" pitchFamily="16" charset="0"/>
                  </a:rPr>
                  <a:t>2</a:t>
                </a:r>
                <a:r>
                  <a:rPr lang="ru-RU" altLang="ru-RU" sz="6000" b="1" i="1" dirty="0">
                    <a:solidFill>
                      <a:srgbClr val="7A620E"/>
                    </a:solidFill>
                    <a:latin typeface="Times New Roman" pitchFamily="16" charset="0"/>
                    <a:cs typeface="Times New Roman" pitchFamily="16" charset="0"/>
                  </a:rPr>
                  <a:t>= 4а</a:t>
                </a:r>
                <a:r>
                  <a:rPr lang="ru-RU" altLang="ru-RU" sz="6000" b="1" i="1" baseline="30000" dirty="0">
                    <a:solidFill>
                      <a:srgbClr val="7A620E"/>
                    </a:solidFill>
                    <a:latin typeface="Times New Roman" pitchFamily="16" charset="0"/>
                    <a:cs typeface="Times New Roman" pitchFamily="16" charset="0"/>
                  </a:rPr>
                  <a:t>2 </a:t>
                </a:r>
                <a:r>
                  <a:rPr lang="ru-RU" altLang="ru-RU" sz="6000" b="1" i="1" dirty="0">
                    <a:solidFill>
                      <a:srgbClr val="7A620E"/>
                    </a:solidFill>
                    <a:latin typeface="Times New Roman" pitchFamily="16" charset="0"/>
                    <a:cs typeface="Times New Roman" pitchFamily="16" charset="0"/>
                  </a:rPr>
                  <a:t>+ 2а + 1 </a:t>
                </a:r>
              </a:p>
              <a:p>
                <a:pPr marL="0" indent="1588">
                  <a:lnSpc>
                    <a:spcPct val="90000"/>
                  </a:lnSpc>
                  <a:spcBef>
                    <a:spcPts val="1500"/>
                  </a:spcBef>
                  <a:buClr>
                    <a:srgbClr val="7A620E"/>
                  </a:buClr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alt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</m:ctrlPr>
                      </m:sSupPr>
                      <m:e>
                        <m:r>
                          <a:rPr lang="en-US" alt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𝒂</m:t>
                        </m:r>
                      </m:e>
                      <m:sup>
                        <m:r>
                          <a:rPr lang="en-US" alt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6" charset="0"/>
                          </a:rPr>
                          <m:t>𝟐</m:t>
                        </m:r>
                      </m:sup>
                    </m:sSup>
                    <m:r>
                      <a:rPr lang="en-US" altLang="ru-RU" sz="5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−</m:t>
                    </m:r>
                    <m:r>
                      <a:rPr lang="en-US" altLang="ru-RU" sz="5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𝟏𝟒</m:t>
                    </m:r>
                    <m:r>
                      <a:rPr lang="en-US" altLang="ru-RU" sz="5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𝒂</m:t>
                    </m:r>
                    <m:r>
                      <a:rPr lang="en-US" altLang="ru-RU" sz="5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+</m:t>
                    </m:r>
                    <m:r>
                      <a:rPr lang="en-US" altLang="ru-RU" sz="5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6" charset="0"/>
                      </a:rPr>
                      <m:t>𝟒𝟗</m:t>
                    </m:r>
                  </m:oMath>
                </a14:m>
                <a:r>
                  <a:rPr lang="ru-RU" altLang="ru-RU" sz="5400" b="1" i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=(</a:t>
                </a:r>
                <a:r>
                  <a:rPr lang="en-US" altLang="ru-RU" sz="5400" b="1" i="1" dirty="0" smtClean="0">
                    <a:solidFill>
                      <a:srgbClr val="FF0000"/>
                    </a:solidFill>
                    <a:latin typeface="Times New Roman" pitchFamily="16" charset="0"/>
                    <a:cs typeface="Times New Roman" pitchFamily="16" charset="0"/>
                  </a:rPr>
                  <a:t> a-7)</a:t>
                </a:r>
                <a:endParaRPr lang="ru-RU" altLang="ru-RU" sz="5400" b="1" i="1" dirty="0">
                  <a:solidFill>
                    <a:srgbClr val="FF0000"/>
                  </a:solidFill>
                  <a:latin typeface="Times New Roman" pitchFamily="16" charset="0"/>
                  <a:cs typeface="Times New Roman" pitchFamily="16" charset="0"/>
                </a:endParaRPr>
              </a:p>
            </p:txBody>
          </p:sp>
        </mc:Choice>
        <mc:Fallback xmlns="">
          <p:sp>
            <p:nvSpPr>
              <p:cNvPr id="22529" name="Text 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2988" y="1844824"/>
                <a:ext cx="7643812" cy="5163988"/>
              </a:xfrm>
              <a:prstGeom prst="rect">
                <a:avLst/>
              </a:prstGeom>
              <a:blipFill rotWithShape="1">
                <a:blip r:embed="rId3"/>
                <a:stretch>
                  <a:fillRect l="-4785" t="-5313" r="-20813" b="-21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6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835149" y="1201887"/>
            <a:ext cx="5616575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 sz="3600" b="1" u="sng" dirty="0" err="1">
                <a:solidFill>
                  <a:srgbClr val="795725"/>
                </a:solidFill>
                <a:latin typeface="Comic Sans MS" pitchFamily="64" charset="0"/>
              </a:rPr>
              <a:t>Знайти</a:t>
            </a:r>
            <a:r>
              <a:rPr lang="en-US" altLang="ru-RU" sz="3600" b="1" u="sng" dirty="0">
                <a:solidFill>
                  <a:srgbClr val="795725"/>
                </a:solidFill>
                <a:latin typeface="Comic Sans MS" pitchFamily="64" charset="0"/>
              </a:rPr>
              <a:t> </a:t>
            </a:r>
            <a:r>
              <a:rPr lang="en-US" altLang="ru-RU" sz="3600" b="1" u="sng" dirty="0" err="1">
                <a:solidFill>
                  <a:srgbClr val="795725"/>
                </a:solidFill>
                <a:latin typeface="Comic Sans MS" pitchFamily="64" charset="0"/>
              </a:rPr>
              <a:t>помилку</a:t>
            </a:r>
            <a:endParaRPr lang="en-US" altLang="ru-RU" sz="3600" b="1" u="sng" dirty="0">
              <a:solidFill>
                <a:srgbClr val="795725"/>
              </a:solidFill>
              <a:latin typeface="Comic Sans MS" pitchFamily="6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79712" y="260648"/>
            <a:ext cx="51194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70C0"/>
                </a:solidFill>
              </a:rPr>
              <a:t>Команда: « Рівняння»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353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5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на урок\ду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57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\Desktop\на урок\фо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029" y="4105273"/>
            <a:ext cx="1517304" cy="19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23\Desktop\на урок\эвклид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015" y="4077072"/>
            <a:ext cx="1331890" cy="187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23\Desktop\на урок\фото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61655"/>
            <a:ext cx="1418456" cy="186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23\Desktop\на урок\фото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88" y="498336"/>
            <a:ext cx="1353040" cy="17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23\Desktop\на урок\фото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1353040" cy="17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123\Desktop\на урок\фото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434" y="1523644"/>
            <a:ext cx="1346448" cy="177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123\Desktop\на урок\архимед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20" y="2538280"/>
            <a:ext cx="113124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123\Desktop\на урок\декарт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2439"/>
            <a:ext cx="1057292" cy="151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123\Desktop\на урок\виет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427" y="1646214"/>
            <a:ext cx="1146134" cy="152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123\Desktop\на урок\пифагора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97" y="4050449"/>
            <a:ext cx="1143614" cy="146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119" y="4396462"/>
            <a:ext cx="1151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uk-UA" b="1" dirty="0" smtClean="0">
                <a:solidFill>
                  <a:schemeClr val="bg1"/>
                </a:solidFill>
              </a:rPr>
              <a:t>АРХІМЕД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73214" y="6100686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 </a:t>
            </a:r>
            <a:r>
              <a:rPr lang="uk-UA" b="1" dirty="0" smtClean="0">
                <a:solidFill>
                  <a:schemeClr val="bg1"/>
                </a:solidFill>
              </a:rPr>
              <a:t>ЕВКЛІД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4288" y="5739139"/>
            <a:ext cx="105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ПІФАГОР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3" y="2277725"/>
            <a:ext cx="957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ДЕКАРТ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6376" y="3244333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ВІЄТ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9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на урок\архиме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1916832"/>
            <a:ext cx="3055465" cy="408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9276" y="1859339"/>
            <a:ext cx="358604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АРХІМЕД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3573016"/>
            <a:ext cx="4118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dirty="0" smtClean="0">
                <a:solidFill>
                  <a:schemeClr val="accent1">
                    <a:lumMod val="75000"/>
                  </a:schemeClr>
                </a:solidFill>
              </a:rPr>
              <a:t>( бл.287-213 до н.е.)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59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5499" y="316981"/>
            <a:ext cx="7970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Штат Усних Обчислень»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5576" y="1259468"/>
                <a:ext cx="3734548" cy="3505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2400" dirty="0" smtClean="0"/>
                  <a:t>А)  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−2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r>
                      <a:rPr lang="en-US" sz="2400" b="0" i="1" smtClean="0">
                        <a:latin typeface="Cambria Math"/>
                      </a:rPr>
                      <m:t>=…</m:t>
                    </m:r>
                  </m:oMath>
                </a14:m>
                <a:endParaRPr lang="en-US" sz="2400" b="0" dirty="0" smtClean="0"/>
              </a:p>
              <a:p>
                <a:r>
                  <a:rPr lang="ru-RU" sz="2400" dirty="0" smtClean="0"/>
                  <a:t>Б) </a:t>
                </a:r>
                <a:r>
                  <a:rPr lang="en-US" sz="2400" dirty="0" smtClean="0"/>
                  <a:t>-12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−15</m:t>
                    </m:r>
                    <m:r>
                      <a:rPr lang="en-US" sz="2400" b="0" i="1" smtClean="0">
                        <a:latin typeface="Cambria Math"/>
                      </a:rPr>
                      <m:t>𝑛</m:t>
                    </m:r>
                    <m:r>
                      <a:rPr lang="en-US" sz="2400" b="0" i="1" smtClean="0">
                        <a:latin typeface="Cambria Math"/>
                      </a:rPr>
                      <m:t>=…              </m:t>
                    </m:r>
                  </m:oMath>
                </a14:m>
                <a:endParaRPr lang="en-US" sz="2400" b="0" dirty="0" smtClean="0"/>
              </a:p>
              <a:p>
                <a:r>
                  <a:rPr lang="ru-RU" sz="2400" dirty="0" smtClean="0"/>
                  <a:t>В)  </a:t>
                </a:r>
                <a:r>
                  <a:rPr lang="en-US" sz="2400" dirty="0" smtClean="0"/>
                  <a:t>m</a:t>
                </a:r>
                <a:r>
                  <a:rPr lang="ru-RU" sz="2400" dirty="0" smtClean="0"/>
                  <a:t>(1+</a:t>
                </a:r>
                <a:r>
                  <a:rPr lang="en-US" sz="2400" dirty="0" smtClean="0"/>
                  <a:t>n</a:t>
                </a:r>
                <a:r>
                  <a:rPr lang="ru-RU" sz="2400" dirty="0" smtClean="0"/>
                  <a:t>)+</a:t>
                </a:r>
                <a:r>
                  <a:rPr lang="en-US" sz="2400" dirty="0" smtClean="0"/>
                  <a:t>n</a:t>
                </a:r>
                <a:r>
                  <a:rPr lang="ru-RU" sz="2400" dirty="0" smtClean="0"/>
                  <a:t>(1+</a:t>
                </a:r>
                <a:r>
                  <a:rPr lang="en-US" sz="2400" dirty="0" smtClean="0"/>
                  <a:t>n</a:t>
                </a:r>
                <a:r>
                  <a:rPr lang="ru-RU" sz="2400" dirty="0" smtClean="0"/>
                  <a:t>)=….</a:t>
                </a:r>
              </a:p>
              <a:p>
                <a:r>
                  <a:rPr lang="ru-RU" sz="2400" dirty="0" smtClean="0"/>
                  <a:t>Г)  </a:t>
                </a:r>
                <a:r>
                  <a:rPr lang="en-US" sz="2400" dirty="0" err="1" smtClean="0"/>
                  <a:t>xy+xz+ay+az</a:t>
                </a:r>
                <a:r>
                  <a:rPr lang="en-US" sz="2400" dirty="0" smtClean="0"/>
                  <a:t>=…</a:t>
                </a:r>
              </a:p>
              <a:p>
                <a:r>
                  <a:rPr lang="ru-RU" sz="2400" dirty="0" smtClean="0"/>
                  <a:t>Д)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/>
                      </a:rPr>
                      <m:t>81</m:t>
                    </m:r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−25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=…</m:t>
                    </m:r>
                  </m:oMath>
                </a14:m>
                <a:endParaRPr lang="en-US" sz="2400" dirty="0" smtClean="0"/>
              </a:p>
              <a:p>
                <a:r>
                  <a:rPr lang="ru-RU" sz="2400" dirty="0" smtClean="0"/>
                  <a:t>Е)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+27=…</m:t>
                    </m:r>
                  </m:oMath>
                </a14:m>
                <a:endParaRPr lang="en-US" sz="2400" b="0" dirty="0" smtClean="0"/>
              </a:p>
              <a:p>
                <a:r>
                  <a:rPr lang="uk-UA" sz="2400" dirty="0" smtClean="0"/>
                  <a:t>Є)  25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uk-UA" sz="24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uk-UA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uk-UA" sz="2400" b="0" i="1" smtClean="0">
                        <a:latin typeface="Cambria Math"/>
                      </a:rPr>
                      <m:t>−10ху+</m:t>
                    </m:r>
                    <m:sSup>
                      <m:sSupPr>
                        <m:ctrlPr>
                          <a:rPr lang="uk-UA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uk-UA" sz="2400" b="0" i="1" smtClean="0"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uk-UA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uk-UA" sz="24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ru-RU" sz="2400" dirty="0" smtClean="0"/>
                  <a:t>…</a:t>
                </a:r>
              </a:p>
              <a:p>
                <a:r>
                  <a:rPr lang="uk-UA" sz="2400" dirty="0" smtClean="0"/>
                  <a:t>Ж)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𝑏</m:t>
                        </m:r>
                        <m:r>
                          <a:rPr lang="ru-RU" sz="24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</a:rPr>
                      <m:t>+(</m:t>
                    </m:r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r>
                      <a:rPr lang="en-US" sz="2400" b="0" i="1" smtClean="0">
                        <a:latin typeface="Cambria Math"/>
                      </a:rPr>
                      <m:t>𝑏</m:t>
                    </m:r>
                    <m:r>
                      <a:rPr lang="ru-RU" sz="2400" b="0" i="1" smtClean="0">
                        <a:latin typeface="Cambria Math"/>
                      </a:rPr>
                      <m:t>)</m:t>
                    </m:r>
                    <m:r>
                      <a:rPr lang="en-US" sz="2400" b="0" i="1" smtClean="0">
                        <a:latin typeface="Cambria Math"/>
                      </a:rPr>
                      <m:t>=…</m:t>
                    </m:r>
                  </m:oMath>
                </a14:m>
                <a:endParaRPr lang="ru-RU" sz="2400" dirty="0" smtClean="0"/>
              </a:p>
              <a:p>
                <a:r>
                  <a:rPr lang="ru-RU" sz="2400" dirty="0" smtClean="0"/>
                  <a:t>З)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−25</m:t>
                    </m:r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</a:rPr>
                      <m:t>=…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259468"/>
                <a:ext cx="3734548" cy="3505511"/>
              </a:xfrm>
              <a:prstGeom prst="rect">
                <a:avLst/>
              </a:prstGeom>
              <a:blipFill rotWithShape="1">
                <a:blip r:embed="rId2"/>
                <a:stretch>
                  <a:fillRect l="-2610" t="-1391" b="-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90123" y="1240311"/>
                <a:ext cx="3394245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rabicPeriod"/>
                </a:pPr>
                <a:r>
                  <a:rPr lang="en-US" sz="2400" dirty="0" smtClean="0"/>
                  <a:t>= </a:t>
                </a:r>
                <a:r>
                  <a:rPr lang="ru-RU" sz="2400" dirty="0" smtClean="0"/>
                  <a:t>(1+</a:t>
                </a:r>
                <a:r>
                  <a:rPr lang="en-US" sz="2400" dirty="0" smtClean="0"/>
                  <a:t>n</a:t>
                </a:r>
                <a:r>
                  <a:rPr lang="ru-RU" sz="2400" dirty="0" smtClean="0"/>
                  <a:t>)(</a:t>
                </a:r>
                <a:r>
                  <a:rPr lang="en-US" sz="2400" dirty="0" err="1" smtClean="0"/>
                  <a:t>m+n</a:t>
                </a:r>
                <a:r>
                  <a:rPr lang="ru-RU" sz="2400" dirty="0" smtClean="0"/>
                  <a:t>);</a:t>
                </a:r>
              </a:p>
              <a:p>
                <a:pPr marL="457200" indent="-457200">
                  <a:buAutoNum type="arabicPeriod"/>
                </a:pPr>
                <a:r>
                  <a:rPr lang="ru-RU" sz="2400" dirty="0" smtClean="0"/>
                  <a:t>=(</a:t>
                </a:r>
                <a:r>
                  <a:rPr lang="en-US" sz="2400" dirty="0" smtClean="0"/>
                  <a:t>9m-5n</a:t>
                </a:r>
                <a:r>
                  <a:rPr lang="ru-RU" sz="2400" dirty="0" smtClean="0"/>
                  <a:t>)(</a:t>
                </a:r>
                <a:r>
                  <a:rPr lang="en-US" sz="2400" dirty="0" smtClean="0"/>
                  <a:t>9m+5n</a:t>
                </a:r>
                <a:r>
                  <a:rPr lang="ru-RU" sz="2400" dirty="0" smtClean="0"/>
                  <a:t>);</a:t>
                </a:r>
                <a:endParaRPr lang="en-US" sz="2400" dirty="0" smtClean="0"/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=(</a:t>
                </a:r>
                <a:r>
                  <a:rPr lang="en-US" sz="2400" dirty="0" err="1" smtClean="0"/>
                  <a:t>a+b</a:t>
                </a:r>
                <a:r>
                  <a:rPr lang="en-US" sz="2400" dirty="0" smtClean="0"/>
                  <a:t>)(a+b+1)</a:t>
                </a:r>
                <a:r>
                  <a:rPr lang="ru-RU" sz="2400" dirty="0" smtClean="0"/>
                  <a:t>;</a:t>
                </a:r>
                <a:endParaRPr lang="en-US" sz="2400" dirty="0" smtClean="0"/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=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m+3</a:t>
                </a:r>
                <a:r>
                  <a:rPr lang="ru-RU" sz="2400" dirty="0" smtClean="0"/>
                  <a:t>)(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/>
                  <a:t>-3m+9</a:t>
                </a:r>
                <a:r>
                  <a:rPr lang="ru-RU" sz="2400" dirty="0" smtClean="0"/>
                  <a:t>);</a:t>
                </a:r>
                <a:endParaRPr lang="en-US" sz="2400" dirty="0" smtClean="0"/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=</a:t>
                </a:r>
                <a:r>
                  <a:rPr lang="ru-RU" sz="2400" dirty="0" smtClean="0"/>
                  <a:t>(5х-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</a:rPr>
                          <m:t>у)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</a:rPr>
                      <m:t>;</m:t>
                    </m:r>
                  </m:oMath>
                </a14:m>
                <a:endParaRPr lang="ru-RU" sz="2400" dirty="0" smtClean="0"/>
              </a:p>
              <a:p>
                <a:pPr marL="457200" indent="-457200">
                  <a:buAutoNum type="arabicPeriod"/>
                </a:pPr>
                <a:r>
                  <a:rPr lang="ru-RU" sz="2400" dirty="0" smtClean="0"/>
                  <a:t>=(</a:t>
                </a:r>
                <a:r>
                  <a:rPr lang="en-US" sz="2400" dirty="0" err="1" smtClean="0"/>
                  <a:t>y+z</a:t>
                </a:r>
                <a:r>
                  <a:rPr lang="ru-RU" sz="2400" dirty="0" smtClean="0"/>
                  <a:t>)(</a:t>
                </a:r>
                <a:r>
                  <a:rPr lang="en-US" sz="2400" dirty="0" err="1" smtClean="0"/>
                  <a:t>x+a</a:t>
                </a:r>
                <a:r>
                  <a:rPr lang="ru-RU" sz="2400" dirty="0" smtClean="0"/>
                  <a:t>);</a:t>
                </a:r>
                <a:endParaRPr lang="en-US" sz="2400" dirty="0" smtClean="0"/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= -3n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4n+5</a:t>
                </a:r>
                <a:r>
                  <a:rPr lang="ru-RU" sz="2400" dirty="0" smtClean="0"/>
                  <a:t>);</a:t>
                </a:r>
                <a:endParaRPr lang="en-US" sz="2400" dirty="0" smtClean="0"/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=a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a-5</a:t>
                </a:r>
                <a:r>
                  <a:rPr lang="ru-RU" sz="2400" dirty="0" smtClean="0"/>
                  <a:t>)(</a:t>
                </a:r>
                <a:r>
                  <a:rPr lang="en-US" sz="2400" dirty="0" smtClean="0"/>
                  <a:t>a+5</a:t>
                </a:r>
                <a:r>
                  <a:rPr lang="ru-RU" sz="2400" dirty="0" smtClean="0"/>
                  <a:t>);</a:t>
                </a:r>
              </a:p>
              <a:p>
                <a:pPr marL="457200" indent="-457200">
                  <a:buAutoNum type="arabicPeriod"/>
                </a:pPr>
                <a:r>
                  <a:rPr lang="ru-RU" sz="2400" dirty="0" smtClean="0"/>
                  <a:t>=2</a:t>
                </a:r>
                <a:r>
                  <a:rPr lang="en-US" sz="2400" dirty="0" smtClean="0"/>
                  <a:t>m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3m-1</a:t>
                </a:r>
                <a:r>
                  <a:rPr lang="ru-RU" sz="2400" dirty="0" smtClean="0"/>
                  <a:t>).</a:t>
                </a:r>
                <a:endParaRPr lang="ru-RU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123" y="1240311"/>
                <a:ext cx="3394245" cy="3416320"/>
              </a:xfrm>
              <a:prstGeom prst="rect">
                <a:avLst/>
              </a:prstGeom>
              <a:blipFill rotWithShape="1">
                <a:blip r:embed="rId3"/>
                <a:stretch>
                  <a:fillRect l="-2878" t="-1604" b="-30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267744" y="5445224"/>
            <a:ext cx="249940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971 624 5</a:t>
            </a:r>
            <a:r>
              <a:rPr lang="en-US" sz="3600" b="1" dirty="0" smtClean="0"/>
              <a:t>38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23080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на урок\ду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57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\Desktop\на урок\фо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029" y="4105273"/>
            <a:ext cx="1517304" cy="19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23\Desktop\на урок\эвклид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015" y="4077072"/>
            <a:ext cx="1331890" cy="187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23\Desktop\на урок\фото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88" y="498336"/>
            <a:ext cx="1353040" cy="17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23\Desktop\на урок\фото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1353040" cy="17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123\Desktop\на урок\фото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434" y="1523644"/>
            <a:ext cx="1346448" cy="177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123\Desktop\на урок\декарт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2439"/>
            <a:ext cx="1057292" cy="151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123\Desktop\на урок\виет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427" y="1646214"/>
            <a:ext cx="1146134" cy="152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123\Desktop\на урок\пифагора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97" y="4050449"/>
            <a:ext cx="1143614" cy="146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119" y="439646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</a:rPr>
              <a:t> 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73214" y="6100686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 </a:t>
            </a:r>
            <a:r>
              <a:rPr lang="uk-UA" b="1" dirty="0" smtClean="0">
                <a:solidFill>
                  <a:prstClr val="white"/>
                </a:solidFill>
              </a:rPr>
              <a:t>ЕВКЛІД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4288" y="5739139"/>
            <a:ext cx="105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prstClr val="white"/>
                </a:solidFill>
              </a:rPr>
              <a:t>ПІФАГОР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3" y="2277725"/>
            <a:ext cx="957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prstClr val="white"/>
                </a:solidFill>
              </a:rPr>
              <a:t>ДЕКАРТ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6376" y="3244333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prstClr val="white"/>
                </a:solidFill>
              </a:rPr>
              <a:t>ВІЄТ</a:t>
            </a:r>
            <a:endParaRPr lang="ru-RU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79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\Desktop\на урок\декар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47972"/>
            <a:ext cx="2687220" cy="383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9906" y="1859339"/>
            <a:ext cx="50941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РЕНЕ ДЕКАРТ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3645024"/>
            <a:ext cx="3122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( 1596 – 1650рр.)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3284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1305" y="303039"/>
            <a:ext cx="8672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«Штат Буквених Виразів»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5933" y="1226369"/>
            <a:ext cx="5880328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uk-UA" sz="2800" dirty="0" smtClean="0"/>
              <a:t>Розкласти многочлени на множники: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1305" y="2204864"/>
                <a:ext cx="417100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3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1). </a:t>
                </a:r>
                <a:r>
                  <a:rPr lang="en-US" sz="3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12ab-18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32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;</m:t>
                    </m:r>
                    <m:r>
                      <a:rPr lang="en-US" sz="32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3200" b="0" dirty="0" smtClean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2). </m:t>
                          </m:r>
                          <m:r>
                            <a:rPr lang="en-US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+8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𝑎𝑏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+16</m:t>
                      </m:r>
                      <m:sSup>
                        <m:sSupPr>
                          <m:ctrlPr>
                            <a:rPr lang="en-US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3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en-US" sz="3200" b="0" dirty="0" smtClean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r>
                  <a:rPr lang="en-US" sz="3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uk-UA" sz="3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3). </a:t>
                </a:r>
                <a:r>
                  <a:rPr lang="en-US" sz="3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8x+8y+ax+ay</a:t>
                </a:r>
                <a:r>
                  <a:rPr lang="ru-RU" sz="3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;</a:t>
                </a:r>
                <a:endParaRPr lang="ru-RU" sz="3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305" y="2204864"/>
                <a:ext cx="4171008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3650" t="-4669" b="-120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807652" y="2204864"/>
                <a:ext cx="329274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3200" dirty="0" smtClean="0">
                    <a:solidFill>
                      <a:srgbClr val="FF0066"/>
                    </a:solidFill>
                  </a:rPr>
                  <a:t>4). </a:t>
                </a:r>
                <a:r>
                  <a:rPr lang="en-US" sz="3200" dirty="0" smtClean="0">
                    <a:solidFill>
                      <a:srgbClr val="FF0066"/>
                    </a:solidFill>
                  </a:rPr>
                  <a:t>15xy-25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rgbClr val="FF006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FF0066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rgbClr val="FF0066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rgbClr val="FF0066"/>
                    </a:solidFill>
                  </a:rPr>
                  <a:t>;</a:t>
                </a:r>
                <a:endParaRPr lang="en-US" sz="3200" dirty="0" smtClean="0">
                  <a:solidFill>
                    <a:srgbClr val="FF0066"/>
                  </a:solidFill>
                </a:endParaRPr>
              </a:p>
              <a:p>
                <a:r>
                  <a:rPr lang="uk-UA" sz="3200" dirty="0" smtClean="0">
                    <a:solidFill>
                      <a:srgbClr val="FF0066"/>
                    </a:solidFill>
                  </a:rPr>
                  <a:t>5). </a:t>
                </a:r>
                <a:r>
                  <a:rPr lang="en-US" sz="3200" dirty="0" smtClean="0">
                    <a:solidFill>
                      <a:srgbClr val="FF0066"/>
                    </a:solidFill>
                  </a:rPr>
                  <a:t>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rgbClr val="FF0066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FF0066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rgbClr val="FF0066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solidFill>
                          <a:srgbClr val="FF0066"/>
                        </a:solidFill>
                        <a:latin typeface="Cambria Math"/>
                      </a:rPr>
                      <m:t>+4</m:t>
                    </m:r>
                    <m:r>
                      <a:rPr lang="en-US" sz="3200" b="0" i="1" smtClean="0">
                        <a:solidFill>
                          <a:srgbClr val="FF0066"/>
                        </a:solidFill>
                        <a:latin typeface="Cambria Math"/>
                      </a:rPr>
                      <m:t>𝑥</m:t>
                    </m:r>
                    <m:r>
                      <a:rPr lang="en-US" sz="3200" b="0" i="1" smtClean="0">
                        <a:solidFill>
                          <a:srgbClr val="FF0066"/>
                        </a:solidFill>
                        <a:latin typeface="Cambria Math"/>
                      </a:rPr>
                      <m:t>+1;</m:t>
                    </m:r>
                  </m:oMath>
                </a14:m>
                <a:endParaRPr lang="en-US" sz="3200" b="0" dirty="0" smtClean="0">
                  <a:solidFill>
                    <a:srgbClr val="FF0066"/>
                  </a:solidFill>
                </a:endParaRPr>
              </a:p>
              <a:p>
                <a:r>
                  <a:rPr lang="uk-UA" sz="3200" dirty="0" smtClean="0">
                    <a:solidFill>
                      <a:srgbClr val="FF0066"/>
                    </a:solidFill>
                  </a:rPr>
                  <a:t>6). </a:t>
                </a:r>
                <a:r>
                  <a:rPr lang="en-US" sz="3200" dirty="0" smtClean="0">
                    <a:solidFill>
                      <a:srgbClr val="FF0066"/>
                    </a:solidFill>
                  </a:rPr>
                  <a:t>3a-3y+ba-by</a:t>
                </a:r>
                <a:r>
                  <a:rPr lang="ru-RU" sz="3200" dirty="0" smtClean="0">
                    <a:solidFill>
                      <a:srgbClr val="FF0066"/>
                    </a:solidFill>
                  </a:rPr>
                  <a:t>;</a:t>
                </a:r>
                <a:endParaRPr lang="ru-RU" sz="3200" dirty="0">
                  <a:solidFill>
                    <a:srgbClr val="FF0066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652" y="2204864"/>
                <a:ext cx="3292740" cy="1569660"/>
              </a:xfrm>
              <a:prstGeom prst="rect">
                <a:avLst/>
              </a:prstGeom>
              <a:blipFill rotWithShape="1">
                <a:blip r:embed="rId3"/>
                <a:stretch>
                  <a:fillRect l="-4815" t="-4669" b="-120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555776" y="4437112"/>
                <a:ext cx="356161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32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7). </a:t>
                </a:r>
                <a:r>
                  <a:rPr lang="en-US" sz="32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−12</m:t>
                    </m:r>
                    <m:r>
                      <a:rPr lang="en-US" sz="32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𝑚𝑛</m:t>
                    </m:r>
                  </m:oMath>
                </a14:m>
                <a:r>
                  <a:rPr lang="ru-RU" sz="3200" b="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;</a:t>
                </a:r>
                <a:endParaRPr lang="en-US" sz="3200" b="0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uk-UA" sz="32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8). </a:t>
                </a:r>
                <a:r>
                  <a:rPr lang="en-US" sz="32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−6</m:t>
                    </m:r>
                    <m:r>
                      <a:rPr lang="en-US" sz="32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𝑥𝑦</m:t>
                    </m:r>
                    <m:r>
                      <a:rPr lang="en-US" sz="32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32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;</m:t>
                    </m:r>
                  </m:oMath>
                </a14:m>
                <a:endParaRPr lang="en-US" sz="3200" b="0" dirty="0" smtClean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r>
                  <a:rPr lang="uk-UA" sz="32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9). </a:t>
                </a:r>
                <a:r>
                  <a:rPr lang="en-US" sz="32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ax+ay+7y+7x</a:t>
                </a:r>
                <a:r>
                  <a:rPr lang="ru-RU" sz="32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.</a:t>
                </a:r>
                <a:endParaRPr lang="ru-RU" sz="32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4437112"/>
                <a:ext cx="3561616" cy="1569660"/>
              </a:xfrm>
              <a:prstGeom prst="rect">
                <a:avLst/>
              </a:prstGeom>
              <a:blipFill rotWithShape="1">
                <a:blip r:embed="rId4"/>
                <a:stretch>
                  <a:fillRect l="-4274" t="-4669" b="-120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078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414891"/>
            <a:ext cx="4430573" cy="92333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ДЕШИФРАТОР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43608" y="1700808"/>
                <a:ext cx="4320480" cy="5092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4).</a:t>
                </a:r>
                <a:r>
                  <a:rPr lang="en-US" sz="3200" dirty="0" smtClean="0"/>
                  <a:t>5y</a:t>
                </a:r>
                <a:r>
                  <a:rPr lang="uk-UA" sz="3200" dirty="0" smtClean="0"/>
                  <a:t>(</a:t>
                </a:r>
                <a:r>
                  <a:rPr lang="en-US" sz="3200" dirty="0" smtClean="0"/>
                  <a:t>3x-5y</a:t>
                </a:r>
                <a:r>
                  <a:rPr lang="uk-UA" sz="3200" dirty="0" smtClean="0"/>
                  <a:t>)         ( Г );</a:t>
                </a:r>
              </a:p>
              <a:p>
                <a:r>
                  <a:rPr lang="ru-RU" sz="3200" dirty="0" smtClean="0"/>
                  <a:t>1).</a:t>
                </a:r>
                <a:r>
                  <a:rPr lang="en-US" sz="3200" dirty="0" smtClean="0"/>
                  <a:t>6b</a:t>
                </a:r>
                <a:r>
                  <a:rPr lang="uk-UA" sz="3200" dirty="0" smtClean="0"/>
                  <a:t>(</a:t>
                </a:r>
                <a:r>
                  <a:rPr lang="en-US" sz="3200" dirty="0" smtClean="0"/>
                  <a:t>2a-3b</a:t>
                </a:r>
                <a:r>
                  <a:rPr lang="uk-UA" sz="3200" dirty="0" smtClean="0"/>
                  <a:t>)       ( М );</a:t>
                </a:r>
              </a:p>
              <a:p>
                <a:r>
                  <a:rPr lang="uk-UA" sz="3200" dirty="0" smtClean="0"/>
                  <a:t>6).(</a:t>
                </a:r>
                <a:r>
                  <a:rPr lang="en-US" sz="3200" dirty="0" smtClean="0"/>
                  <a:t>a-y</a:t>
                </a:r>
                <a:r>
                  <a:rPr lang="uk-UA" sz="3200" dirty="0" smtClean="0"/>
                  <a:t>)(</a:t>
                </a:r>
                <a:r>
                  <a:rPr lang="en-US" sz="3200" dirty="0" smtClean="0"/>
                  <a:t>3+b</a:t>
                </a:r>
                <a:r>
                  <a:rPr lang="uk-UA" sz="3200" dirty="0" smtClean="0"/>
                  <a:t>)</a:t>
                </a:r>
                <a:r>
                  <a:rPr lang="en-US" sz="3200" dirty="0" smtClean="0"/>
                  <a:t> </a:t>
                </a:r>
                <a:r>
                  <a:rPr lang="ru-RU" sz="3200" dirty="0" smtClean="0"/>
                  <a:t>       </a:t>
                </a:r>
                <a:r>
                  <a:rPr lang="en-US" sz="3200" dirty="0" smtClean="0"/>
                  <a:t>( </a:t>
                </a:r>
                <a:r>
                  <a:rPr lang="ru-RU" sz="3200" dirty="0" smtClean="0"/>
                  <a:t>Ч );</a:t>
                </a:r>
              </a:p>
              <a:p>
                <a:r>
                  <a:rPr lang="ru-RU" sz="3200" dirty="0" smtClean="0"/>
                  <a:t>7).</a:t>
                </a:r>
                <a:r>
                  <a:rPr lang="en-US" sz="3200" dirty="0" smtClean="0"/>
                  <a:t>3m(3m-4n) </a:t>
                </a:r>
                <a:r>
                  <a:rPr lang="ru-RU" sz="3200" dirty="0" smtClean="0"/>
                  <a:t>     </a:t>
                </a:r>
                <a:r>
                  <a:rPr lang="en-US" sz="3200" dirty="0" smtClean="0"/>
                  <a:t>( </a:t>
                </a:r>
                <a:r>
                  <a:rPr lang="ru-RU" sz="3200" dirty="0" smtClean="0"/>
                  <a:t>Л );</a:t>
                </a:r>
              </a:p>
              <a:p>
                <a:r>
                  <a:rPr lang="ru-RU" sz="3200" dirty="0" smtClean="0"/>
                  <a:t>8).(3х-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</a:rPr>
                      <m:t>y</m:t>
                    </m:r>
                    <m:r>
                      <a:rPr lang="en-US" sz="2800" b="0" i="0" smtClean="0">
                        <a:latin typeface="Cambria Math"/>
                      </a:rPr>
                      <m:t>)(3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</a:rPr>
                      <m:t>x</m:t>
                    </m:r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r>
                      <a:rPr lang="en-US" sz="2800" b="0" i="1" smtClean="0">
                        <a:latin typeface="Cambria Math"/>
                      </a:rPr>
                      <m:t>𝑦</m:t>
                    </m:r>
                    <m:r>
                      <a:rPr lang="en-US" sz="2800" b="0" i="1" smtClean="0">
                        <a:latin typeface="Cambria Math"/>
                      </a:rPr>
                      <m:t>) </m:t>
                    </m:r>
                  </m:oMath>
                </a14:m>
                <a:r>
                  <a:rPr lang="uk-UA" sz="3200" dirty="0" smtClean="0"/>
                  <a:t>    ( Е );</a:t>
                </a:r>
              </a:p>
              <a:p>
                <a:r>
                  <a:rPr lang="uk-UA" sz="3200" dirty="0" smtClean="0"/>
                  <a:t>3).(</a:t>
                </a:r>
                <a:r>
                  <a:rPr lang="uk-UA" sz="3200" dirty="0" err="1" smtClean="0"/>
                  <a:t>х+у</a:t>
                </a:r>
                <a:r>
                  <a:rPr lang="uk-UA" sz="3200" dirty="0" smtClean="0"/>
                  <a:t>)(8+а)        ( О );</a:t>
                </a:r>
              </a:p>
              <a:p>
                <a:r>
                  <a:rPr lang="uk-UA" sz="3200" dirty="0" smtClean="0"/>
                  <a:t>5).(2х+</a:t>
                </a:r>
                <a:r>
                  <a:rPr lang="en-US" sz="3200" dirty="0" smtClean="0"/>
                  <a:t>1)(2x+1)</a:t>
                </a:r>
                <a:r>
                  <a:rPr lang="uk-UA" sz="3200" dirty="0" smtClean="0"/>
                  <a:t>    ( О );</a:t>
                </a:r>
              </a:p>
              <a:p>
                <a:r>
                  <a:rPr lang="uk-UA" sz="3200" dirty="0" smtClean="0"/>
                  <a:t>9).(</a:t>
                </a:r>
                <a:r>
                  <a:rPr lang="uk-UA" sz="3200" dirty="0" err="1" smtClean="0"/>
                  <a:t>х+у</a:t>
                </a:r>
                <a:r>
                  <a:rPr lang="uk-UA" sz="3200" dirty="0" smtClean="0"/>
                  <a:t>)(а+7)         ( Н );</a:t>
                </a:r>
              </a:p>
              <a:p>
                <a:r>
                  <a:rPr lang="uk-UA" sz="3200" dirty="0" smtClean="0"/>
                  <a:t>2).(</a:t>
                </a:r>
                <a:r>
                  <a:rPr lang="en-US" sz="3200" dirty="0" smtClean="0"/>
                  <a:t>a+4b)(a+4b)    ( </a:t>
                </a:r>
                <a:r>
                  <a:rPr lang="ru-RU" sz="3200" dirty="0" smtClean="0"/>
                  <a:t>Н ).</a:t>
                </a:r>
                <a:endParaRPr lang="uk-UA" sz="3200" dirty="0"/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700808"/>
                <a:ext cx="4320480" cy="5092035"/>
              </a:xfrm>
              <a:prstGeom prst="rect">
                <a:avLst/>
              </a:prstGeom>
              <a:blipFill rotWithShape="1">
                <a:blip r:embed="rId2"/>
                <a:stretch>
                  <a:fillRect l="-3526" t="-1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788024" y="4005064"/>
            <a:ext cx="5437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756" y="4005064"/>
            <a:ext cx="504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Н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0820" y="4005064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41" y="4005063"/>
            <a:ext cx="362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Г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39141" y="4005064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39222" y="4005062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Ч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9655" y="4005064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Л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20905" y="4005064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Е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259" y="4005064"/>
            <a:ext cx="444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Н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1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на урок\ду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57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\Desktop\на урок\фо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029" y="4105273"/>
            <a:ext cx="1517304" cy="19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23\Desktop\на урок\эвклид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015" y="4077072"/>
            <a:ext cx="1331890" cy="187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23\Desktop\на урок\фото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1353040" cy="17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123\Desktop\на урок\фото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434" y="1523644"/>
            <a:ext cx="1346448" cy="177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123\Desktop\на урок\виет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427" y="1646214"/>
            <a:ext cx="1146134" cy="152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123\Desktop\на урок\пифагор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97" y="4050449"/>
            <a:ext cx="1143614" cy="146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119" y="439646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</a:rPr>
              <a:t> 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73214" y="6100686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 </a:t>
            </a:r>
            <a:r>
              <a:rPr lang="uk-UA" b="1" dirty="0" smtClean="0">
                <a:solidFill>
                  <a:prstClr val="white"/>
                </a:solidFill>
              </a:rPr>
              <a:t>ЕВКЛІД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4288" y="5739139"/>
            <a:ext cx="105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prstClr val="white"/>
                </a:solidFill>
              </a:rPr>
              <a:t>ПІФАГОР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6376" y="3244333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prstClr val="white"/>
                </a:solidFill>
              </a:rPr>
              <a:t>ВІЄТ</a:t>
            </a:r>
            <a:endParaRPr lang="ru-RU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68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на урок\ви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3341940" cy="444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772816"/>
            <a:ext cx="45069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ФРАНСУА ВІЄТ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039" y="3675276"/>
            <a:ext cx="3122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( 1540 – 1603рр.)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9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фоны поверпойнт\слайд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WordArt 5"/>
          <p:cNvSpPr>
            <a:spLocks noChangeArrowheads="1" noChangeShapeType="1" noTextEdit="1"/>
          </p:cNvSpPr>
          <p:nvPr/>
        </p:nvSpPr>
        <p:spPr bwMode="auto">
          <a:xfrm>
            <a:off x="684213" y="981075"/>
            <a:ext cx="7705725" cy="1900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1400" kern="10">
              <a:ln w="9525">
                <a:solidFill>
                  <a:srgbClr val="A50021"/>
                </a:solidFill>
                <a:round/>
                <a:headEnd/>
                <a:tailEnd/>
              </a:ln>
              <a:solidFill>
                <a:srgbClr val="FF33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2" name="Прямоугольник 6"/>
          <p:cNvSpPr>
            <a:spLocks noChangeArrowheads="1"/>
          </p:cNvSpPr>
          <p:nvPr/>
        </p:nvSpPr>
        <p:spPr bwMode="auto">
          <a:xfrm>
            <a:off x="1428750" y="357188"/>
            <a:ext cx="6786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8000" b="1" dirty="0">
                <a:solidFill>
                  <a:srgbClr val="800000"/>
                </a:solidFill>
              </a:rPr>
              <a:t>Тема   уроку:</a:t>
            </a:r>
            <a:endParaRPr lang="ru-RU" sz="8000" dirty="0"/>
          </a:p>
        </p:txBody>
      </p:sp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500034" y="1714488"/>
            <a:ext cx="8429684" cy="4572032"/>
          </a:xfrm>
          <a:prstGeom prst="snipRoundRect">
            <a:avLst>
              <a:gd name="adj1" fmla="val 31014"/>
              <a:gd name="adj2" fmla="val 19377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FF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339975" y="2636838"/>
            <a:ext cx="518477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4800" b="1" dirty="0" smtClean="0">
                <a:latin typeface="Monotype Corsiva" pitchFamily="66" charset="0"/>
              </a:rPr>
              <a:t>Застосування різних способів розкладання многочленів на множники.</a:t>
            </a:r>
            <a:endParaRPr lang="ru-RU" sz="4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01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9063" y="-26588"/>
            <a:ext cx="817082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ШТАТ  МНОГОЧЛЕНІВ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</a:p>
          <a:p>
            <a:pPr algn="ctr"/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1628800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1340768"/>
            <a:ext cx="6840760" cy="330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1.  </a:t>
            </a:r>
            <a:r>
              <a:rPr lang="ru-RU" sz="3600" b="1" kern="0" dirty="0" smtClean="0">
                <a:solidFill>
                  <a:srgbClr val="0070C0"/>
                </a:solidFill>
              </a:rPr>
              <a:t>(2а </a:t>
            </a:r>
            <a:r>
              <a:rPr lang="ru-RU" sz="3600" b="1" kern="0" dirty="0">
                <a:solidFill>
                  <a:srgbClr val="0070C0"/>
                </a:solidFill>
              </a:rPr>
              <a:t>+…)</a:t>
            </a:r>
            <a:r>
              <a:rPr lang="ru-RU" sz="3600" b="1" kern="0" baseline="30000" dirty="0">
                <a:solidFill>
                  <a:srgbClr val="0070C0"/>
                </a:solidFill>
              </a:rPr>
              <a:t>2</a:t>
            </a:r>
            <a:r>
              <a:rPr lang="ru-RU" sz="3600" b="1" kern="0" dirty="0">
                <a:solidFill>
                  <a:srgbClr val="0070C0"/>
                </a:solidFill>
              </a:rPr>
              <a:t> = … + </a:t>
            </a:r>
            <a:r>
              <a:rPr lang="ru-RU" sz="3600" b="1" kern="0" dirty="0" smtClean="0">
                <a:solidFill>
                  <a:srgbClr val="0070C0"/>
                </a:solidFill>
              </a:rPr>
              <a:t>4а</a:t>
            </a:r>
            <a:r>
              <a:rPr lang="en-US" sz="3600" b="1" kern="0" dirty="0">
                <a:solidFill>
                  <a:srgbClr val="0070C0"/>
                </a:solidFill>
              </a:rPr>
              <a:t>b</a:t>
            </a:r>
            <a:r>
              <a:rPr lang="ru-RU" sz="3600" b="1" kern="0" dirty="0">
                <a:solidFill>
                  <a:srgbClr val="0070C0"/>
                </a:solidFill>
              </a:rPr>
              <a:t> + … 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2.  </a:t>
            </a:r>
            <a:r>
              <a:rPr lang="ru-RU" sz="3600" b="1" kern="0" dirty="0" smtClean="0">
                <a:solidFill>
                  <a:srgbClr val="0070C0"/>
                </a:solidFill>
              </a:rPr>
              <a:t>( …-3</a:t>
            </a:r>
            <a:r>
              <a:rPr lang="en-US" sz="3600" b="1" kern="0" dirty="0" smtClean="0">
                <a:solidFill>
                  <a:srgbClr val="0070C0"/>
                </a:solidFill>
              </a:rPr>
              <a:t>b</a:t>
            </a:r>
            <a:r>
              <a:rPr lang="ru-RU" sz="3600" b="1" kern="0" dirty="0">
                <a:solidFill>
                  <a:srgbClr val="0070C0"/>
                </a:solidFill>
              </a:rPr>
              <a:t>)</a:t>
            </a:r>
            <a:r>
              <a:rPr lang="ru-RU" sz="3600" b="1" kern="0" baseline="30000" dirty="0">
                <a:solidFill>
                  <a:srgbClr val="0070C0"/>
                </a:solidFill>
              </a:rPr>
              <a:t>…</a:t>
            </a:r>
            <a:r>
              <a:rPr lang="ru-RU" sz="3600" b="1" kern="0" dirty="0">
                <a:solidFill>
                  <a:srgbClr val="0070C0"/>
                </a:solidFill>
              </a:rPr>
              <a:t> = </a:t>
            </a:r>
            <a:r>
              <a:rPr lang="ru-RU" sz="3600" b="1" kern="0" dirty="0" smtClean="0">
                <a:solidFill>
                  <a:srgbClr val="0070C0"/>
                </a:solidFill>
              </a:rPr>
              <a:t>4а</a:t>
            </a:r>
            <a:r>
              <a:rPr lang="ru-RU" sz="3600" b="1" kern="0" baseline="30000" dirty="0" smtClean="0">
                <a:solidFill>
                  <a:srgbClr val="0070C0"/>
                </a:solidFill>
              </a:rPr>
              <a:t>2</a:t>
            </a:r>
            <a:r>
              <a:rPr lang="ru-RU" sz="3600" b="1" kern="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>
                <a:solidFill>
                  <a:srgbClr val="0070C0"/>
                </a:solidFill>
              </a:rPr>
              <a:t>– </a:t>
            </a:r>
            <a:r>
              <a:rPr lang="ru-RU" sz="3600" b="1" kern="0" dirty="0" smtClean="0">
                <a:solidFill>
                  <a:srgbClr val="0070C0"/>
                </a:solidFill>
              </a:rPr>
              <a:t>12а</a:t>
            </a:r>
            <a:r>
              <a:rPr lang="en-US" sz="3600" b="1" kern="0" dirty="0">
                <a:solidFill>
                  <a:srgbClr val="0070C0"/>
                </a:solidFill>
              </a:rPr>
              <a:t>b</a:t>
            </a:r>
            <a:r>
              <a:rPr lang="ru-RU" sz="3600" b="1" kern="0" dirty="0">
                <a:solidFill>
                  <a:srgbClr val="0070C0"/>
                </a:solidFill>
              </a:rPr>
              <a:t> + … 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3.  </a:t>
            </a:r>
            <a:r>
              <a:rPr lang="ru-RU" sz="3600" b="1" kern="0" dirty="0" smtClean="0">
                <a:solidFill>
                  <a:srgbClr val="0070C0"/>
                </a:solidFill>
              </a:rPr>
              <a:t>а</a:t>
            </a:r>
            <a:r>
              <a:rPr lang="ru-RU" sz="3600" b="1" kern="0" baseline="30000" dirty="0" smtClean="0">
                <a:solidFill>
                  <a:srgbClr val="0070C0"/>
                </a:solidFill>
              </a:rPr>
              <a:t>3</a:t>
            </a:r>
            <a:r>
              <a:rPr lang="ru-RU" sz="3600" b="1" kern="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>
                <a:solidFill>
                  <a:srgbClr val="0070C0"/>
                </a:solidFill>
              </a:rPr>
              <a:t>- … = (а – </a:t>
            </a:r>
            <a:r>
              <a:rPr lang="ru-RU" sz="3600" b="1" kern="0" dirty="0" smtClean="0">
                <a:solidFill>
                  <a:srgbClr val="0070C0"/>
                </a:solidFill>
              </a:rPr>
              <a:t>3)(… </a:t>
            </a:r>
            <a:r>
              <a:rPr lang="ru-RU" sz="3600" b="1" kern="0" dirty="0">
                <a:solidFill>
                  <a:srgbClr val="0070C0"/>
                </a:solidFill>
              </a:rPr>
              <a:t>+ </a:t>
            </a:r>
            <a:r>
              <a:rPr lang="ru-RU" sz="3600" b="1" kern="0" dirty="0" smtClean="0">
                <a:solidFill>
                  <a:srgbClr val="0070C0"/>
                </a:solidFill>
              </a:rPr>
              <a:t>3</a:t>
            </a:r>
            <a:r>
              <a:rPr lang="en-US" sz="3600" b="1" kern="0" dirty="0" smtClean="0">
                <a:solidFill>
                  <a:srgbClr val="0070C0"/>
                </a:solidFill>
              </a:rPr>
              <a:t>a</a:t>
            </a:r>
            <a:r>
              <a:rPr lang="ru-RU" sz="3600" b="1" kern="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>
                <a:solidFill>
                  <a:srgbClr val="0070C0"/>
                </a:solidFill>
              </a:rPr>
              <a:t>+ …);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4.  </a:t>
            </a:r>
            <a:r>
              <a:rPr lang="ru-RU" sz="3600" b="1" kern="0" dirty="0" smtClean="0">
                <a:solidFill>
                  <a:srgbClr val="0070C0"/>
                </a:solidFill>
              </a:rPr>
              <a:t>а</a:t>
            </a:r>
            <a:r>
              <a:rPr lang="ru-RU" sz="3600" b="1" kern="0" baseline="30000" dirty="0" smtClean="0">
                <a:solidFill>
                  <a:srgbClr val="0070C0"/>
                </a:solidFill>
              </a:rPr>
              <a:t>3</a:t>
            </a:r>
            <a:r>
              <a:rPr lang="ru-RU" sz="3600" b="1" kern="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>
                <a:solidFill>
                  <a:srgbClr val="0070C0"/>
                </a:solidFill>
              </a:rPr>
              <a:t>+ </a:t>
            </a:r>
            <a:r>
              <a:rPr lang="en-US" sz="3600" b="1" kern="0" dirty="0">
                <a:solidFill>
                  <a:srgbClr val="0070C0"/>
                </a:solidFill>
              </a:rPr>
              <a:t>b</a:t>
            </a:r>
            <a:r>
              <a:rPr lang="ru-RU" sz="3600" b="1" kern="0" baseline="30000" dirty="0">
                <a:solidFill>
                  <a:srgbClr val="0070C0"/>
                </a:solidFill>
              </a:rPr>
              <a:t>3 </a:t>
            </a:r>
            <a:r>
              <a:rPr lang="ru-RU" sz="3600" b="1" kern="0" dirty="0">
                <a:solidFill>
                  <a:srgbClr val="0070C0"/>
                </a:solidFill>
              </a:rPr>
              <a:t>= (… </a:t>
            </a:r>
            <a:r>
              <a:rPr lang="ru-RU" sz="3600" b="1" kern="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>
                <a:solidFill>
                  <a:srgbClr val="0070C0"/>
                </a:solidFill>
              </a:rPr>
              <a:t>…)(</a:t>
            </a:r>
            <a:r>
              <a:rPr lang="ru-RU" sz="3600" b="1" kern="0" dirty="0" smtClean="0">
                <a:solidFill>
                  <a:srgbClr val="0070C0"/>
                </a:solidFill>
              </a:rPr>
              <a:t>а</a:t>
            </a:r>
            <a:r>
              <a:rPr lang="ru-RU" sz="3600" b="1" kern="0" baseline="30000" dirty="0" smtClean="0">
                <a:solidFill>
                  <a:srgbClr val="0070C0"/>
                </a:solidFill>
              </a:rPr>
              <a:t>2</a:t>
            </a:r>
            <a:r>
              <a:rPr lang="en-US" sz="3600" b="1" kern="0" baseline="3000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 smtClean="0">
                <a:solidFill>
                  <a:srgbClr val="0070C0"/>
                </a:solidFill>
              </a:rPr>
              <a:t>…</a:t>
            </a:r>
            <a:r>
              <a:rPr lang="en-US" sz="3600" b="1" kern="0" dirty="0" smtClean="0">
                <a:solidFill>
                  <a:srgbClr val="0070C0"/>
                </a:solidFill>
              </a:rPr>
              <a:t>ab</a:t>
            </a:r>
            <a:r>
              <a:rPr lang="ru-RU" sz="3600" b="1" kern="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>
                <a:solidFill>
                  <a:srgbClr val="0070C0"/>
                </a:solidFill>
              </a:rPr>
              <a:t>+ </a:t>
            </a:r>
            <a:r>
              <a:rPr lang="en-US" sz="3600" b="1" kern="0" dirty="0">
                <a:solidFill>
                  <a:srgbClr val="0070C0"/>
                </a:solidFill>
              </a:rPr>
              <a:t>b</a:t>
            </a:r>
            <a:r>
              <a:rPr lang="ru-RU" sz="3600" b="1" kern="0" baseline="30000" dirty="0">
                <a:solidFill>
                  <a:srgbClr val="0070C0"/>
                </a:solidFill>
              </a:rPr>
              <a:t>2</a:t>
            </a:r>
            <a:r>
              <a:rPr lang="ru-RU" sz="3600" b="1" kern="0" dirty="0">
                <a:solidFill>
                  <a:srgbClr val="0070C0"/>
                </a:solidFill>
              </a:rPr>
              <a:t>);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5.  36</a:t>
            </a:r>
            <a:r>
              <a:rPr lang="ru-RU" sz="3600" b="1" kern="0" dirty="0" smtClean="0">
                <a:solidFill>
                  <a:srgbClr val="0070C0"/>
                </a:solidFill>
              </a:rPr>
              <a:t>а</a:t>
            </a:r>
            <a:r>
              <a:rPr lang="ru-RU" sz="3600" b="1" kern="0" baseline="30000" dirty="0" smtClean="0">
                <a:solidFill>
                  <a:srgbClr val="0070C0"/>
                </a:solidFill>
              </a:rPr>
              <a:t>2</a:t>
            </a:r>
            <a:r>
              <a:rPr lang="ru-RU" sz="3600" b="1" kern="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>
                <a:solidFill>
                  <a:srgbClr val="0070C0"/>
                </a:solidFill>
              </a:rPr>
              <a:t>– </a:t>
            </a:r>
            <a:r>
              <a:rPr lang="en-US" sz="3600" b="1" kern="0" dirty="0" smtClean="0">
                <a:solidFill>
                  <a:srgbClr val="0070C0"/>
                </a:solidFill>
              </a:rPr>
              <a:t>…</a:t>
            </a:r>
            <a:r>
              <a:rPr lang="ru-RU" sz="3600" b="1" kern="0" dirty="0" smtClean="0">
                <a:solidFill>
                  <a:srgbClr val="0070C0"/>
                </a:solidFill>
              </a:rPr>
              <a:t> </a:t>
            </a:r>
            <a:r>
              <a:rPr lang="ru-RU" sz="3600" b="1" kern="0" dirty="0">
                <a:solidFill>
                  <a:srgbClr val="0070C0"/>
                </a:solidFill>
              </a:rPr>
              <a:t>= (… </a:t>
            </a:r>
            <a:r>
              <a:rPr lang="en-US" sz="3600" b="1" kern="0" dirty="0">
                <a:solidFill>
                  <a:srgbClr val="0070C0"/>
                </a:solidFill>
              </a:rPr>
              <a:t>b</a:t>
            </a:r>
            <a:r>
              <a:rPr lang="ru-RU" sz="3600" b="1" kern="0" dirty="0" smtClean="0">
                <a:solidFill>
                  <a:srgbClr val="0070C0"/>
                </a:solidFill>
              </a:rPr>
              <a:t>)(</a:t>
            </a:r>
            <a:r>
              <a:rPr lang="en-US" sz="3600" b="1" kern="0" dirty="0" smtClean="0">
                <a:solidFill>
                  <a:srgbClr val="0070C0"/>
                </a:solidFill>
              </a:rPr>
              <a:t>6</a:t>
            </a:r>
            <a:r>
              <a:rPr lang="ru-RU" sz="3600" b="1" kern="0" dirty="0" smtClean="0">
                <a:solidFill>
                  <a:srgbClr val="0070C0"/>
                </a:solidFill>
              </a:rPr>
              <a:t>а </a:t>
            </a:r>
            <a:r>
              <a:rPr lang="ru-RU" sz="3600" b="1" kern="0" dirty="0">
                <a:solidFill>
                  <a:srgbClr val="0070C0"/>
                </a:solidFill>
              </a:rPr>
              <a:t>– </a:t>
            </a:r>
            <a:r>
              <a:rPr lang="ru-RU" sz="3600" b="1" kern="0" dirty="0" smtClean="0">
                <a:solidFill>
                  <a:srgbClr val="0070C0"/>
                </a:solidFill>
              </a:rPr>
              <a:t>…);</a:t>
            </a:r>
            <a:endParaRPr lang="ru-RU" sz="3600" b="1" kern="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4547775"/>
            <a:ext cx="66472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6.  8</a:t>
            </a:r>
            <a:r>
              <a:rPr lang="ru-RU" sz="3200" b="1" dirty="0" smtClean="0">
                <a:solidFill>
                  <a:srgbClr val="0070C0"/>
                </a:solidFill>
              </a:rPr>
              <a:t>а</a:t>
            </a:r>
            <a:r>
              <a:rPr lang="ru-RU" sz="3200" b="1" baseline="30000" dirty="0" smtClean="0">
                <a:solidFill>
                  <a:srgbClr val="0070C0"/>
                </a:solidFill>
              </a:rPr>
              <a:t>3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</a:rPr>
              <a:t>- … = </a:t>
            </a:r>
            <a:r>
              <a:rPr lang="ru-RU" sz="3200" b="1" dirty="0" smtClean="0">
                <a:solidFill>
                  <a:srgbClr val="0070C0"/>
                </a:solidFill>
              </a:rPr>
              <a:t>(</a:t>
            </a:r>
            <a:r>
              <a:rPr lang="en-US" sz="3200" b="1" dirty="0" smtClean="0">
                <a:solidFill>
                  <a:srgbClr val="0070C0"/>
                </a:solidFill>
              </a:rPr>
              <a:t>…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</a:rPr>
              <a:t>– </a:t>
            </a:r>
            <a:r>
              <a:rPr lang="en-US" sz="3200" b="1" dirty="0" smtClean="0">
                <a:solidFill>
                  <a:srgbClr val="0070C0"/>
                </a:solidFill>
              </a:rPr>
              <a:t>4</a:t>
            </a:r>
            <a:r>
              <a:rPr lang="ru-RU" sz="3200" b="1" dirty="0" smtClean="0">
                <a:solidFill>
                  <a:srgbClr val="0070C0"/>
                </a:solidFill>
              </a:rPr>
              <a:t>)(… +</a:t>
            </a:r>
            <a:r>
              <a:rPr lang="en-US" sz="3200" b="1" dirty="0" smtClean="0">
                <a:solidFill>
                  <a:srgbClr val="0070C0"/>
                </a:solidFill>
              </a:rPr>
              <a:t>8</a:t>
            </a:r>
            <a:r>
              <a:rPr lang="ru-RU" sz="3200" b="1" dirty="0" smtClean="0">
                <a:solidFill>
                  <a:srgbClr val="0070C0"/>
                </a:solidFill>
              </a:rPr>
              <a:t>а</a:t>
            </a:r>
            <a:r>
              <a:rPr lang="en-US" sz="3200" b="1" dirty="0" smtClean="0">
                <a:solidFill>
                  <a:srgbClr val="0070C0"/>
                </a:solidFill>
              </a:rPr>
              <a:t>+…)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4140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97549" y="972135"/>
            <a:ext cx="68162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u="sng" dirty="0" smtClean="0">
                <a:solidFill>
                  <a:schemeClr val="accent6">
                    <a:lumMod val="75000"/>
                  </a:schemeClr>
                </a:solidFill>
              </a:rPr>
              <a:t>ЗАВДАННЯ 2.</a:t>
            </a:r>
            <a:r>
              <a:rPr lang="uk-UA" sz="2800" dirty="0" smtClean="0">
                <a:solidFill>
                  <a:schemeClr val="accent6">
                    <a:lumMod val="75000"/>
                  </a:schemeClr>
                </a:solidFill>
              </a:rPr>
              <a:t>  Доведіть, що при кожному </a:t>
            </a:r>
          </a:p>
          <a:p>
            <a:r>
              <a:rPr lang="uk-UA" sz="2800" dirty="0" smtClean="0">
                <a:solidFill>
                  <a:schemeClr val="accent6">
                    <a:lumMod val="75000"/>
                  </a:schemeClr>
                </a:solidFill>
              </a:rPr>
              <a:t>натуральному значенні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n </a:t>
            </a:r>
            <a:r>
              <a:rPr lang="uk-UA" sz="2800" dirty="0" smtClean="0">
                <a:solidFill>
                  <a:schemeClr val="accent6">
                    <a:lumMod val="75000"/>
                  </a:schemeClr>
                </a:solidFill>
              </a:rPr>
              <a:t>вираз: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195736" y="2348880"/>
                <a:ext cx="529754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a)  ( n+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1)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C00000"/>
                    </a:solidFill>
                  </a:rPr>
                  <a:t> - ( n-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1)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2  </m:t>
                        </m:r>
                      </m:sup>
                    </m:sSup>
                  </m:oMath>
                </a14:m>
                <a:r>
                  <a:rPr lang="uk-UA" sz="2800" dirty="0" smtClean="0">
                    <a:solidFill>
                      <a:srgbClr val="C00000"/>
                    </a:solidFill>
                  </a:rPr>
                  <a:t>ділиться на 4;</a:t>
                </a:r>
                <a:endParaRPr lang="ru-RU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2348880"/>
                <a:ext cx="5297540" cy="523220"/>
              </a:xfrm>
              <a:prstGeom prst="rect">
                <a:avLst/>
              </a:prstGeom>
              <a:blipFill rotWithShape="1">
                <a:blip r:embed="rId2"/>
                <a:stretch>
                  <a:fillRect l="-2301" t="-11628" r="-1381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95736" y="3501008"/>
                <a:ext cx="60651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b)  ( 3n+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2)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C00000"/>
                    </a:solidFill>
                  </a:rPr>
                  <a:t> - ( 3n-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2)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C00000"/>
                    </a:solidFill>
                  </a:rPr>
                  <a:t>  </a:t>
                </a:r>
                <a:r>
                  <a:rPr lang="uk-UA" sz="2800" dirty="0" smtClean="0">
                    <a:solidFill>
                      <a:srgbClr val="C00000"/>
                    </a:solidFill>
                  </a:rPr>
                  <a:t>ділиться на 24;</a:t>
                </a:r>
                <a:endParaRPr lang="ru-RU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501008"/>
                <a:ext cx="6065124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2010" t="-11628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95736" y="4607550"/>
                <a:ext cx="66182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C00000"/>
                    </a:solidFill>
                  </a:rPr>
                  <a:t>c)  ( 5n+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3)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 −( 5</m:t>
                    </m:r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𝑛</m:t>
                    </m:r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3)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  </m:t>
                    </m:r>
                    <m:r>
                      <a:rPr lang="uk-UA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ділиться на 60.</m:t>
                    </m:r>
                  </m:oMath>
                </a14:m>
                <a:endParaRPr lang="ru-RU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4607550"/>
                <a:ext cx="6618222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1842" t="-11628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222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на урок\ду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57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\Desktop\на урок\фо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029" y="4105273"/>
            <a:ext cx="1517304" cy="19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23\Desktop\на урок\эвклид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015" y="4077072"/>
            <a:ext cx="1331890" cy="187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123\Desktop\на урок\фото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1353040" cy="17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123\Desktop\на урок\пифагор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697" y="4050449"/>
            <a:ext cx="1143614" cy="146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119" y="439646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</a:rPr>
              <a:t> 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73214" y="6100686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prstClr val="black"/>
                </a:solidFill>
              </a:rPr>
              <a:t> </a:t>
            </a:r>
            <a:r>
              <a:rPr lang="uk-UA" b="1" dirty="0" smtClean="0">
                <a:solidFill>
                  <a:prstClr val="white"/>
                </a:solidFill>
              </a:rPr>
              <a:t>ЕВКЛІД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4288" y="5739139"/>
            <a:ext cx="105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prstClr val="white"/>
                </a:solidFill>
              </a:rPr>
              <a:t>ПІФАГОР</a:t>
            </a:r>
            <a:endParaRPr lang="ru-RU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76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\Desktop\на урок\пифаго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384376" cy="413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2060848"/>
            <a:ext cx="344171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ПІФАГОР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4221088"/>
            <a:ext cx="4316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( бл.570 -490рр. до н.е.)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36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1" y="123050"/>
            <a:ext cx="83608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Штат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Тотожних Перетворень»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23" y="2180256"/>
            <a:ext cx="2619375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3347864" y="1877376"/>
            <a:ext cx="3529012" cy="1800225"/>
          </a:xfrm>
          <a:prstGeom prst="cloudCallout">
            <a:avLst>
              <a:gd name="adj1" fmla="val -63495"/>
              <a:gd name="adj2" fmla="val 11903"/>
            </a:avLst>
          </a:prstGeom>
          <a:solidFill>
            <a:srgbClr val="F5F5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uk-UA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Microsoft YaHei" charset="-122"/>
              </a:rPr>
              <a:t>79 </a:t>
            </a:r>
            <a:r>
              <a:rPr kumimoji="0" lang="ru-RU" alt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Microsoft YaHei" charset="-122"/>
              </a:rPr>
              <a:t>•</a:t>
            </a:r>
            <a:r>
              <a:rPr kumimoji="0" lang="uk-UA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icrosoft YaHei" charset="-122"/>
              </a:rPr>
              <a:t>  </a:t>
            </a:r>
            <a:r>
              <a:rPr kumimoji="0" lang="uk-UA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Microsoft YaHei" charset="-122"/>
              </a:rPr>
              <a:t>81= </a:t>
            </a:r>
          </a:p>
          <a:p>
            <a:pPr marL="0" marR="0" lvl="0" indent="0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uk-UA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Microsoft YaHei" charset="-122"/>
              </a:rPr>
              <a:t>998 </a:t>
            </a:r>
            <a:r>
              <a:rPr kumimoji="0" lang="ru-RU" alt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Microsoft YaHei" charset="-122"/>
              </a:rPr>
              <a:t>• </a:t>
            </a:r>
            <a:r>
              <a:rPr kumimoji="0" lang="uk-UA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 charset="0"/>
                <a:ea typeface="Microsoft YaHei" charset="-122"/>
              </a:rPr>
              <a:t>1002=?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3728862"/>
            <a:ext cx="554461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46 </a:t>
            </a:r>
            <a:r>
              <a:rPr lang="ru-RU" altLang="ru-RU" sz="2200" b="1" i="1" dirty="0">
                <a:solidFill>
                  <a:srgbClr val="000066"/>
                </a:solidFill>
                <a:latin typeface="Arial"/>
                <a:ea typeface="Microsoft YaHei"/>
              </a:rPr>
              <a:t>•</a:t>
            </a:r>
            <a:r>
              <a:rPr lang="uk-UA" altLang="ru-RU" sz="2200" dirty="0">
                <a:solidFill>
                  <a:srgbClr val="000000"/>
                </a:solidFill>
                <a:latin typeface="Arial"/>
                <a:ea typeface="Microsoft YaHei"/>
              </a:rPr>
              <a:t>  5</a:t>
            </a: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4 =(50 - 4)(50 + 4)= 50</a:t>
            </a:r>
            <a:r>
              <a:rPr lang="uk-UA" altLang="ru-RU" sz="2200" b="1" i="1" baseline="30000" dirty="0">
                <a:solidFill>
                  <a:srgbClr val="00007D"/>
                </a:solidFill>
                <a:latin typeface="Arial"/>
                <a:ea typeface="Microsoft YaHei"/>
              </a:rPr>
              <a:t>2</a:t>
            </a: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 – 4</a:t>
            </a:r>
            <a:r>
              <a:rPr lang="uk-UA" altLang="ru-RU" sz="2200" b="1" i="1" baseline="30000" dirty="0">
                <a:solidFill>
                  <a:srgbClr val="00007D"/>
                </a:solidFill>
                <a:latin typeface="Arial"/>
                <a:ea typeface="Microsoft YaHei"/>
              </a:rPr>
              <a:t>2</a:t>
            </a: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= 2500 </a:t>
            </a:r>
            <a:r>
              <a:rPr lang="uk-UA" altLang="ru-RU" sz="2200" b="1" i="1" dirty="0" smtClean="0">
                <a:solidFill>
                  <a:srgbClr val="00007D"/>
                </a:solidFill>
                <a:latin typeface="Arial"/>
                <a:ea typeface="Microsoft YaHei"/>
              </a:rPr>
              <a:t>-– </a:t>
            </a: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16 = 2484</a:t>
            </a:r>
          </a:p>
          <a:p>
            <a:pPr lvl="0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79 </a:t>
            </a:r>
            <a:r>
              <a:rPr lang="ru-RU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•</a:t>
            </a:r>
            <a:r>
              <a:rPr lang="uk-UA" altLang="ru-RU" sz="2200" dirty="0">
                <a:solidFill>
                  <a:srgbClr val="000000"/>
                </a:solidFill>
                <a:latin typeface="Arial"/>
                <a:ea typeface="Microsoft YaHei"/>
              </a:rPr>
              <a:t>  </a:t>
            </a: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81 =…</a:t>
            </a:r>
          </a:p>
          <a:p>
            <a:pPr lvl="0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998 </a:t>
            </a:r>
            <a:r>
              <a:rPr lang="ru-RU" altLang="ru-RU" sz="2200" b="1" i="1" dirty="0">
                <a:solidFill>
                  <a:srgbClr val="000066"/>
                </a:solidFill>
                <a:latin typeface="Arial"/>
                <a:ea typeface="Microsoft YaHei"/>
              </a:rPr>
              <a:t>• </a:t>
            </a: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1002=  …</a:t>
            </a:r>
          </a:p>
          <a:p>
            <a:pPr lvl="0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uk-UA" altLang="ru-RU" sz="2200" b="1" i="1" dirty="0">
                <a:solidFill>
                  <a:srgbClr val="00007D"/>
                </a:solidFill>
                <a:latin typeface="Arial"/>
                <a:ea typeface="Microsoft YaHei"/>
              </a:rPr>
              <a:t>58 • 62=…</a:t>
            </a:r>
          </a:p>
        </p:txBody>
      </p:sp>
    </p:spTree>
    <p:extLst>
      <p:ext uri="{BB962C8B-B14F-4D97-AF65-F5344CB8AC3E}">
        <p14:creationId xmlns:p14="http://schemas.microsoft.com/office/powerpoint/2010/main" val="29565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\Desktop\на урок\эвклид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66887"/>
            <a:ext cx="3023185" cy="425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57421" y="1859339"/>
            <a:ext cx="291458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ЕВКЛІД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3894087"/>
            <a:ext cx="44097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(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</a:rPr>
              <a:t>бл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. 365 -300рр. до н.е.)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7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952166"/>
            <a:ext cx="7763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 </a:t>
            </a:r>
            <a:r>
              <a:rPr lang="uk-UA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ШтаТ</a:t>
            </a:r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Науковців»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13551" y="2967335"/>
            <a:ext cx="551689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Хочеш дізнатися</a:t>
            </a:r>
          </a:p>
          <a:p>
            <a:pPr algn="ctr"/>
            <a:r>
              <a:rPr lang="uk-UA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більше?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948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6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771775" y="1484313"/>
            <a:ext cx="6372225" cy="380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defTabSz="449263" eaLnBrk="1" fontAlgn="base" hangingPunct="1">
              <a:spcBef>
                <a:spcPts val="800"/>
              </a:spcBef>
              <a:spcAft>
                <a:spcPct val="0"/>
              </a:spcAft>
              <a:buSzPct val="100000"/>
            </a:pPr>
            <a:r>
              <a:rPr lang="uk-UA" altLang="ru-RU" sz="3200" smtClean="0">
                <a:solidFill>
                  <a:srgbClr val="000000"/>
                </a:solidFill>
              </a:rPr>
              <a:t>«Якщо відрізок яким-небудь чином розділити на два</a:t>
            </a: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0"/>
            <a:ext cx="1871663" cy="242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231775"/>
            <a:ext cx="598011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900113" y="2708275"/>
            <a:ext cx="7993062" cy="3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uk-UA" altLang="ru-RU" sz="2800" smtClean="0">
                <a:solidFill>
                  <a:srgbClr val="000000"/>
                </a:solidFill>
              </a:rPr>
              <a:t>відрізки, то площа квадрата, побудованого на всьому відрізку, дорівнює сумі площ квадратів, побудованих на кожному з двох відрізків, та подвоєний площі прямокутника, сторонами якого є ці два відрізка.»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uk-UA" altLang="ru-RU" sz="2800" smtClean="0">
                <a:solidFill>
                  <a:srgbClr val="000000"/>
                </a:solidFill>
              </a:rPr>
              <a:t>Сенс цього виразу у формулі</a:t>
            </a:r>
          </a:p>
          <a:p>
            <a:pPr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uk-UA" altLang="ru-RU" sz="2800" smtClean="0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042988" y="5805488"/>
            <a:ext cx="7129462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3600" b="1" smtClean="0">
                <a:solidFill>
                  <a:srgbClr val="FF0000"/>
                </a:solidFill>
              </a:rPr>
              <a:t>(а + </a:t>
            </a:r>
            <a:r>
              <a:rPr lang="en-US" altLang="ru-RU" sz="3600" b="1" smtClean="0">
                <a:solidFill>
                  <a:srgbClr val="FF0000"/>
                </a:solidFill>
              </a:rPr>
              <a:t>b)</a:t>
            </a:r>
            <a:r>
              <a:rPr lang="en-US" altLang="ru-RU" sz="3600" b="1" baseline="30000" smtClean="0">
                <a:solidFill>
                  <a:srgbClr val="FF0000"/>
                </a:solidFill>
              </a:rPr>
              <a:t>2</a:t>
            </a:r>
            <a:r>
              <a:rPr lang="en-US" altLang="ru-RU" sz="3600" b="1" smtClean="0">
                <a:solidFill>
                  <a:srgbClr val="FF0000"/>
                </a:solidFill>
              </a:rPr>
              <a:t> = a</a:t>
            </a:r>
            <a:r>
              <a:rPr lang="en-US" altLang="ru-RU" sz="3600" b="1" baseline="30000" smtClean="0">
                <a:solidFill>
                  <a:srgbClr val="FF0000"/>
                </a:solidFill>
              </a:rPr>
              <a:t>2</a:t>
            </a:r>
            <a:r>
              <a:rPr lang="en-US" altLang="ru-RU" sz="3600" b="1" smtClean="0">
                <a:solidFill>
                  <a:srgbClr val="FF0000"/>
                </a:solidFill>
              </a:rPr>
              <a:t> + 2ab + b</a:t>
            </a:r>
            <a:r>
              <a:rPr lang="ru-RU" altLang="ru-RU" sz="3600" b="1" baseline="30000" smtClean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004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363" y="133350"/>
            <a:ext cx="9601201" cy="197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060575"/>
            <a:ext cx="5883275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666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67" name="Picture 7" descr="39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9" y="3237915"/>
            <a:ext cx="2664792" cy="3388309"/>
          </a:xfrm>
          <a:noFill/>
          <a:ln>
            <a:solidFill>
              <a:srgbClr val="66003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71" name="Rectangle 11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575494" y="1340768"/>
            <a:ext cx="8568506" cy="251948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24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uk-UA" sz="24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Будь-яке непарне число, крім одиниці, є різниця двох квадратів</a:t>
            </a:r>
            <a:r>
              <a:rPr lang="ru-RU" sz="24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.»</a:t>
            </a: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uk-UA" sz="2000" b="1" i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Розв'язування задачі</a:t>
            </a:r>
            <a:r>
              <a:rPr lang="ru-RU" sz="2000" b="1" i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ru-RU" sz="2000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</a:t>
            </a:r>
            <a:r>
              <a:rPr lang="ru-RU" sz="2000" i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</a:t>
            </a:r>
            <a:r>
              <a:rPr lang="uk-UA" sz="2000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і</a:t>
            </a:r>
            <a:r>
              <a:rPr lang="ru-RU" sz="2000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б: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n+1)</a:t>
            </a:r>
            <a:r>
              <a:rPr lang="en-US" sz="2000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sz="2000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=(n+1-n)(n+1+n)=2n+1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uk-UA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непарне число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ru-RU" sz="2000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uk-UA" sz="2000" i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спосіб</a:t>
            </a:r>
            <a:r>
              <a:rPr lang="ru-RU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n+1)</a:t>
            </a:r>
            <a:r>
              <a:rPr lang="en-US" sz="2000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sz="2000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n-US" sz="2000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+2n+1-n</a:t>
            </a:r>
            <a:r>
              <a:rPr lang="en-US" sz="2000" baseline="30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=2n+1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uk-UA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непарне число</a:t>
            </a:r>
            <a:endParaRPr lang="uk-UA" sz="2000" b="1" i="1" u="sng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uk-UA" sz="200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844" name="WordArt 84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058025" cy="8016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Лист з </a:t>
            </a:r>
            <a:r>
              <a:rPr lang="ru-RU" sz="3600" b="1" i="1" kern="10" dirty="0" err="1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минулого</a:t>
            </a:r>
            <a:endParaRPr lang="ru-RU" sz="3600" b="1" i="1" kern="10" dirty="0" smtClean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4581" name="Text Box 92"/>
          <p:cNvSpPr txBox="1">
            <a:spLocks noChangeArrowheads="1"/>
          </p:cNvSpPr>
          <p:nvPr/>
        </p:nvSpPr>
        <p:spPr bwMode="auto">
          <a:xfrm>
            <a:off x="4716463" y="4868863"/>
            <a:ext cx="2519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594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1000"/>
                                        <p:tgtEl>
                                          <p:spTgt spid="245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000"/>
                                        <p:tgtEl>
                                          <p:spTgt spid="245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1000"/>
                                        <p:tgtEl>
                                          <p:spTgt spid="245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1000"/>
                                        <p:tgtEl>
                                          <p:spTgt spid="245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1" grpId="0" build="p"/>
      <p:bldP spid="2458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ны поверпойнт\слайд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34" name="Group 14"/>
          <p:cNvGrpSpPr>
            <a:grpSpLocks/>
          </p:cNvGrpSpPr>
          <p:nvPr/>
        </p:nvGrpSpPr>
        <p:grpSpPr bwMode="auto">
          <a:xfrm>
            <a:off x="1357313" y="500063"/>
            <a:ext cx="6643687" cy="6219825"/>
            <a:chOff x="855" y="315"/>
            <a:chExt cx="4185" cy="3918"/>
          </a:xfrm>
        </p:grpSpPr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1182" y="1570"/>
              <a:ext cx="3416" cy="905"/>
            </a:xfrm>
            <a:prstGeom prst="plaque">
              <a:avLst>
                <a:gd name="adj" fmla="val 29507"/>
              </a:avLst>
            </a:prstGeom>
            <a:gradFill rotWithShape="1">
              <a:gsLst>
                <a:gs pos="0">
                  <a:srgbClr val="9900FF"/>
                </a:gs>
                <a:gs pos="50000">
                  <a:srgbClr val="99FFCC"/>
                </a:gs>
                <a:gs pos="100000">
                  <a:srgbClr val="9900FF"/>
                </a:gs>
              </a:gsLst>
              <a:lin ang="5400000" scaled="1"/>
            </a:gradFill>
            <a:ln w="57150" cmpd="thinThick">
              <a:solidFill>
                <a:srgbClr val="99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систематизувати та  узагальнити </a:t>
              </a:r>
              <a:r>
                <a:rPr lang="uk-UA" sz="2000" b="1" dirty="0" smtClean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 знання </a:t>
              </a: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учнів </a:t>
              </a:r>
            </a:p>
            <a:p>
              <a:pPr>
                <a:defRPr/>
              </a:pP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про </a:t>
              </a:r>
              <a:r>
                <a:rPr lang="uk-UA" sz="2000" b="1" dirty="0" smtClean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 формули скороченого множення та змісту </a:t>
              </a:r>
            </a:p>
            <a:p>
              <a:pPr>
                <a:defRPr/>
              </a:pPr>
              <a:r>
                <a:rPr lang="uk-UA" sz="2000" b="1" dirty="0" smtClean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алгоритму  розкладання многочленів на множники</a:t>
              </a:r>
              <a:endParaRPr lang="ru-RU" sz="2000" b="1" dirty="0">
                <a:solidFill>
                  <a:srgbClr val="8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>
              <a:off x="1399" y="2534"/>
              <a:ext cx="3101" cy="805"/>
            </a:xfrm>
            <a:prstGeom prst="plaque">
              <a:avLst>
                <a:gd name="adj" fmla="val 26024"/>
              </a:avLst>
            </a:prstGeom>
            <a:gradFill rotWithShape="1">
              <a:gsLst>
                <a:gs pos="0">
                  <a:srgbClr val="A50021"/>
                </a:gs>
                <a:gs pos="50000">
                  <a:srgbClr val="FFCCFF"/>
                </a:gs>
                <a:gs pos="100000">
                  <a:srgbClr val="A50021"/>
                </a:gs>
              </a:gsLst>
              <a:lin ang="5400000" scaled="1"/>
            </a:gradFill>
            <a:ln w="57150" cmpd="thinThick">
              <a:solidFill>
                <a:srgbClr val="A5002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розвивати вміння  шукати і пізнавати </a:t>
              </a:r>
            </a:p>
            <a:p>
              <a:pPr algn="ctr">
                <a:defRPr/>
              </a:pP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цікаву інформацію, сприяти </a:t>
              </a:r>
              <a:r>
                <a:rPr lang="uk-UA" sz="2000" b="1" dirty="0" smtClean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 формуванню </a:t>
              </a: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та  </a:t>
              </a:r>
            </a:p>
            <a:p>
              <a:pPr algn="ctr">
                <a:defRPr/>
              </a:pP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розвитку інтелектуальних </a:t>
              </a:r>
            </a:p>
            <a:p>
              <a:pPr algn="ctr">
                <a:defRPr/>
              </a:pP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та творчих  здібностей учнів;</a:t>
              </a:r>
              <a:endParaRPr lang="ru-RU" sz="2000" b="1" dirty="0">
                <a:solidFill>
                  <a:srgbClr val="8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1530" y="3475"/>
              <a:ext cx="2970" cy="758"/>
            </a:xfrm>
            <a:prstGeom prst="plaque">
              <a:avLst>
                <a:gd name="adj" fmla="val 35624"/>
              </a:avLst>
            </a:prstGeom>
            <a:gradFill rotWithShape="1">
              <a:gsLst>
                <a:gs pos="0">
                  <a:srgbClr val="CC6600"/>
                </a:gs>
                <a:gs pos="50000">
                  <a:srgbClr val="FFFFCC"/>
                </a:gs>
                <a:gs pos="100000">
                  <a:srgbClr val="CC6600"/>
                </a:gs>
              </a:gsLst>
              <a:lin ang="5400000" scaled="1"/>
            </a:gradFill>
            <a:ln w="57150" cmpd="thickThin">
              <a:solidFill>
                <a:srgbClr val="CC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uk-UA" sz="2000" b="1" dirty="0" smtClean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виховувати наполегливість </a:t>
              </a:r>
              <a:r>
                <a:rPr lang="ru-RU" sz="2000" b="1" dirty="0" smtClean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та </a:t>
              </a:r>
              <a:endParaRPr lang="ru-RU" sz="2000" b="1" dirty="0">
                <a:solidFill>
                  <a:srgbClr val="8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onotype Corsiva" pitchFamily="66" charset="0"/>
              </a:endParaRPr>
            </a:p>
            <a:p>
              <a:pPr>
                <a:defRPr/>
              </a:pPr>
              <a:r>
                <a:rPr lang="uk-UA" sz="2000" b="1" dirty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бажання досягати </a:t>
              </a:r>
              <a:r>
                <a:rPr lang="uk-UA" sz="2000" b="1" dirty="0" smtClean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успіху, згуртованість,</a:t>
              </a:r>
            </a:p>
            <a:p>
              <a:pPr>
                <a:defRPr/>
              </a:pPr>
              <a:r>
                <a:rPr lang="uk-UA" sz="2000" b="1" dirty="0" smtClean="0">
                  <a:solidFill>
                    <a:srgbClr val="8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Monotype Corsiva" pitchFamily="66" charset="0"/>
                </a:rPr>
                <a:t>       інтерес до історії математики.</a:t>
              </a:r>
              <a:endParaRPr lang="uk-UA" sz="2000" b="1" dirty="0">
                <a:solidFill>
                  <a:srgbClr val="8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onotype Corsiva" pitchFamily="66" charset="0"/>
              </a:endParaRPr>
            </a:p>
          </p:txBody>
        </p:sp>
        <p:sp>
          <p:nvSpPr>
            <p:cNvPr id="5130" name="AutoShape 5"/>
            <p:cNvSpPr>
              <a:spLocks noChangeArrowheads="1"/>
            </p:cNvSpPr>
            <p:nvPr/>
          </p:nvSpPr>
          <p:spPr bwMode="auto">
            <a:xfrm>
              <a:off x="1177" y="315"/>
              <a:ext cx="3644" cy="1165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008000"/>
                </a:gs>
                <a:gs pos="50000">
                  <a:srgbClr val="99FFCC"/>
                </a:gs>
                <a:gs pos="100000">
                  <a:srgbClr val="008000"/>
                </a:gs>
              </a:gsLst>
              <a:lin ang="54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uk-UA" sz="1800" b="1"/>
            </a:p>
          </p:txBody>
        </p:sp>
        <p:sp>
          <p:nvSpPr>
            <p:cNvPr id="5131" name="AutoShape 12"/>
            <p:cNvSpPr>
              <a:spLocks noChangeArrowheads="1"/>
            </p:cNvSpPr>
            <p:nvPr/>
          </p:nvSpPr>
          <p:spPr bwMode="auto">
            <a:xfrm>
              <a:off x="855" y="1736"/>
              <a:ext cx="399" cy="649"/>
            </a:xfrm>
            <a:prstGeom prst="curvedRightArrow">
              <a:avLst>
                <a:gd name="adj1" fmla="val 30046"/>
                <a:gd name="adj2" fmla="val 7315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5132" name="AutoShape 13"/>
            <p:cNvSpPr>
              <a:spLocks noChangeArrowheads="1"/>
            </p:cNvSpPr>
            <p:nvPr/>
          </p:nvSpPr>
          <p:spPr bwMode="auto">
            <a:xfrm>
              <a:off x="966" y="2534"/>
              <a:ext cx="433" cy="624"/>
            </a:xfrm>
            <a:prstGeom prst="curvedRightArrow">
              <a:avLst>
                <a:gd name="adj1" fmla="val 23091"/>
                <a:gd name="adj2" fmla="val 67899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5133" name="AutoShape 14"/>
            <p:cNvSpPr>
              <a:spLocks noChangeArrowheads="1"/>
            </p:cNvSpPr>
            <p:nvPr/>
          </p:nvSpPr>
          <p:spPr bwMode="auto">
            <a:xfrm>
              <a:off x="4629" y="1736"/>
              <a:ext cx="411" cy="649"/>
            </a:xfrm>
            <a:prstGeom prst="curvedLeftArrow">
              <a:avLst>
                <a:gd name="adj1" fmla="val 38227"/>
                <a:gd name="adj2" fmla="val 76461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5126" name="Прямоугольник 15"/>
            <p:cNvSpPr>
              <a:spLocks noChangeArrowheads="1"/>
            </p:cNvSpPr>
            <p:nvPr/>
          </p:nvSpPr>
          <p:spPr bwMode="auto">
            <a:xfrm>
              <a:off x="1973" y="675"/>
              <a:ext cx="1942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uk-UA" sz="5400" b="1" dirty="0">
                  <a:solidFill>
                    <a:srgbClr val="800000"/>
                  </a:solidFill>
                </a:rPr>
                <a:t>Мета:</a:t>
              </a:r>
              <a:endParaRPr lang="ru-RU" sz="5400" dirty="0"/>
            </a:p>
          </p:txBody>
        </p:sp>
        <p:sp>
          <p:nvSpPr>
            <p:cNvPr id="5127" name="AutoShape 14"/>
            <p:cNvSpPr>
              <a:spLocks noChangeArrowheads="1"/>
            </p:cNvSpPr>
            <p:nvPr/>
          </p:nvSpPr>
          <p:spPr bwMode="auto">
            <a:xfrm>
              <a:off x="4500" y="2475"/>
              <a:ext cx="450" cy="649"/>
            </a:xfrm>
            <a:prstGeom prst="curvedLeftArrow">
              <a:avLst>
                <a:gd name="adj1" fmla="val 28410"/>
                <a:gd name="adj2" fmla="val 56814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5128" name="AutoShape 14"/>
            <p:cNvSpPr>
              <a:spLocks noChangeArrowheads="1"/>
            </p:cNvSpPr>
            <p:nvPr/>
          </p:nvSpPr>
          <p:spPr bwMode="auto">
            <a:xfrm>
              <a:off x="4500" y="3375"/>
              <a:ext cx="450" cy="649"/>
            </a:xfrm>
            <a:prstGeom prst="curvedLeftArrow">
              <a:avLst>
                <a:gd name="adj1" fmla="val 28410"/>
                <a:gd name="adj2" fmla="val 56814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5129" name="AutoShape 13"/>
            <p:cNvSpPr>
              <a:spLocks noChangeArrowheads="1"/>
            </p:cNvSpPr>
            <p:nvPr/>
          </p:nvSpPr>
          <p:spPr bwMode="auto">
            <a:xfrm>
              <a:off x="975" y="3339"/>
              <a:ext cx="405" cy="689"/>
            </a:xfrm>
            <a:prstGeom prst="curvedRightArrow">
              <a:avLst>
                <a:gd name="adj1" fmla="val 25676"/>
                <a:gd name="adj2" fmla="val 75059"/>
                <a:gd name="adj3" fmla="val 2153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4205337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24075" y="3357563"/>
          <a:ext cx="2238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Формула" r:id="rId3" imgW="203112" imgH="393529" progId="Equation.3">
                  <p:embed/>
                </p:oleObj>
              </mc:Choice>
              <mc:Fallback>
                <p:oleObj name="Формула" r:id="rId3" imgW="203112" imgH="39352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3357563"/>
                        <a:ext cx="22383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8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hlink"/>
                </a:solidFill>
              </a:rPr>
              <a:t>Математичний софізм</a:t>
            </a:r>
            <a:endParaRPr lang="ru-RU" dirty="0" smtClean="0">
              <a:solidFill>
                <a:schemeClr val="hlin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5876" name="Rectangle 4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468313" y="2781300"/>
                <a:ext cx="6408737" cy="3455988"/>
              </a:xfrm>
              <a:solidFill>
                <a:schemeClr val="folHlink"/>
              </a:solidFill>
            </p:spPr>
            <p:txBody>
              <a:bodyPr/>
              <a:lstStyle/>
              <a:p>
                <a:pPr eaLnBrk="1" hangingPunct="1">
                  <a:defRPr/>
                </a:pPr>
                <a:r>
                  <a:rPr lang="uk-UA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Розглянемо дві різниці</a:t>
                </a:r>
                <a:r>
                  <a:rPr lang="ru-RU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 16 – 36 та 25 – 45</a:t>
                </a:r>
              </a:p>
              <a:p>
                <a:pPr eaLnBrk="1" hangingPunct="1">
                  <a:defRPr/>
                </a:pPr>
                <a:r>
                  <a:rPr lang="uk-UA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Додамо число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1600" i="1" smtClean="0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FFFFFF"/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b="0" i="1" smtClean="0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FFFFFF"/>
                              </a:outerShdw>
                            </a:effectLst>
                            <a:latin typeface="Cambria Math"/>
                          </a:rPr>
                          <m:t>81</m:t>
                        </m:r>
                      </m:num>
                      <m:den>
                        <m:r>
                          <a:rPr lang="ru-RU" sz="1600" b="0" i="1" smtClean="0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FFFFFF"/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uk-UA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. Маємо:16 – 36 +     = 25 – 45 +  </a:t>
                </a:r>
              </a:p>
              <a:p>
                <a:pPr eaLnBrk="1" hangingPunct="1">
                  <a:defRPr/>
                </a:pPr>
                <a:r>
                  <a:rPr lang="uk-UA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Запишемо ці вирази так:</a:t>
                </a:r>
              </a:p>
              <a:p>
                <a:pPr eaLnBrk="1" hangingPunct="1">
                  <a:defRPr/>
                </a:pPr>
                <a:endParaRPr lang="uk-UA" sz="16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  <a:p>
                <a:pPr eaLnBrk="1" hangingPunct="1">
                  <a:buFont typeface="Wingdings" pitchFamily="2" charset="2"/>
                  <a:buNone/>
                  <a:defRPr/>
                </a:pPr>
                <a:r>
                  <a:rPr lang="uk-UA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4</a:t>
                </a:r>
                <a:r>
                  <a:rPr lang="uk-UA" sz="1600" baseline="300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2</a:t>
                </a:r>
                <a:r>
                  <a:rPr lang="uk-UA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 – 2 * 4 *     +           =  5</a:t>
                </a:r>
                <a:r>
                  <a:rPr lang="uk-UA" sz="1600" baseline="300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2 </a:t>
                </a:r>
                <a:r>
                  <a:rPr lang="uk-UA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– 2 * 5*      +            </a:t>
                </a:r>
              </a:p>
              <a:p>
                <a:pPr eaLnBrk="1" hangingPunct="1">
                  <a:buFont typeface="Wingdings" pitchFamily="2" charset="2"/>
                  <a:buNone/>
                  <a:defRPr/>
                </a:pPr>
                <a:endParaRPr lang="uk-UA" sz="16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  <a:p>
                <a:pPr eaLnBrk="1" hangingPunct="1">
                  <a:buFont typeface="Wingdings" pitchFamily="2" charset="2"/>
                  <a:buNone/>
                  <a:defRPr/>
                </a:pPr>
                <a:r>
                  <a:rPr lang="uk-UA" sz="16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Використаємо формули</a:t>
                </a:r>
                <a:r>
                  <a:rPr lang="uk-UA" sz="12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:</a:t>
                </a:r>
              </a:p>
              <a:p>
                <a:pPr eaLnBrk="1" hangingPunct="1">
                  <a:buFont typeface="Wingdings" pitchFamily="2" charset="2"/>
                  <a:buNone/>
                  <a:defRPr/>
                </a:pPr>
                <a:endParaRPr lang="uk-UA" sz="12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  <a:p>
                <a:pPr eaLnBrk="1" hangingPunct="1">
                  <a:buFont typeface="Wingdings" pitchFamily="2" charset="2"/>
                  <a:buNone/>
                  <a:defRPr/>
                </a:pPr>
                <a:endParaRPr lang="uk-UA" sz="12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  <a:p>
                <a:pPr eaLnBrk="1" hangingPunct="1">
                  <a:buFont typeface="Wingdings" pitchFamily="2" charset="2"/>
                  <a:buNone/>
                  <a:defRPr/>
                </a:pPr>
                <a:r>
                  <a:rPr lang="uk-UA" sz="12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Отримаємо:</a:t>
                </a:r>
              </a:p>
              <a:p>
                <a:pPr eaLnBrk="1" hangingPunct="1">
                  <a:buFont typeface="Wingdings" pitchFamily="2" charset="2"/>
                  <a:buNone/>
                  <a:defRPr/>
                </a:pPr>
                <a:endParaRPr lang="uk-UA" sz="12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  <a:p>
                <a:pPr eaLnBrk="1" hangingPunct="1">
                  <a:buFont typeface="Wingdings" pitchFamily="2" charset="2"/>
                  <a:buNone/>
                  <a:defRPr/>
                </a:pPr>
                <a:endParaRPr lang="ru-RU" sz="12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35876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468313" y="2781300"/>
                <a:ext cx="6408737" cy="3455988"/>
              </a:xfrm>
              <a:blipFill rotWithShape="1">
                <a:blip r:embed="rId5"/>
                <a:stretch>
                  <a:fillRect l="-571" t="-5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5877" name="Rectangle 5"/>
          <p:cNvSpPr>
            <a:spLocks noChangeArrowheads="1"/>
          </p:cNvSpPr>
          <p:nvPr/>
        </p:nvSpPr>
        <p:spPr bwMode="auto">
          <a:xfrm>
            <a:off x="323850" y="12684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44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Доведемо, що 4=5</a:t>
            </a:r>
            <a:endParaRPr lang="ru-RU" sz="440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4284663" y="3068638"/>
          <a:ext cx="2238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8" name="Формула" r:id="rId6" imgW="203112" imgH="393529" progId="Equation.3">
                  <p:embed/>
                </p:oleObj>
              </mc:Choice>
              <mc:Fallback>
                <p:oleObj name="Формула" r:id="rId6" imgW="203112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3068638"/>
                        <a:ext cx="2238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1"/>
          <p:cNvGraphicFramePr>
            <a:graphicFrameLocks noChangeAspect="1"/>
          </p:cNvGraphicFramePr>
          <p:nvPr/>
        </p:nvGraphicFramePr>
        <p:xfrm>
          <a:off x="5651500" y="3068638"/>
          <a:ext cx="2238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9" name="Формула" r:id="rId7" imgW="203112" imgH="393529" progId="Equation.3">
                  <p:embed/>
                </p:oleObj>
              </mc:Choice>
              <mc:Fallback>
                <p:oleObj name="Формула" r:id="rId7" imgW="203112" imgH="39352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3068638"/>
                        <a:ext cx="22383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12"/>
          <p:cNvGraphicFramePr>
            <a:graphicFrameLocks noChangeAspect="1"/>
          </p:cNvGraphicFramePr>
          <p:nvPr/>
        </p:nvGraphicFramePr>
        <p:xfrm>
          <a:off x="3779838" y="3933825"/>
          <a:ext cx="1666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0" name="Формула" r:id="rId8" imgW="152334" imgH="393529" progId="Equation.3">
                  <p:embed/>
                </p:oleObj>
              </mc:Choice>
              <mc:Fallback>
                <p:oleObj name="Формула" r:id="rId8" imgW="152334" imgH="393529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3933825"/>
                        <a:ext cx="1666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3"/>
          <p:cNvGraphicFramePr>
            <a:graphicFrameLocks noChangeAspect="1"/>
          </p:cNvGraphicFramePr>
          <p:nvPr/>
        </p:nvGraphicFramePr>
        <p:xfrm>
          <a:off x="2051050" y="3860800"/>
          <a:ext cx="3746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Формула" r:id="rId10" imgW="342751" imgH="469696" progId="Equation.3">
                  <p:embed/>
                </p:oleObj>
              </mc:Choice>
              <mc:Fallback>
                <p:oleObj name="Формула" r:id="rId10" imgW="342751" imgH="469696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3860800"/>
                        <a:ext cx="374650" cy="51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14"/>
          <p:cNvGraphicFramePr>
            <a:graphicFrameLocks noChangeAspect="1"/>
          </p:cNvGraphicFramePr>
          <p:nvPr/>
        </p:nvGraphicFramePr>
        <p:xfrm>
          <a:off x="4211638" y="3860800"/>
          <a:ext cx="3746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Формула" r:id="rId12" imgW="342751" imgH="469696" progId="Equation.3">
                  <p:embed/>
                </p:oleObj>
              </mc:Choice>
              <mc:Fallback>
                <p:oleObj name="Формула" r:id="rId12" imgW="342751" imgH="469696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860800"/>
                        <a:ext cx="374650" cy="51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16"/>
          <p:cNvGraphicFramePr>
            <a:graphicFrameLocks noChangeAspect="1"/>
          </p:cNvGraphicFramePr>
          <p:nvPr/>
        </p:nvGraphicFramePr>
        <p:xfrm>
          <a:off x="1619250" y="3933825"/>
          <a:ext cx="1666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" name="Формула" r:id="rId14" imgW="152334" imgH="393529" progId="Equation.3">
                  <p:embed/>
                </p:oleObj>
              </mc:Choice>
              <mc:Fallback>
                <p:oleObj name="Формула" r:id="rId14" imgW="152334" imgH="393529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3933825"/>
                        <a:ext cx="1666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17"/>
          <p:cNvGraphicFramePr>
            <a:graphicFrameLocks noGrp="1" noChangeAspect="1"/>
          </p:cNvGraphicFramePr>
          <p:nvPr>
            <p:ph sz="half" idx="2"/>
          </p:nvPr>
        </p:nvGraphicFramePr>
        <p:xfrm>
          <a:off x="2916238" y="4508500"/>
          <a:ext cx="143986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4" name="Формула" r:id="rId16" imgW="1219200" imgH="469900" progId="Equation.3">
                  <p:embed/>
                </p:oleObj>
              </mc:Choice>
              <mc:Fallback>
                <p:oleObj name="Формула" r:id="rId16" imgW="1219200" imgH="4699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4508500"/>
                        <a:ext cx="1439862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" name="Object 19"/>
          <p:cNvGraphicFramePr>
            <a:graphicFrameLocks noChangeAspect="1"/>
          </p:cNvGraphicFramePr>
          <p:nvPr/>
        </p:nvGraphicFramePr>
        <p:xfrm>
          <a:off x="1636713" y="5538788"/>
          <a:ext cx="16938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5" name="Формула" r:id="rId18" imgW="1435100" imgH="431800" progId="Equation.3">
                  <p:embed/>
                </p:oleObj>
              </mc:Choice>
              <mc:Fallback>
                <p:oleObj name="Формула" r:id="rId18" imgW="1435100" imgH="4318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6713" y="5538788"/>
                        <a:ext cx="1693862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27204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23\Desktop\8541551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30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Анастасия\Desktop\ШАБЛОНЫ для презентаций\фоны школьные\60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9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C00000"/>
                </a:solidFill>
              </a:rPr>
              <a:t>Знайдіть тотожно рівні вирази: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 rot="20269818">
            <a:off x="676275" y="2198688"/>
            <a:ext cx="2174875" cy="1524000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5589588"/>
            <a:ext cx="8229600" cy="53657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2" name="Куб 11"/>
          <p:cNvSpPr/>
          <p:nvPr/>
        </p:nvSpPr>
        <p:spPr>
          <a:xfrm rot="2866509">
            <a:off x="6574632" y="1907381"/>
            <a:ext cx="1936750" cy="1792287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Куб 12"/>
          <p:cNvSpPr/>
          <p:nvPr/>
        </p:nvSpPr>
        <p:spPr>
          <a:xfrm rot="4304442">
            <a:off x="6038056" y="4150520"/>
            <a:ext cx="1819275" cy="1674812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Куб 13"/>
          <p:cNvSpPr/>
          <p:nvPr/>
        </p:nvSpPr>
        <p:spPr>
          <a:xfrm rot="4411907">
            <a:off x="635794" y="4418807"/>
            <a:ext cx="1622425" cy="1620837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Куб 14"/>
          <p:cNvSpPr/>
          <p:nvPr/>
        </p:nvSpPr>
        <p:spPr>
          <a:xfrm rot="19308445">
            <a:off x="3219450" y="4056063"/>
            <a:ext cx="1727200" cy="1814512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Куб 15"/>
          <p:cNvSpPr/>
          <p:nvPr/>
        </p:nvSpPr>
        <p:spPr>
          <a:xfrm rot="3345152">
            <a:off x="4084638" y="1687512"/>
            <a:ext cx="1709738" cy="1643063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9227" name="Object 4"/>
          <p:cNvGraphicFramePr>
            <a:graphicFrameLocks noChangeAspect="1"/>
          </p:cNvGraphicFramePr>
          <p:nvPr/>
        </p:nvGraphicFramePr>
        <p:xfrm>
          <a:off x="4211638" y="2205038"/>
          <a:ext cx="9366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0" name="Формула" r:id="rId4" imgW="482391" imgH="203112" progId="Equation.3">
                  <p:embed/>
                </p:oleObj>
              </mc:Choice>
              <mc:Fallback>
                <p:oleObj name="Формула" r:id="rId4" imgW="482391" imgH="203112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2205038"/>
                        <a:ext cx="936625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8"/>
          <p:cNvGraphicFramePr>
            <a:graphicFrameLocks noChangeAspect="1"/>
          </p:cNvGraphicFramePr>
          <p:nvPr/>
        </p:nvGraphicFramePr>
        <p:xfrm>
          <a:off x="6254750" y="4822825"/>
          <a:ext cx="944563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1" name="Формула" r:id="rId6" imgW="457002" imgH="203112" progId="Equation.3">
                  <p:embed/>
                </p:oleObj>
              </mc:Choice>
              <mc:Fallback>
                <p:oleObj name="Формула" r:id="rId6" imgW="457002" imgH="203112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4750" y="4822825"/>
                        <a:ext cx="944563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9" name="Object 12"/>
          <p:cNvGraphicFramePr>
            <a:graphicFrameLocks noChangeAspect="1"/>
          </p:cNvGraphicFramePr>
          <p:nvPr/>
        </p:nvGraphicFramePr>
        <p:xfrm>
          <a:off x="684213" y="2852738"/>
          <a:ext cx="1871662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Формула" r:id="rId8" imgW="1040948" imgH="203112" progId="Equation.3">
                  <p:embed/>
                </p:oleObj>
              </mc:Choice>
              <mc:Fallback>
                <p:oleObj name="Формула" r:id="rId8" imgW="1040948" imgH="203112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852738"/>
                        <a:ext cx="1871662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0" name="Object 4"/>
          <p:cNvGraphicFramePr>
            <a:graphicFrameLocks noChangeAspect="1"/>
          </p:cNvGraphicFramePr>
          <p:nvPr/>
        </p:nvGraphicFramePr>
        <p:xfrm>
          <a:off x="3059113" y="4724400"/>
          <a:ext cx="21431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Формула" r:id="rId10" imgW="939392" imgH="215806" progId="Equation.3">
                  <p:embed/>
                </p:oleObj>
              </mc:Choice>
              <mc:Fallback>
                <p:oleObj name="Формула" r:id="rId10" imgW="939392" imgH="215806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724400"/>
                        <a:ext cx="2143125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1" name="Object 4"/>
          <p:cNvGraphicFramePr>
            <a:graphicFrameLocks noChangeAspect="1"/>
          </p:cNvGraphicFramePr>
          <p:nvPr/>
        </p:nvGraphicFramePr>
        <p:xfrm>
          <a:off x="6670675" y="2600325"/>
          <a:ext cx="10604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4" name="Формула" r:id="rId12" imgW="545863" imgH="241195" progId="Equation.3">
                  <p:embed/>
                </p:oleObj>
              </mc:Choice>
              <mc:Fallback>
                <p:oleObj name="Формула" r:id="rId12" imgW="545863" imgH="241195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0675" y="2600325"/>
                        <a:ext cx="106045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2" name="Object 4"/>
          <p:cNvGraphicFramePr>
            <a:graphicFrameLocks noChangeAspect="1"/>
          </p:cNvGraphicFramePr>
          <p:nvPr/>
        </p:nvGraphicFramePr>
        <p:xfrm>
          <a:off x="827088" y="4868863"/>
          <a:ext cx="1060450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5" name="Формула" r:id="rId14" imgW="545863" imgH="241195" progId="Equation.3">
                  <p:embed/>
                </p:oleObj>
              </mc:Choice>
              <mc:Fallback>
                <p:oleObj name="Формула" r:id="rId14" imgW="545863" imgH="241195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868863"/>
                        <a:ext cx="1060450" cy="468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Выгнутая вверх стрелка 22"/>
          <p:cNvSpPr/>
          <p:nvPr/>
        </p:nvSpPr>
        <p:spPr>
          <a:xfrm>
            <a:off x="1835150" y="1341438"/>
            <a:ext cx="5113338" cy="1235075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4" name="Выгнутая влево стрелка 23"/>
          <p:cNvSpPr/>
          <p:nvPr/>
        </p:nvSpPr>
        <p:spPr>
          <a:xfrm>
            <a:off x="0" y="2565400"/>
            <a:ext cx="971550" cy="2663825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5" name="Выгнутая вправо стрелка 24"/>
          <p:cNvSpPr/>
          <p:nvPr/>
        </p:nvSpPr>
        <p:spPr>
          <a:xfrm>
            <a:off x="4500563" y="3068638"/>
            <a:ext cx="1295400" cy="1944687"/>
          </a:xfrm>
          <a:prstGeom prst="curvedLef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9236" name="Picture 11" descr="H:\анимации мои\442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-242888"/>
            <a:ext cx="1038225" cy="133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99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animBg="1"/>
      <p:bldP spid="24" grpId="0" animBg="1"/>
      <p:bldP spid="2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23\Desktop\на урок\09aada186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59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123\Desktop\на урок\1949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791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96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фоны поверпойнт\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" y="12220"/>
            <a:ext cx="91325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1061241">
            <a:off x="796846" y="2420889"/>
            <a:ext cx="38557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5400" b="1" spc="300" dirty="0" smtClean="0">
                <a:ln w="11430" cmpd="sng">
                  <a:solidFill>
                    <a:srgbClr val="4E67C8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E67C8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E67C8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E67C8">
                      <a:satMod val="220000"/>
                      <a:alpha val="35000"/>
                    </a:srgbClr>
                  </a:glow>
                </a:effectLst>
                <a:cs typeface="Arial" charset="0"/>
              </a:rPr>
              <a:t>ДОМАШНЯ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5400" b="1" spc="300" dirty="0" smtClean="0">
                <a:ln w="11430" cmpd="sng">
                  <a:solidFill>
                    <a:srgbClr val="4E67C8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E67C8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E67C8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E67C8">
                      <a:satMod val="220000"/>
                      <a:alpha val="35000"/>
                    </a:srgbClr>
                  </a:glow>
                </a:effectLst>
                <a:cs typeface="Arial" charset="0"/>
              </a:rPr>
              <a:t>  РОБОТА</a:t>
            </a:r>
            <a:endParaRPr lang="ru-RU" sz="5400" b="1" spc="300" dirty="0">
              <a:ln w="11430" cmpd="sng">
                <a:solidFill>
                  <a:srgbClr val="4E67C8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E67C8">
                      <a:tint val="83000"/>
                      <a:shade val="100000"/>
                      <a:satMod val="200000"/>
                    </a:srgbClr>
                  </a:gs>
                  <a:gs pos="75000">
                    <a:srgbClr val="4E67C8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E67C8">
                    <a:satMod val="220000"/>
                    <a:alpha val="35000"/>
                  </a:srgbClr>
                </a:glow>
              </a:effectLst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3140968"/>
            <a:ext cx="29399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 smtClean="0">
                <a:solidFill>
                  <a:prstClr val="black"/>
                </a:solidFill>
                <a:cs typeface="Arial" charset="0"/>
              </a:rPr>
              <a:t>Типові</a:t>
            </a:r>
            <a:r>
              <a:rPr lang="ru-RU" sz="24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sz="2400" b="1" dirty="0" err="1" smtClean="0">
                <a:solidFill>
                  <a:prstClr val="black"/>
                </a:solidFill>
                <a:cs typeface="Arial" charset="0"/>
              </a:rPr>
              <a:t>завдання</a:t>
            </a:r>
            <a:r>
              <a:rPr lang="uk-UA" sz="2400" b="1" dirty="0" smtClean="0">
                <a:solidFill>
                  <a:prstClr val="black"/>
                </a:solidFill>
                <a:cs typeface="Arial" charset="0"/>
              </a:rPr>
              <a:t> для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uk-UA" sz="2400" b="1" dirty="0" smtClean="0">
                <a:solidFill>
                  <a:prstClr val="black"/>
                </a:solidFill>
                <a:cs typeface="Arial" charset="0"/>
              </a:rPr>
              <a:t>      підготовки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solidFill>
                  <a:prstClr val="black"/>
                </a:solidFill>
                <a:cs typeface="Arial" charset="0"/>
              </a:rPr>
              <a:t>    до  контрольної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solidFill>
                  <a:prstClr val="black"/>
                </a:solidFill>
                <a:cs typeface="Arial" charset="0"/>
              </a:rPr>
              <a:t>              роботи.</a:t>
            </a:r>
            <a:endParaRPr lang="ru-RU" sz="2400" b="1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4231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фоны поверпойнт\paperscrolls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2204864"/>
            <a:ext cx="29819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5400" b="1" dirty="0" smtClean="0">
                <a:ln w="31550" cmpd="sng">
                  <a:gradFill>
                    <a:gsLst>
                      <a:gs pos="70000">
                        <a:srgbClr val="F14124">
                          <a:shade val="50000"/>
                          <a:satMod val="190000"/>
                        </a:srgbClr>
                      </a:gs>
                      <a:gs pos="0">
                        <a:srgbClr val="F14124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14124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Дякую за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5400" b="1" dirty="0" smtClean="0">
                <a:ln w="31550" cmpd="sng">
                  <a:gradFill>
                    <a:gsLst>
                      <a:gs pos="70000">
                        <a:srgbClr val="F14124">
                          <a:shade val="50000"/>
                          <a:satMod val="190000"/>
                        </a:srgbClr>
                      </a:gs>
                      <a:gs pos="0">
                        <a:srgbClr val="F14124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14124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урок! </a:t>
            </a:r>
            <a:endParaRPr lang="ru-RU" sz="5400" b="1" dirty="0">
              <a:ln w="31550" cmpd="sng">
                <a:gradFill>
                  <a:gsLst>
                    <a:gs pos="70000">
                      <a:srgbClr val="F14124">
                        <a:shade val="50000"/>
                        <a:satMod val="190000"/>
                      </a:srgbClr>
                    </a:gs>
                    <a:gs pos="0">
                      <a:srgbClr val="F14124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14124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87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:\фоны поверпойнт\Фон 2\f_4eb45cf3660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457200"/>
            <a:ext cx="8178800" cy="811213"/>
          </a:xfrm>
        </p:spPr>
        <p:txBody>
          <a:bodyPr/>
          <a:lstStyle/>
          <a:p>
            <a:pPr eaLnBrk="1" hangingPunct="1"/>
            <a:endParaRPr lang="ru-RU" sz="3600" b="1" i="1" dirty="0" smtClean="0">
              <a:latin typeface="Georgia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946126" y="692695"/>
            <a:ext cx="7315224" cy="5472609"/>
          </a:xfrm>
          <a:prstGeom prst="verticalScroll">
            <a:avLst/>
          </a:prstGeom>
          <a:solidFill>
            <a:srgbClr val="FF9966"/>
          </a:solidFill>
          <a:ln w="76200" cap="flat" algn="ctr">
            <a:solidFill>
              <a:srgbClr val="800000"/>
            </a:solidFill>
            <a:round/>
            <a:headEnd type="none" w="med" len="med"/>
            <a:tailEnd type="none" w="med" len="med"/>
          </a:ln>
        </p:spPr>
        <p:txBody>
          <a:bodyPr wrap="none"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3600" b="1" dirty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На початок хочу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3600" b="1" dirty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Побажати вам цікавого уроку,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3600" b="1" dirty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Щоб було всім легко </a:t>
            </a:r>
            <a:r>
              <a:rPr lang="uk-UA" sz="3600" b="1" dirty="0" smtClean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працювати</a:t>
            </a:r>
            <a:endParaRPr lang="ru-RU" sz="3600" b="1" dirty="0">
              <a:ln w="19050">
                <a:solidFill>
                  <a:srgbClr val="6600FF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3600" b="1" dirty="0" smtClean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І  </a:t>
            </a:r>
            <a:r>
              <a:rPr lang="uk-UA" sz="3600" b="1" dirty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хотілося відповідати.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3600" b="1" dirty="0" smtClean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А  уміння </a:t>
            </a:r>
            <a:r>
              <a:rPr lang="uk-UA" sz="3600" b="1" dirty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міркувати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3600" b="1" dirty="0" smtClean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Допоможе  вам  “дванадцять”  </a:t>
            </a:r>
            <a:endParaRPr lang="uk-UA" sz="3600" b="1" dirty="0">
              <a:ln w="19050">
                <a:solidFill>
                  <a:srgbClr val="6600FF"/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3600" b="1" dirty="0">
                <a:ln w="19050">
                  <a:solidFill>
                    <a:srgbClr val="6600FF"/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заробляти.</a:t>
            </a:r>
          </a:p>
        </p:txBody>
      </p:sp>
    </p:spTree>
    <p:extLst>
      <p:ext uri="{BB962C8B-B14F-4D97-AF65-F5344CB8AC3E}">
        <p14:creationId xmlns:p14="http://schemas.microsoft.com/office/powerpoint/2010/main" val="144191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dirty="0" smtClean="0"/>
          </a:p>
        </p:txBody>
      </p:sp>
      <p:pic>
        <p:nvPicPr>
          <p:cNvPr id="7171" name="Picture 3" descr="C:\Users\123\Desktop\на урок\пур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71736" y="5143512"/>
            <a:ext cx="3096344" cy="1080120"/>
          </a:xfrm>
          <a:prstGeom prst="rect">
            <a:avLst/>
          </a:prstGeom>
          <a:noFill/>
        </p:spPr>
        <p:txBody>
          <a:bodyPr wrap="square" rtlCol="0">
            <a:prstTxWarp prst="textChevron">
              <a:avLst>
                <a:gd name="adj" fmla="val 10673"/>
              </a:avLst>
            </a:prstTxWarp>
            <a:spAutoFit/>
            <a:scene3d>
              <a:camera prst="perspectiveContrastingRightFacing"/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divo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uk-UA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uk-UA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</a:t>
            </a:r>
            <a:r>
              <a:rPr lang="uk-UA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uk-UA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487389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23\Desktop\на урок\снежная короле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87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04" name="Picture 20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694" y="0"/>
            <a:ext cx="7899277" cy="6858000"/>
          </a:xfrm>
          <a:prstGeom prst="rect">
            <a:avLst/>
          </a:prstGeom>
          <a:noFill/>
        </p:spPr>
      </p:pic>
      <p:pic>
        <p:nvPicPr>
          <p:cNvPr id="41993" name="Picture 9" descr="BL00195_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82" y="342901"/>
            <a:ext cx="1204912" cy="1373187"/>
          </a:xfrm>
          <a:prstGeom prst="rect">
            <a:avLst/>
          </a:prstGeom>
          <a:noFill/>
        </p:spPr>
      </p:pic>
      <p:pic>
        <p:nvPicPr>
          <p:cNvPr id="41996" name="Picture 12" descr="BD00141_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782" y="1906918"/>
            <a:ext cx="1062037" cy="1079500"/>
          </a:xfrm>
          <a:prstGeom prst="rect">
            <a:avLst/>
          </a:prstGeom>
          <a:noFill/>
        </p:spPr>
      </p:pic>
      <p:sp>
        <p:nvSpPr>
          <p:cNvPr id="41998" name="Freeform 14"/>
          <p:cNvSpPr>
            <a:spLocks/>
          </p:cNvSpPr>
          <p:nvPr/>
        </p:nvSpPr>
        <p:spPr bwMode="auto">
          <a:xfrm>
            <a:off x="1060450" y="1244600"/>
            <a:ext cx="1543050" cy="971550"/>
          </a:xfrm>
          <a:custGeom>
            <a:avLst/>
            <a:gdLst/>
            <a:ahLst/>
            <a:cxnLst>
              <a:cxn ang="0">
                <a:pos x="4" y="360"/>
              </a:cxn>
              <a:cxn ang="0">
                <a:pos x="12" y="504"/>
              </a:cxn>
              <a:cxn ang="0">
                <a:pos x="44" y="512"/>
              </a:cxn>
              <a:cxn ang="0">
                <a:pos x="124" y="536"/>
              </a:cxn>
              <a:cxn ang="0">
                <a:pos x="500" y="448"/>
              </a:cxn>
              <a:cxn ang="0">
                <a:pos x="524" y="432"/>
              </a:cxn>
              <a:cxn ang="0">
                <a:pos x="564" y="384"/>
              </a:cxn>
              <a:cxn ang="0">
                <a:pos x="628" y="200"/>
              </a:cxn>
              <a:cxn ang="0">
                <a:pos x="676" y="144"/>
              </a:cxn>
              <a:cxn ang="0">
                <a:pos x="892" y="32"/>
              </a:cxn>
              <a:cxn ang="0">
                <a:pos x="972" y="0"/>
              </a:cxn>
            </a:cxnLst>
            <a:rect l="0" t="0" r="r" b="b"/>
            <a:pathLst>
              <a:path w="972" h="612">
                <a:moveTo>
                  <a:pt x="4" y="360"/>
                </a:moveTo>
                <a:cubicBezTo>
                  <a:pt x="7" y="408"/>
                  <a:pt x="0" y="458"/>
                  <a:pt x="12" y="504"/>
                </a:cubicBezTo>
                <a:cubicBezTo>
                  <a:pt x="15" y="515"/>
                  <a:pt x="33" y="509"/>
                  <a:pt x="44" y="512"/>
                </a:cubicBezTo>
                <a:cubicBezTo>
                  <a:pt x="141" y="541"/>
                  <a:pt x="50" y="518"/>
                  <a:pt x="124" y="536"/>
                </a:cubicBezTo>
                <a:cubicBezTo>
                  <a:pt x="334" y="531"/>
                  <a:pt x="445" y="612"/>
                  <a:pt x="500" y="448"/>
                </a:cubicBezTo>
                <a:cubicBezTo>
                  <a:pt x="503" y="439"/>
                  <a:pt x="517" y="438"/>
                  <a:pt x="524" y="432"/>
                </a:cubicBezTo>
                <a:cubicBezTo>
                  <a:pt x="547" y="413"/>
                  <a:pt x="548" y="408"/>
                  <a:pt x="564" y="384"/>
                </a:cubicBezTo>
                <a:cubicBezTo>
                  <a:pt x="580" y="318"/>
                  <a:pt x="598" y="259"/>
                  <a:pt x="628" y="200"/>
                </a:cubicBezTo>
                <a:cubicBezTo>
                  <a:pt x="643" y="169"/>
                  <a:pt x="641" y="156"/>
                  <a:pt x="676" y="144"/>
                </a:cubicBezTo>
                <a:cubicBezTo>
                  <a:pt x="713" y="88"/>
                  <a:pt x="828" y="51"/>
                  <a:pt x="892" y="32"/>
                </a:cubicBezTo>
                <a:cubicBezTo>
                  <a:pt x="896" y="31"/>
                  <a:pt x="965" y="0"/>
                  <a:pt x="972" y="0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1" name="Freeform 17"/>
          <p:cNvSpPr>
            <a:spLocks/>
          </p:cNvSpPr>
          <p:nvPr/>
        </p:nvSpPr>
        <p:spPr bwMode="auto">
          <a:xfrm>
            <a:off x="3162300" y="1136650"/>
            <a:ext cx="1117600" cy="425450"/>
          </a:xfrm>
          <a:custGeom>
            <a:avLst/>
            <a:gdLst/>
            <a:ahLst/>
            <a:cxnLst>
              <a:cxn ang="0">
                <a:pos x="0" y="52"/>
              </a:cxn>
              <a:cxn ang="0">
                <a:pos x="104" y="12"/>
              </a:cxn>
              <a:cxn ang="0">
                <a:pos x="152" y="28"/>
              </a:cxn>
              <a:cxn ang="0">
                <a:pos x="200" y="84"/>
              </a:cxn>
              <a:cxn ang="0">
                <a:pos x="352" y="268"/>
              </a:cxn>
              <a:cxn ang="0">
                <a:pos x="536" y="260"/>
              </a:cxn>
              <a:cxn ang="0">
                <a:pos x="704" y="196"/>
              </a:cxn>
            </a:cxnLst>
            <a:rect l="0" t="0" r="r" b="b"/>
            <a:pathLst>
              <a:path w="704" h="268">
                <a:moveTo>
                  <a:pt x="0" y="52"/>
                </a:moveTo>
                <a:cubicBezTo>
                  <a:pt x="35" y="0"/>
                  <a:pt x="34" y="3"/>
                  <a:pt x="104" y="12"/>
                </a:cubicBezTo>
                <a:cubicBezTo>
                  <a:pt x="120" y="17"/>
                  <a:pt x="136" y="23"/>
                  <a:pt x="152" y="28"/>
                </a:cubicBezTo>
                <a:cubicBezTo>
                  <a:pt x="164" y="32"/>
                  <a:pt x="195" y="78"/>
                  <a:pt x="200" y="84"/>
                </a:cubicBezTo>
                <a:cubicBezTo>
                  <a:pt x="251" y="143"/>
                  <a:pt x="285" y="224"/>
                  <a:pt x="352" y="268"/>
                </a:cubicBezTo>
                <a:cubicBezTo>
                  <a:pt x="413" y="265"/>
                  <a:pt x="475" y="266"/>
                  <a:pt x="536" y="260"/>
                </a:cubicBezTo>
                <a:cubicBezTo>
                  <a:pt x="599" y="253"/>
                  <a:pt x="640" y="196"/>
                  <a:pt x="704" y="196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42003" name="Freeform 19"/>
          <p:cNvSpPr>
            <a:spLocks/>
          </p:cNvSpPr>
          <p:nvPr/>
        </p:nvSpPr>
        <p:spPr bwMode="auto">
          <a:xfrm>
            <a:off x="6516688" y="1244600"/>
            <a:ext cx="360363" cy="1368425"/>
          </a:xfrm>
          <a:custGeom>
            <a:avLst/>
            <a:gdLst/>
            <a:ahLst/>
            <a:cxnLst>
              <a:cxn ang="0">
                <a:pos x="0" y="124"/>
              </a:cxn>
              <a:cxn ang="0">
                <a:pos x="96" y="52"/>
              </a:cxn>
              <a:cxn ang="0">
                <a:pos x="368" y="100"/>
              </a:cxn>
              <a:cxn ang="0">
                <a:pos x="336" y="324"/>
              </a:cxn>
              <a:cxn ang="0">
                <a:pos x="304" y="396"/>
              </a:cxn>
              <a:cxn ang="0">
                <a:pos x="288" y="444"/>
              </a:cxn>
              <a:cxn ang="0">
                <a:pos x="344" y="732"/>
              </a:cxn>
            </a:cxnLst>
            <a:rect l="0" t="0" r="r" b="b"/>
            <a:pathLst>
              <a:path w="378" h="732">
                <a:moveTo>
                  <a:pt x="0" y="124"/>
                </a:moveTo>
                <a:cubicBezTo>
                  <a:pt x="16" y="76"/>
                  <a:pt x="49" y="61"/>
                  <a:pt x="96" y="52"/>
                </a:cubicBezTo>
                <a:cubicBezTo>
                  <a:pt x="167" y="54"/>
                  <a:pt x="343" y="0"/>
                  <a:pt x="368" y="100"/>
                </a:cubicBezTo>
                <a:cubicBezTo>
                  <a:pt x="362" y="240"/>
                  <a:pt x="378" y="241"/>
                  <a:pt x="336" y="324"/>
                </a:cubicBezTo>
                <a:cubicBezTo>
                  <a:pt x="298" y="400"/>
                  <a:pt x="345" y="272"/>
                  <a:pt x="304" y="396"/>
                </a:cubicBezTo>
                <a:cubicBezTo>
                  <a:pt x="299" y="412"/>
                  <a:pt x="288" y="444"/>
                  <a:pt x="288" y="444"/>
                </a:cubicBezTo>
                <a:cubicBezTo>
                  <a:pt x="292" y="517"/>
                  <a:pt x="279" y="667"/>
                  <a:pt x="344" y="732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6" name="Freeform 22"/>
          <p:cNvSpPr>
            <a:spLocks/>
          </p:cNvSpPr>
          <p:nvPr/>
        </p:nvSpPr>
        <p:spPr bwMode="auto">
          <a:xfrm>
            <a:off x="4649787" y="2446669"/>
            <a:ext cx="1848644" cy="766308"/>
          </a:xfrm>
          <a:custGeom>
            <a:avLst/>
            <a:gdLst/>
            <a:ahLst/>
            <a:cxnLst>
              <a:cxn ang="0">
                <a:pos x="1456" y="600"/>
              </a:cxn>
              <a:cxn ang="0">
                <a:pos x="1360" y="608"/>
              </a:cxn>
              <a:cxn ang="0">
                <a:pos x="1312" y="592"/>
              </a:cxn>
              <a:cxn ang="0">
                <a:pos x="1240" y="512"/>
              </a:cxn>
              <a:cxn ang="0">
                <a:pos x="1224" y="456"/>
              </a:cxn>
              <a:cxn ang="0">
                <a:pos x="1176" y="408"/>
              </a:cxn>
              <a:cxn ang="0">
                <a:pos x="1064" y="320"/>
              </a:cxn>
              <a:cxn ang="0">
                <a:pos x="992" y="328"/>
              </a:cxn>
              <a:cxn ang="0">
                <a:pos x="920" y="352"/>
              </a:cxn>
              <a:cxn ang="0">
                <a:pos x="696" y="224"/>
              </a:cxn>
              <a:cxn ang="0">
                <a:pos x="608" y="96"/>
              </a:cxn>
              <a:cxn ang="0">
                <a:pos x="600" y="72"/>
              </a:cxn>
              <a:cxn ang="0">
                <a:pos x="440" y="0"/>
              </a:cxn>
              <a:cxn ang="0">
                <a:pos x="288" y="16"/>
              </a:cxn>
              <a:cxn ang="0">
                <a:pos x="160" y="88"/>
              </a:cxn>
              <a:cxn ang="0">
                <a:pos x="88" y="120"/>
              </a:cxn>
              <a:cxn ang="0">
                <a:pos x="16" y="160"/>
              </a:cxn>
              <a:cxn ang="0">
                <a:pos x="0" y="208"/>
              </a:cxn>
            </a:cxnLst>
            <a:rect l="0" t="0" r="r" b="b"/>
            <a:pathLst>
              <a:path w="1456" h="623">
                <a:moveTo>
                  <a:pt x="1456" y="600"/>
                </a:moveTo>
                <a:cubicBezTo>
                  <a:pt x="1410" y="623"/>
                  <a:pt x="1426" y="622"/>
                  <a:pt x="1360" y="608"/>
                </a:cubicBezTo>
                <a:cubicBezTo>
                  <a:pt x="1344" y="604"/>
                  <a:pt x="1312" y="592"/>
                  <a:pt x="1312" y="592"/>
                </a:cubicBezTo>
                <a:cubicBezTo>
                  <a:pt x="1255" y="535"/>
                  <a:pt x="1278" y="562"/>
                  <a:pt x="1240" y="512"/>
                </a:cubicBezTo>
                <a:cubicBezTo>
                  <a:pt x="1239" y="510"/>
                  <a:pt x="1228" y="461"/>
                  <a:pt x="1224" y="456"/>
                </a:cubicBezTo>
                <a:cubicBezTo>
                  <a:pt x="1210" y="438"/>
                  <a:pt x="1186" y="428"/>
                  <a:pt x="1176" y="408"/>
                </a:cubicBezTo>
                <a:cubicBezTo>
                  <a:pt x="1153" y="363"/>
                  <a:pt x="1111" y="336"/>
                  <a:pt x="1064" y="320"/>
                </a:cubicBezTo>
                <a:cubicBezTo>
                  <a:pt x="1040" y="323"/>
                  <a:pt x="1016" y="323"/>
                  <a:pt x="992" y="328"/>
                </a:cubicBezTo>
                <a:cubicBezTo>
                  <a:pt x="967" y="333"/>
                  <a:pt x="920" y="352"/>
                  <a:pt x="920" y="352"/>
                </a:cubicBezTo>
                <a:cubicBezTo>
                  <a:pt x="837" y="324"/>
                  <a:pt x="755" y="293"/>
                  <a:pt x="696" y="224"/>
                </a:cubicBezTo>
                <a:cubicBezTo>
                  <a:pt x="662" y="185"/>
                  <a:pt x="637" y="139"/>
                  <a:pt x="608" y="96"/>
                </a:cubicBezTo>
                <a:cubicBezTo>
                  <a:pt x="603" y="89"/>
                  <a:pt x="606" y="78"/>
                  <a:pt x="600" y="72"/>
                </a:cubicBezTo>
                <a:cubicBezTo>
                  <a:pt x="556" y="28"/>
                  <a:pt x="499" y="10"/>
                  <a:pt x="440" y="0"/>
                </a:cubicBezTo>
                <a:cubicBezTo>
                  <a:pt x="389" y="5"/>
                  <a:pt x="338" y="9"/>
                  <a:pt x="288" y="16"/>
                </a:cubicBezTo>
                <a:cubicBezTo>
                  <a:pt x="240" y="23"/>
                  <a:pt x="206" y="73"/>
                  <a:pt x="160" y="88"/>
                </a:cubicBezTo>
                <a:cubicBezTo>
                  <a:pt x="114" y="134"/>
                  <a:pt x="162" y="95"/>
                  <a:pt x="88" y="120"/>
                </a:cubicBezTo>
                <a:cubicBezTo>
                  <a:pt x="66" y="127"/>
                  <a:pt x="35" y="147"/>
                  <a:pt x="16" y="160"/>
                </a:cubicBezTo>
                <a:cubicBezTo>
                  <a:pt x="11" y="176"/>
                  <a:pt x="0" y="208"/>
                  <a:pt x="0" y="208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7" name="Freeform 23"/>
          <p:cNvSpPr>
            <a:spLocks/>
          </p:cNvSpPr>
          <p:nvPr/>
        </p:nvSpPr>
        <p:spPr bwMode="auto">
          <a:xfrm>
            <a:off x="1835150" y="3933825"/>
            <a:ext cx="865188" cy="1008063"/>
          </a:xfrm>
          <a:custGeom>
            <a:avLst/>
            <a:gdLst/>
            <a:ahLst/>
            <a:cxnLst>
              <a:cxn ang="0">
                <a:pos x="295" y="0"/>
              </a:cxn>
              <a:cxn ang="0">
                <a:pos x="239" y="16"/>
              </a:cxn>
              <a:cxn ang="0">
                <a:pos x="191" y="64"/>
              </a:cxn>
              <a:cxn ang="0">
                <a:pos x="199" y="168"/>
              </a:cxn>
              <a:cxn ang="0">
                <a:pos x="215" y="216"/>
              </a:cxn>
              <a:cxn ang="0">
                <a:pos x="207" y="280"/>
              </a:cxn>
              <a:cxn ang="0">
                <a:pos x="127" y="296"/>
              </a:cxn>
              <a:cxn ang="0">
                <a:pos x="103" y="320"/>
              </a:cxn>
              <a:cxn ang="0">
                <a:pos x="79" y="336"/>
              </a:cxn>
              <a:cxn ang="0">
                <a:pos x="31" y="384"/>
              </a:cxn>
              <a:cxn ang="0">
                <a:pos x="15" y="576"/>
              </a:cxn>
            </a:cxnLst>
            <a:rect l="0" t="0" r="r" b="b"/>
            <a:pathLst>
              <a:path w="295" h="576">
                <a:moveTo>
                  <a:pt x="295" y="0"/>
                </a:moveTo>
                <a:cubicBezTo>
                  <a:pt x="276" y="5"/>
                  <a:pt x="256" y="6"/>
                  <a:pt x="239" y="16"/>
                </a:cubicBezTo>
                <a:cubicBezTo>
                  <a:pt x="220" y="28"/>
                  <a:pt x="191" y="64"/>
                  <a:pt x="191" y="64"/>
                </a:cubicBezTo>
                <a:cubicBezTo>
                  <a:pt x="194" y="99"/>
                  <a:pt x="194" y="134"/>
                  <a:pt x="199" y="168"/>
                </a:cubicBezTo>
                <a:cubicBezTo>
                  <a:pt x="202" y="185"/>
                  <a:pt x="215" y="216"/>
                  <a:pt x="215" y="216"/>
                </a:cubicBezTo>
                <a:cubicBezTo>
                  <a:pt x="212" y="237"/>
                  <a:pt x="223" y="266"/>
                  <a:pt x="207" y="280"/>
                </a:cubicBezTo>
                <a:cubicBezTo>
                  <a:pt x="187" y="298"/>
                  <a:pt x="127" y="296"/>
                  <a:pt x="127" y="296"/>
                </a:cubicBezTo>
                <a:cubicBezTo>
                  <a:pt x="119" y="304"/>
                  <a:pt x="112" y="313"/>
                  <a:pt x="103" y="320"/>
                </a:cubicBezTo>
                <a:cubicBezTo>
                  <a:pt x="96" y="326"/>
                  <a:pt x="86" y="330"/>
                  <a:pt x="79" y="336"/>
                </a:cubicBezTo>
                <a:cubicBezTo>
                  <a:pt x="62" y="351"/>
                  <a:pt x="31" y="384"/>
                  <a:pt x="31" y="384"/>
                </a:cubicBezTo>
                <a:cubicBezTo>
                  <a:pt x="0" y="478"/>
                  <a:pt x="15" y="415"/>
                  <a:pt x="15" y="576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2008" name="Picture 24" descr="000468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2100" y="2060848"/>
            <a:ext cx="2063826" cy="1944415"/>
          </a:xfrm>
          <a:prstGeom prst="rect">
            <a:avLst/>
          </a:prstGeom>
          <a:noFill/>
        </p:spPr>
      </p:pic>
      <p:pic>
        <p:nvPicPr>
          <p:cNvPr id="42011" name="Picture 27" descr="nature_13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7569" y="2551906"/>
            <a:ext cx="2319790" cy="1741190"/>
          </a:xfrm>
          <a:prstGeom prst="rect">
            <a:avLst/>
          </a:prstGeom>
          <a:noFill/>
        </p:spPr>
      </p:pic>
      <p:pic>
        <p:nvPicPr>
          <p:cNvPr id="42012" name="Picture 28" descr="staroi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79899" y="0"/>
            <a:ext cx="2288117" cy="1716088"/>
          </a:xfrm>
          <a:prstGeom prst="rect">
            <a:avLst/>
          </a:prstGeom>
          <a:noFill/>
        </p:spPr>
      </p:pic>
      <p:sp>
        <p:nvSpPr>
          <p:cNvPr id="42014" name="Freeform 30"/>
          <p:cNvSpPr>
            <a:spLocks/>
          </p:cNvSpPr>
          <p:nvPr/>
        </p:nvSpPr>
        <p:spPr bwMode="auto">
          <a:xfrm>
            <a:off x="2768600" y="5672138"/>
            <a:ext cx="1727200" cy="427037"/>
          </a:xfrm>
          <a:custGeom>
            <a:avLst/>
            <a:gdLst/>
            <a:ahLst/>
            <a:cxnLst>
              <a:cxn ang="0">
                <a:pos x="0" y="75"/>
              </a:cxn>
              <a:cxn ang="0">
                <a:pos x="104" y="3"/>
              </a:cxn>
              <a:cxn ang="0">
                <a:pos x="296" y="11"/>
              </a:cxn>
              <a:cxn ang="0">
                <a:pos x="384" y="59"/>
              </a:cxn>
              <a:cxn ang="0">
                <a:pos x="552" y="179"/>
              </a:cxn>
              <a:cxn ang="0">
                <a:pos x="584" y="203"/>
              </a:cxn>
              <a:cxn ang="0">
                <a:pos x="632" y="219"/>
              </a:cxn>
              <a:cxn ang="0">
                <a:pos x="736" y="267"/>
              </a:cxn>
              <a:cxn ang="0">
                <a:pos x="888" y="259"/>
              </a:cxn>
              <a:cxn ang="0">
                <a:pos x="896" y="235"/>
              </a:cxn>
              <a:cxn ang="0">
                <a:pos x="1088" y="219"/>
              </a:cxn>
            </a:cxnLst>
            <a:rect l="0" t="0" r="r" b="b"/>
            <a:pathLst>
              <a:path w="1088" h="269">
                <a:moveTo>
                  <a:pt x="0" y="75"/>
                </a:moveTo>
                <a:cubicBezTo>
                  <a:pt x="15" y="29"/>
                  <a:pt x="60" y="14"/>
                  <a:pt x="104" y="3"/>
                </a:cubicBezTo>
                <a:cubicBezTo>
                  <a:pt x="168" y="6"/>
                  <a:pt x="233" y="0"/>
                  <a:pt x="296" y="11"/>
                </a:cubicBezTo>
                <a:cubicBezTo>
                  <a:pt x="329" y="16"/>
                  <a:pt x="353" y="47"/>
                  <a:pt x="384" y="59"/>
                </a:cubicBezTo>
                <a:cubicBezTo>
                  <a:pt x="432" y="107"/>
                  <a:pt x="497" y="138"/>
                  <a:pt x="552" y="179"/>
                </a:cubicBezTo>
                <a:cubicBezTo>
                  <a:pt x="563" y="187"/>
                  <a:pt x="572" y="197"/>
                  <a:pt x="584" y="203"/>
                </a:cubicBezTo>
                <a:cubicBezTo>
                  <a:pt x="599" y="211"/>
                  <a:pt x="632" y="219"/>
                  <a:pt x="632" y="219"/>
                </a:cubicBezTo>
                <a:cubicBezTo>
                  <a:pt x="668" y="246"/>
                  <a:pt x="691" y="258"/>
                  <a:pt x="736" y="267"/>
                </a:cubicBezTo>
                <a:cubicBezTo>
                  <a:pt x="787" y="264"/>
                  <a:pt x="838" y="269"/>
                  <a:pt x="888" y="259"/>
                </a:cubicBezTo>
                <a:cubicBezTo>
                  <a:pt x="896" y="257"/>
                  <a:pt x="889" y="240"/>
                  <a:pt x="896" y="235"/>
                </a:cubicBezTo>
                <a:cubicBezTo>
                  <a:pt x="934" y="210"/>
                  <a:pt x="1077" y="219"/>
                  <a:pt x="1088" y="219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2016" name="Picture 32" descr="46265[1]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2279" y="4941888"/>
            <a:ext cx="2188059" cy="1511448"/>
          </a:xfrm>
          <a:prstGeom prst="rect">
            <a:avLst/>
          </a:prstGeom>
          <a:noFill/>
        </p:spPr>
      </p:pic>
      <p:pic>
        <p:nvPicPr>
          <p:cNvPr id="3074" name="Picture 2" descr="C:\Users\123\Desktop\на урок\пурга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56199"/>
            <a:ext cx="3040648" cy="228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54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фоны поверпойнт\Фон 3\3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6083"/>
            <a:ext cx="91907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522" y="0"/>
            <a:ext cx="7560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Команда «Тотожність»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085" y="1667591"/>
            <a:ext cx="60913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2. Щоб помножити многочлен на </a:t>
            </a:r>
          </a:p>
          <a:p>
            <a:r>
              <a:rPr lang="uk-UA" sz="3200" dirty="0"/>
              <a:t> </a:t>
            </a:r>
            <a:r>
              <a:rPr lang="uk-UA" sz="3200" dirty="0" smtClean="0"/>
              <a:t>   многочлен потрібно …….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13085" y="1082816"/>
            <a:ext cx="7686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1. Квадрат суми двох виразів дорівнює…..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13085" y="2727013"/>
            <a:ext cx="68352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3. При піднесенні степеня до степеня</a:t>
            </a:r>
          </a:p>
          <a:p>
            <a:r>
              <a:rPr lang="uk-UA" sz="3200" dirty="0"/>
              <a:t> </a:t>
            </a:r>
            <a:r>
              <a:rPr lang="uk-UA" sz="3200" dirty="0" smtClean="0"/>
              <a:t>   показники …….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13085" y="3821586"/>
            <a:ext cx="73346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4. Різниця кубів двох виразів дорівнює….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01765" y="4489626"/>
            <a:ext cx="6103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5. Розв'язати рівняння означає……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280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uk-UA" altLang="ru-RU" sz="3200" b="1" u="sng" dirty="0" smtClean="0">
                <a:solidFill>
                  <a:srgbClr val="005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Команда «Многочлен»</a:t>
            </a:r>
            <a:endParaRPr lang="uk-UA" altLang="ru-RU" sz="3200" b="1" u="sng" dirty="0">
              <a:solidFill>
                <a:srgbClr val="0058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6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122363" y="1052513"/>
            <a:ext cx="1516062" cy="642937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lin ang="189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600"/>
              <a:t>2(</a:t>
            </a:r>
            <a:r>
              <a:rPr lang="en-US" altLang="ru-RU" sz="3600"/>
              <a:t>a+b</a:t>
            </a:r>
            <a:r>
              <a:rPr lang="ru-RU" altLang="ru-RU" sz="3600"/>
              <a:t>)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067050" y="1125538"/>
            <a:ext cx="4886325" cy="5207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BE0E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/>
              <a:t>Подвоєна сума двох виразів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204913" y="2133600"/>
            <a:ext cx="1409700" cy="642938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lin ang="189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600"/>
              <a:t>(</a:t>
            </a:r>
            <a:r>
              <a:rPr lang="en-US" altLang="ru-RU" sz="3600"/>
              <a:t>a+b</a:t>
            </a:r>
            <a:r>
              <a:rPr lang="ru-RU" altLang="ru-RU" sz="3600"/>
              <a:t>)</a:t>
            </a:r>
            <a:r>
              <a:rPr lang="ru-RU" altLang="ru-RU" sz="3600" baseline="30000"/>
              <a:t>2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065463" y="2205038"/>
            <a:ext cx="4624387" cy="5207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BE0E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/>
              <a:t>Квадрат суми двох виразів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225550" y="3213100"/>
            <a:ext cx="1398588" cy="642938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lin ang="189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altLang="ru-RU" sz="3600"/>
              <a:t>a</a:t>
            </a:r>
            <a:r>
              <a:rPr lang="ru-RU" altLang="ru-RU" sz="3600" baseline="30000"/>
              <a:t>2</a:t>
            </a:r>
            <a:r>
              <a:rPr lang="en-US" altLang="ru-RU" sz="3600"/>
              <a:t>+b</a:t>
            </a:r>
            <a:r>
              <a:rPr lang="ru-RU" altLang="ru-RU" sz="3600" baseline="30000"/>
              <a:t>2  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067050" y="3213100"/>
            <a:ext cx="4918075" cy="5207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BE0E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/>
              <a:t>Сума квадратів двох виразів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209675" y="4292600"/>
            <a:ext cx="1368425" cy="642938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lin ang="189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600"/>
              <a:t>(</a:t>
            </a:r>
            <a:r>
              <a:rPr lang="en-US" altLang="ru-RU" sz="3600"/>
              <a:t>a</a:t>
            </a:r>
            <a:r>
              <a:rPr lang="ru-RU" altLang="ru-RU" sz="3600"/>
              <a:t>-</a:t>
            </a:r>
            <a:r>
              <a:rPr lang="en-US" altLang="ru-RU" sz="3600"/>
              <a:t>b</a:t>
            </a:r>
            <a:r>
              <a:rPr lang="ru-RU" altLang="ru-RU" sz="3600"/>
              <a:t>)</a:t>
            </a:r>
            <a:r>
              <a:rPr lang="ru-RU" altLang="ru-RU" sz="3600" baseline="30000"/>
              <a:t>2 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067050" y="4292600"/>
            <a:ext cx="4943475" cy="5207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BE0E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/>
              <a:t>Квадрат різниці двох виразів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225550" y="5373688"/>
            <a:ext cx="1284288" cy="642937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lin ang="189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altLang="ru-RU" sz="3600"/>
              <a:t>a</a:t>
            </a:r>
            <a:r>
              <a:rPr lang="ru-RU" altLang="ru-RU" sz="3600" baseline="30000"/>
              <a:t>2</a:t>
            </a:r>
            <a:r>
              <a:rPr lang="ru-RU" altLang="ru-RU" sz="3600"/>
              <a:t>-</a:t>
            </a:r>
            <a:r>
              <a:rPr lang="en-US" altLang="ru-RU" sz="3600"/>
              <a:t>b</a:t>
            </a:r>
            <a:r>
              <a:rPr lang="ru-RU" altLang="ru-RU" sz="3600" baseline="30000"/>
              <a:t>2  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3068638" y="5373688"/>
            <a:ext cx="5310187" cy="5207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BE0E3"/>
              </a:gs>
            </a:gsLst>
            <a:lin ang="27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/>
              <a:t>Різниця квадратів двох виразів</a:t>
            </a:r>
          </a:p>
        </p:txBody>
      </p:sp>
    </p:spTree>
    <p:extLst>
      <p:ext uri="{BB962C8B-B14F-4D97-AF65-F5344CB8AC3E}">
        <p14:creationId xmlns:p14="http://schemas.microsoft.com/office/powerpoint/2010/main" val="83807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 additive="repl">
                                        <p:cTn id="1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 additive="repl">
                                        <p:cTn id="1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 additive="repl">
                                        <p:cTn id="24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29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34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3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44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49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54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59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Презентация ОБЛАКА И ГЛОБУ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4_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5_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Презентация ОБЛАКА И ГЛОБУ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Презентация ОБЛАКА И ГЛОБУ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Презентация ОБЛАКА И ГЛОБУ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Презентация ОБЛАКА И ГЛОБУ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раница 9">
    <a:dk1>
      <a:srgbClr val="000000"/>
    </a:dk1>
    <a:lt1>
      <a:srgbClr val="FFFFFF"/>
    </a:lt1>
    <a:dk2>
      <a:srgbClr val="000000"/>
    </a:dk2>
    <a:lt2>
      <a:srgbClr val="FEFEFE"/>
    </a:lt2>
    <a:accent1>
      <a:srgbClr val="E1E1FF"/>
    </a:accent1>
    <a:accent2>
      <a:srgbClr val="D9FFF8"/>
    </a:accent2>
    <a:accent3>
      <a:srgbClr val="FFFFFF"/>
    </a:accent3>
    <a:accent4>
      <a:srgbClr val="000000"/>
    </a:accent4>
    <a:accent5>
      <a:srgbClr val="EEEEFF"/>
    </a:accent5>
    <a:accent6>
      <a:srgbClr val="C4E7E1"/>
    </a:accent6>
    <a:hlink>
      <a:srgbClr val="9966FF"/>
    </a:hlink>
    <a:folHlink>
      <a:srgbClr val="66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1098</Words>
  <Application>Microsoft Office PowerPoint</Application>
  <PresentationFormat>Экран (4:3)</PresentationFormat>
  <Paragraphs>180</Paragraphs>
  <Slides>36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19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56" baseType="lpstr">
      <vt:lpstr>Тема Office</vt:lpstr>
      <vt:lpstr>Презентация c кнопками</vt:lpstr>
      <vt:lpstr>1_Презентация c кнопками</vt:lpstr>
      <vt:lpstr>2_Презентация c кнопками</vt:lpstr>
      <vt:lpstr>Оформление по умолчанию</vt:lpstr>
      <vt:lpstr>Презентация ОБЛАКА И ГЛОБУС</vt:lpstr>
      <vt:lpstr>1_Презентация ОБЛАКА И ГЛОБУС</vt:lpstr>
      <vt:lpstr>2_Презентация ОБЛАКА И ГЛОБУС</vt:lpstr>
      <vt:lpstr>3_Презентация ОБЛАКА И ГЛОБУС</vt:lpstr>
      <vt:lpstr>4_Презентация ОБЛАКА И ГЛОБУС</vt:lpstr>
      <vt:lpstr>1_Оформление по умолчанию</vt:lpstr>
      <vt:lpstr>2_Оформление по умолчанию</vt:lpstr>
      <vt:lpstr>1_Тема Office</vt:lpstr>
      <vt:lpstr>2_Тема Office</vt:lpstr>
      <vt:lpstr>3_Тема Office</vt:lpstr>
      <vt:lpstr>Граница</vt:lpstr>
      <vt:lpstr>4_Тема Office</vt:lpstr>
      <vt:lpstr>5_Тема Office</vt:lpstr>
      <vt:lpstr>Круги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Математичний софізм</vt:lpstr>
      <vt:lpstr>Презентация PowerPoint</vt:lpstr>
      <vt:lpstr>Знайдіть тотожно рівні вирази: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63</cp:revision>
  <dcterms:created xsi:type="dcterms:W3CDTF">2014-01-23T16:11:41Z</dcterms:created>
  <dcterms:modified xsi:type="dcterms:W3CDTF">2014-02-22T14:14:59Z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2916028</vt:lpwstr>
  </property>
  <property fmtid="{D5CDD505-2E9C-101B-9397-08002B2CF9AE}" name="NXPowerLiteVersion" pid="3">
    <vt:lpwstr>D4.1.4</vt:lpwstr>
  </property>
</Properties>
</file>