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6" r:id="rId3"/>
    <p:sldId id="299" r:id="rId4"/>
    <p:sldId id="296" r:id="rId5"/>
    <p:sldId id="288" r:id="rId6"/>
    <p:sldId id="298" r:id="rId7"/>
    <p:sldId id="289" r:id="rId8"/>
    <p:sldId id="290" r:id="rId9"/>
    <p:sldId id="287" r:id="rId10"/>
    <p:sldId id="291" r:id="rId11"/>
    <p:sldId id="276" r:id="rId12"/>
    <p:sldId id="30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uk-UA" altLang="en-US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uk-UA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9E98-6739-4442-AB95-50AAEE6158FD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6DA8-A4EC-460B-9F61-8ED4F578228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BE8C-5F87-4FB0-A0A0-79B144CD65F3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4E45-F2E7-4B40-AE33-8B603ECF73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B1AC-766B-4564-BF29-64EE6936AE43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835A-6724-44C9-A936-301896EDFD8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4E9D-CAC4-49E3-A0F5-12661D71C69E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0F53-BC1F-48CB-BF17-D6B6F8D220F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22C5-C99D-469D-853D-7221865FFD25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5F0B-3595-40EE-B332-9D735B4A866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D43B-BA49-4457-9EDD-544DB9C1408C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44F9-9222-44DB-867D-D75585B1F04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D263-0695-471E-981E-8AA9979281A7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E50F2-6609-408C-8E5E-3A621D95830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7807-6E61-40D3-B020-096C0CB3C9ED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77AC-D546-4DD7-84C4-5C3D4096615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94DD-A1B2-4ACA-8656-CD90460F4565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0F8E-D5C7-47CD-A3A8-57CAFD80AD2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F7617-8899-4ECD-B3C5-A93A2FE4AAC2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72E4-8B85-46AE-B4F2-3D86A50148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1643C-325B-4F5D-9312-B65D6B88853B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9BC5C-8A4B-4C29-AD8E-2EBF317F4C5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текста</a:t>
            </a:r>
          </a:p>
          <a:p>
            <a:pPr lvl="1"/>
            <a:r>
              <a:rPr lang="uk-UA" altLang="en-US" smtClean="0"/>
              <a:t>Второй уровень</a:t>
            </a:r>
          </a:p>
          <a:p>
            <a:pPr lvl="2"/>
            <a:r>
              <a:rPr lang="uk-UA" altLang="en-US" smtClean="0"/>
              <a:t>Третий уровень</a:t>
            </a:r>
          </a:p>
          <a:p>
            <a:pPr lvl="3"/>
            <a:r>
              <a:rPr lang="uk-UA" altLang="en-US" smtClean="0"/>
              <a:t>Четвертый уровень</a:t>
            </a:r>
          </a:p>
          <a:p>
            <a:pPr lvl="4"/>
            <a:r>
              <a:rPr lang="uk-UA" altLang="en-US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2D3DE9C-97EC-4880-A07B-5D150A6D674C}" type="datetimeFigureOut">
              <a:rPr lang="ru-RU"/>
              <a:pPr>
                <a:defRPr/>
              </a:pPr>
              <a:t>20.02.2014</a:t>
            </a:fld>
            <a:endParaRPr lang="uk-UA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05CA795-647D-4DDB-AB4F-8A603947CA4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481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829050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5832475" cy="1139825"/>
          </a:xfrm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_           _____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5832475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</a:rPr>
              <a:t>США в 1870-1900 роках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G:\На сайт\США\Растрел в Чикаго 188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736" t="2055" r="2007" b="2605"/>
          <a:stretch>
            <a:fillRect/>
          </a:stretch>
        </p:blipFill>
        <p:spPr>
          <a:xfrm>
            <a:off x="395288" y="981075"/>
            <a:ext cx="6481762" cy="5421313"/>
          </a:xfrm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092950" y="5157788"/>
            <a:ext cx="1655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Розстріл робітничої демонстрації 01.05.1886р</a:t>
            </a:r>
            <a:r>
              <a:rPr lang="uk-UA"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4681538" cy="863600"/>
          </a:xfrm>
        </p:spPr>
        <p:txBody>
          <a:bodyPr/>
          <a:lstStyle/>
          <a:p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Робітничий рух</a:t>
            </a:r>
            <a:endParaRPr lang="uk-UA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/>
              <a:t>Зовнішня політика США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uk-UA" sz="3200" b="1" smtClean="0">
                <a:latin typeface="Times New Roman" pitchFamily="18" charset="0"/>
              </a:rPr>
              <a:t>Шлях ізоляції - </a:t>
            </a:r>
            <a:r>
              <a:rPr lang="uk-UA" sz="3200" smtClean="0">
                <a:latin typeface="Times New Roman" pitchFamily="18" charset="0"/>
              </a:rPr>
              <a:t>Дотримувалися «доктрини Монро». Основні напрямки — поширення впливу в Латинській Америці та Карибському басейні, визнання європейського панування у Східній півкулі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uk-UA" b="1" smtClean="0"/>
              <a:t>Шлях експансії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/>
            <a:r>
              <a:rPr lang="uk-UA" sz="2600" smtClean="0">
                <a:latin typeface="Times New Roman" pitchFamily="18" charset="0"/>
              </a:rPr>
              <a:t>США повинні мати великий військовий флот і морські бази на островах Атлантичного та Тихого океанів, поширення впливу на Східну Азію та Європу </a:t>
            </a:r>
          </a:p>
          <a:p>
            <a:r>
              <a:rPr lang="uk-UA" sz="2600" smtClean="0">
                <a:latin typeface="Times New Roman" pitchFamily="18" charset="0"/>
              </a:rPr>
              <a:t>Настав  час, коли США мають утрутитися в боротьбу за панування на морі. </a:t>
            </a:r>
          </a:p>
          <a:p>
            <a:r>
              <a:rPr lang="uk-UA" sz="2600" smtClean="0">
                <a:latin typeface="Times New Roman" pitchFamily="18" charset="0"/>
              </a:rPr>
              <a:t>Головним ідеологом експансіоністів став морський офіцер, історик і публіцист Мехем. </a:t>
            </a:r>
          </a:p>
          <a:p>
            <a:r>
              <a:rPr lang="uk-UA" sz="2600" smtClean="0">
                <a:latin typeface="Times New Roman" pitchFamily="18" charset="0"/>
              </a:rPr>
              <a:t>Першочергове завдання - створення баз на островах Тихого та Атлантичного океанів і спорудження Панамського каналу, який сполучив би два океани.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t="8820" r="16435"/>
          <a:stretch>
            <a:fillRect/>
          </a:stretch>
        </p:blipFill>
        <p:spPr bwMode="auto">
          <a:xfrm>
            <a:off x="395288" y="954088"/>
            <a:ext cx="85693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uk-UA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Економічне піднесення США</a:t>
            </a:r>
            <a:r>
              <a:rPr lang="uk-UA" sz="3800" smtClean="0"/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353425" cy="647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Основні фактори </a:t>
            </a:r>
            <a:endParaRPr lang="en-US" sz="2400" b="1">
              <a:solidFill>
                <a:srgbClr val="FFFFFF"/>
              </a:solidFill>
            </a:endParaRP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швидкого  економічного розвитку США</a:t>
            </a:r>
            <a:endParaRPr lang="ru-RU" sz="2400" b="1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95288" y="981075"/>
            <a:ext cx="3240087" cy="12239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Ліквідація плантаційного рабства, розвиток фермерського господарства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288" y="2349500"/>
            <a:ext cx="3240087" cy="10080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Швидке освоєння нових територій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395288" y="3573463"/>
            <a:ext cx="3240087" cy="9366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Зростання внутрішнього ринку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5795963" y="981075"/>
            <a:ext cx="2952750" cy="11525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Наявність величезних природних багатств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867400" y="2276475"/>
            <a:ext cx="2879725" cy="935038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Протекціонізм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795963" y="3429000"/>
            <a:ext cx="2881312" cy="9366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Нагромадження капіталу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356100" y="5589588"/>
            <a:ext cx="4319588" cy="9366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Зростання імміграції та чисельності населення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95288" y="4724400"/>
            <a:ext cx="3240087" cy="8223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Раціоналізація виробництва, висока продуктивність праці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795963" y="4581525"/>
            <a:ext cx="2844800" cy="7207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5400" algn="ctr">
            <a:solidFill>
              <a:srgbClr val="956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Незначні витрати на оборону країни</a:t>
            </a:r>
            <a:endParaRPr lang="ru-RU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6346825" cy="558800"/>
          </a:xfrm>
        </p:spPr>
        <p:txBody>
          <a:bodyPr/>
          <a:lstStyle/>
          <a:p>
            <a:r>
              <a:rPr lang="uk-UA" sz="3800" b="1" smtClean="0"/>
              <a:t>Економічне піднесення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sz="half" idx="4294967295"/>
          </p:nvPr>
        </p:nvSpPr>
        <p:spPr>
          <a:xfrm>
            <a:off x="323850" y="981075"/>
            <a:ext cx="8640763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Нафтовий  трест Рокфеллера виробляв 90% нафтопродуктів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Металургійний трест Моргана виплавляв 66% сталі.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На 1900 р. у країні налічувалося 440 промислових і транспортних трестів.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55650" y="641985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Рокфеллер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34988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16113"/>
            <a:ext cx="342265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524750" y="630872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Морган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435975" cy="703262"/>
          </a:xfrm>
        </p:spPr>
        <p:txBody>
          <a:bodyPr/>
          <a:lstStyle/>
          <a:p>
            <a:r>
              <a:rPr lang="uk-UA" sz="3200" b="1" smtClean="0"/>
              <a:t>Основні особливості економічного розвитку:</a:t>
            </a:r>
            <a:br>
              <a:rPr lang="uk-UA" sz="3200" b="1" smtClean="0"/>
            </a:br>
            <a:endParaRPr lang="uk-UA" sz="3200" b="1" smtClean="0"/>
          </a:p>
        </p:txBody>
      </p:sp>
      <p:sp>
        <p:nvSpPr>
          <p:cNvPr id="17410" name="Объект 3"/>
          <p:cNvSpPr>
            <a:spLocks noGrp="1"/>
          </p:cNvSpPr>
          <p:nvPr>
            <p:ph sz="half" idx="4294967295"/>
          </p:nvPr>
        </p:nvSpPr>
        <p:spPr>
          <a:xfrm>
            <a:off x="395288" y="1700213"/>
            <a:ext cx="4191000" cy="3095625"/>
          </a:xfrm>
        </p:spPr>
        <p:txBody>
          <a:bodyPr/>
          <a:lstStyle/>
          <a:p>
            <a:pPr eaLnBrk="1" hangingPunct="1">
              <a:buFont typeface="Wingdings 2" pitchFamily="18" charset="2"/>
              <a:buAutoNum type="arabicPeriod"/>
            </a:pPr>
            <a:r>
              <a:rPr lang="uk-UA" sz="2400" smtClean="0">
                <a:latin typeface="Times New Roman" pitchFamily="18" charset="0"/>
              </a:rPr>
              <a:t>Створення нових галузей промисловості.</a:t>
            </a:r>
          </a:p>
          <a:p>
            <a:pPr eaLnBrk="1" hangingPunct="1">
              <a:buFont typeface="Wingdings 2" pitchFamily="18" charset="2"/>
              <a:buAutoNum type="arabicPeriod"/>
            </a:pPr>
            <a:r>
              <a:rPr lang="uk-UA" sz="2400" smtClean="0">
                <a:latin typeface="Times New Roman" pitchFamily="18" charset="0"/>
              </a:rPr>
              <a:t>Удосконалення організації виробництва.</a:t>
            </a:r>
          </a:p>
          <a:p>
            <a:pPr eaLnBrk="1" hangingPunct="1">
              <a:buFont typeface="Wingdings 2" pitchFamily="18" charset="2"/>
              <a:buAutoNum type="arabicPeriod"/>
            </a:pPr>
            <a:r>
              <a:rPr lang="uk-UA" sz="2400" smtClean="0">
                <a:latin typeface="Times New Roman" pitchFamily="18" charset="0"/>
              </a:rPr>
              <a:t>Залізничне будівництво</a:t>
            </a:r>
          </a:p>
          <a:p>
            <a:pPr eaLnBrk="1" hangingPunct="1">
              <a:buFont typeface="Wingdings 2" pitchFamily="18" charset="2"/>
              <a:buAutoNum type="arabicPeriod"/>
            </a:pPr>
            <a:r>
              <a:rPr lang="uk-UA" sz="2400" smtClean="0">
                <a:latin typeface="Times New Roman" pitchFamily="18" charset="0"/>
              </a:rPr>
              <a:t>Розвиток сільського господарства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052513"/>
            <a:ext cx="3914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5103813" y="6119813"/>
            <a:ext cx="35829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«Сенат монополій, обраний монополістами і  служить монополіям» (Карикатура 1889.США)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pPr algn="r"/>
            <a:r>
              <a:rPr lang="uk-UA" sz="3200" b="1" smtClean="0"/>
              <a:t>Створення антимонопольного законодавства</a:t>
            </a:r>
            <a:r>
              <a:rPr lang="uk-UA" sz="3800" smtClean="0"/>
              <a:t>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4464050" cy="4248150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</a:rPr>
              <a:t>У 1890 р. американський конгрес прийняв </a:t>
            </a:r>
            <a:r>
              <a:rPr lang="uk-UA" sz="2000" b="1" smtClean="0">
                <a:latin typeface="Times New Roman" pitchFamily="18" charset="0"/>
              </a:rPr>
              <a:t>антитрестівський закон,</a:t>
            </a:r>
            <a:r>
              <a:rPr lang="uk-UA" sz="2000" smtClean="0">
                <a:latin typeface="Times New Roman" pitchFamily="18" charset="0"/>
              </a:rPr>
              <a:t> що його запропонував сенатор </a:t>
            </a:r>
            <a:r>
              <a:rPr lang="uk-UA" sz="2000" b="1" smtClean="0">
                <a:latin typeface="Times New Roman" pitchFamily="18" charset="0"/>
              </a:rPr>
              <a:t>Шерман.</a:t>
            </a:r>
            <a:r>
              <a:rPr lang="uk-UA" sz="2000" smtClean="0">
                <a:latin typeface="Times New Roman" pitchFamily="18" charset="0"/>
              </a:rPr>
              <a:t> </a:t>
            </a:r>
          </a:p>
          <a:p>
            <a:r>
              <a:rPr lang="uk-UA" sz="2000" smtClean="0">
                <a:latin typeface="Times New Roman" pitchFamily="18" charset="0"/>
              </a:rPr>
              <a:t>Кожна особа або організація, якщо вони завдадуть шкоди майну іншої особи чи організації, згідно з законом, підлягали притягненню до суду або штрафу. </a:t>
            </a:r>
          </a:p>
          <a:p>
            <a:r>
              <a:rPr lang="uk-UA" sz="2000" smtClean="0">
                <a:latin typeface="Times New Roman" pitchFamily="18" charset="0"/>
              </a:rPr>
              <a:t>Закон Шермана забороняв обмеження виробництва й торгівлі, але не заважав посиленню трестів.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338" y="981075"/>
            <a:ext cx="36147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4"/>
          <p:cNvSpPr>
            <a:spLocks noGrp="1"/>
          </p:cNvSpPr>
          <p:nvPr>
            <p:ph sz="half" idx="4294967295"/>
          </p:nvPr>
        </p:nvSpPr>
        <p:spPr>
          <a:xfrm>
            <a:off x="250825" y="981075"/>
            <a:ext cx="8713788" cy="215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smtClean="0">
                <a:latin typeface="Times New Roman" pitchFamily="18" charset="0"/>
              </a:rPr>
              <a:t>В останній чверті XIX ст. у США остаточно утвердилася республіка президентського типу і двопартійна система.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smtClean="0">
                <a:latin typeface="Times New Roman" pitchFamily="18" charset="0"/>
              </a:rPr>
              <a:t>Прихильники політиків Півночі США склали ядро республіканської партії, а Півдня - демократичної. 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smtClean="0">
                <a:latin typeface="Times New Roman" pitchFamily="18" charset="0"/>
              </a:rPr>
              <a:t>До початку XX ст. різниця між республіканською та демократичною партіями практично зникла, обидві парти обстоювали, тогочасний суспільний і державний устрій США.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1526" t="2901" r="1526" b="3131"/>
          <a:stretch>
            <a:fillRect/>
          </a:stretch>
        </p:blipFill>
        <p:spPr bwMode="auto">
          <a:xfrm>
            <a:off x="395288" y="3213100"/>
            <a:ext cx="45370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435600" y="4941888"/>
            <a:ext cx="3222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Карикатура на двопартійну систему США (слон – символ Республіканської партії; осел – символ Демократичної партії)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703262"/>
          </a:xfrm>
        </p:spPr>
        <p:txBody>
          <a:bodyPr/>
          <a:lstStyle/>
          <a:p>
            <a:r>
              <a:rPr lang="uk-UA" sz="3800" b="1" smtClean="0"/>
              <a:t>Політичне життя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4402138" cy="774700"/>
          </a:xfrm>
        </p:spPr>
        <p:txBody>
          <a:bodyPr/>
          <a:lstStyle/>
          <a:p>
            <a:r>
              <a:rPr lang="uk-UA" b="1" smtClean="0"/>
              <a:t>Расова політика</a:t>
            </a:r>
            <a:endParaRPr lang="uk-UA" smtClean="0"/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135937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«Чорні кодекси» узаконили режим расової сегрегації - окремого користування правами афроамериканців і білих громадян.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Дискримінації піддавалися корінні мешканці Америки - індіанці. Вцілілим індіанським племенам було відведено спеціальні території в окремих районах – резервації .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 t="17326" b="22812"/>
          <a:stretch>
            <a:fillRect/>
          </a:stretch>
        </p:blipFill>
        <p:spPr bwMode="auto">
          <a:xfrm>
            <a:off x="1042988" y="3573463"/>
            <a:ext cx="69119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3467100" cy="774700"/>
          </a:xfrm>
        </p:spPr>
        <p:txBody>
          <a:bodyPr/>
          <a:lstStyle/>
          <a:p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Ку-клус-клан</a:t>
            </a:r>
          </a:p>
        </p:txBody>
      </p:sp>
      <p:sp>
        <p:nvSpPr>
          <p:cNvPr id="21506" name="Объект 3"/>
          <p:cNvSpPr>
            <a:spLocks noGrp="1"/>
          </p:cNvSpPr>
          <p:nvPr>
            <p:ph sz="half" idx="4294967295"/>
          </p:nvPr>
        </p:nvSpPr>
        <p:spPr>
          <a:xfrm>
            <a:off x="5148263" y="765175"/>
            <a:ext cx="3663950" cy="5759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/>
              <a:t>"... </a:t>
            </a:r>
            <a:r>
              <a:rPr lang="uk-UA" sz="2400" smtClean="0">
                <a:latin typeface="Times New Roman" pitchFamily="18" charset="0"/>
              </a:rPr>
              <a:t>Ку-клукс-клан, або Невидима Імперія Півдня, здійснює насильницькі дії, спрямовані проти членів Республіканської партії. Члени Клану вриваються в будинки чорношкірого населення з метою грабежу, насильства й убивства законослухняних громадян ..."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20 квітня 1871р.  Конгрес США видав закон, спрямований на припинення діяльності ку-клукс-клану.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smtClean="0">
              <a:latin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453707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451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700338" y="6237288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Прапор клану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395288" y="4724400"/>
            <a:ext cx="468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</a:rPr>
              <a:t>Члени організації на тлі знаменитого символу </a:t>
            </a:r>
          </a:p>
          <a:p>
            <a:pPr algn="ctr"/>
            <a:r>
              <a:rPr lang="uk-UA" sz="1600">
                <a:latin typeface="Times New Roman" pitchFamily="18" charset="0"/>
              </a:rPr>
              <a:t>«палаючого хреста»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390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Garamond</vt:lpstr>
      <vt:lpstr>Wingdings</vt:lpstr>
      <vt:lpstr>Calibri</vt:lpstr>
      <vt:lpstr>Franklin Gothic Book</vt:lpstr>
      <vt:lpstr>Wingdings 2</vt:lpstr>
      <vt:lpstr>Times New Roman</vt:lpstr>
      <vt:lpstr>Край</vt:lpstr>
      <vt:lpstr>Край</vt:lpstr>
      <vt:lpstr>США в 1870-1900 роках</vt:lpstr>
      <vt:lpstr>Економічне піднесення США </vt:lpstr>
      <vt:lpstr>Слайд 3</vt:lpstr>
      <vt:lpstr>Економічне піднесення</vt:lpstr>
      <vt:lpstr>Основні особливості економічного розвитку: </vt:lpstr>
      <vt:lpstr>Створення антимонопольного законодавства </vt:lpstr>
      <vt:lpstr>Політичне життя</vt:lpstr>
      <vt:lpstr>Расова політика</vt:lpstr>
      <vt:lpstr>Ку-клус-клан</vt:lpstr>
      <vt:lpstr>Робітничий рух</vt:lpstr>
      <vt:lpstr>Зовнішня політика США</vt:lpstr>
      <vt:lpstr>Шлях експансії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Svetlana</cp:lastModifiedBy>
  <cp:revision>44</cp:revision>
  <dcterms:modified xsi:type="dcterms:W3CDTF">2014-02-20T21:05:05Z</dcterms:modified>
</cp:coreProperties>
</file>