
<file path=[Content_Types].xml><?xml version="1.0" encoding="utf-8"?>
<Types xmlns="http://schemas.openxmlformats.org/package/2006/content-types">
  <Override ContentType="application/vnd.openxmlformats-officedocument.presentationml.slideMaster+xml" PartName="/ppt/slideMasters/slideMaster3.xml"/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Override ContentType="application/vnd.openxmlformats-officedocument.themeOverride+xml" PartName="/ppt/theme/themeOverride7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8.xml"/>
  <Override ContentType="application/vnd.openxmlformats-officedocument.theme+xml" PartName="/ppt/theme/theme3.xml"/>
  <Override ContentType="application/vnd.openxmlformats-officedocument.themeOverride+xml" PartName="/ppt/theme/themeOverride5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6.xml"/>
  <Override ContentType="application/vnd.openxmlformats-officedocument.themeOverride+xml" PartName="/ppt/theme/themeOverride3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3.xml"/>
  <Override ContentType="application/vnd.openxmlformats-officedocument.themeOverride+xml" PartName="/ppt/theme/themeOverride1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themeOverride+xml" PartName="/ppt/theme/themeOverride9.xml"/>
  <Override ContentType="application/vnd.openxmlformats-package.core-properties+xml" PartName="/docProps/core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29.xml"/>
  <Default ContentType="image/png" Extension="png"/>
  <Override ContentType="application/vnd.openxmlformats-officedocument.themeOverride+xml" PartName="/ppt/theme/themeOverride8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slideLayout+xml" PartName="/ppt/slideLayouts/slideLayout27.xml"/>
  <Override ContentType="application/vnd.openxmlformats-officedocument.themeOverride+xml" PartName="/ppt/theme/themeOverride6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6.xml"/>
  <Default ContentType="image/jpeg" Extension="jpeg"/>
  <Override ContentType="application/vnd.openxmlformats-officedocument.presentationml.slideLayout+xml" PartName="/ppt/slideLayouts/slideLayout25.xml"/>
  <Override ContentType="application/vnd.openxmlformats-officedocument.themeOverride+xml" PartName="/ppt/theme/themeOverride4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32.xml"/>
  <Override ContentType="application/vnd.openxmlformats-officedocument.themeOverride+xml" PartName="/ppt/theme/themeOverride2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948" r:id="rId2"/>
    <p:sldMasterId id="2147483960" r:id="rId3"/>
  </p:sldMasterIdLst>
  <p:sldIdLst>
    <p:sldId id="260" r:id="rId4"/>
    <p:sldId id="271" r:id="rId5"/>
    <p:sldId id="263" r:id="rId6"/>
    <p:sldId id="267" r:id="rId7"/>
    <p:sldId id="270" r:id="rId8"/>
    <p:sldId id="272" r:id="rId9"/>
    <p:sldId id="273" r:id="rId10"/>
    <p:sldId id="274" r:id="rId11"/>
    <p:sldId id="275" r:id="rId12"/>
    <p:sldId id="277" r:id="rId13"/>
    <p:sldId id="288" r:id="rId14"/>
    <p:sldId id="276" r:id="rId15"/>
    <p:sldId id="279" r:id="rId16"/>
    <p:sldId id="280" r:id="rId17"/>
    <p:sldId id="281" r:id="rId18"/>
    <p:sldId id="283" r:id="rId19"/>
    <p:sldId id="284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85" r:id="rId28"/>
    <p:sldId id="286" r:id="rId29"/>
    <p:sldId id="278" r:id="rId30"/>
    <p:sldId id="287" r:id="rId31"/>
    <p:sldId id="282" r:id="rId32"/>
    <p:sldId id="261" r:id="rId33"/>
    <p:sldId id="262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CC"/>
    <a:srgbClr val="FFFFFF"/>
    <a:srgbClr val="FF3399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AF4F2-EB4E-47FC-B2AE-125869321623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C6DA7-5453-4F2A-AE75-192219445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7860A-CFB5-49E8-A0E1-189FC7AC7E1F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59887-4F04-4213-93E2-EA5BFB925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36A0F-5E7A-4C24-B913-10023A183AEF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9C261-56B0-4825-A13F-65065BC81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DCCE46-E8A9-4461-BC1C-55D602306870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AA97FD0-B7F7-4416-92AA-522641F42D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11694A-A040-4DA7-A75B-17849011C303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C8AE523-2A1D-49CF-AE9C-737541EC66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142E9-4C97-4932-975F-11809A6CF104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F9C49-CC5E-44FD-A042-0626B205E6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6D3FC0-2E46-48A8-94EF-2699560D45E2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70287-BD46-4FCA-B76D-E123F51358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6B4D5C-3A76-43A6-93A9-CA44E1084D88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018E2AA5-BFF6-41D5-8BF0-2A0974B688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3CD7CB-6CBD-4D89-AEFA-1407DE5133BF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9CA4B-08A1-4D4C-9D6D-D53CBBC971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11E86-5810-4ABA-B0AC-CA450E182561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AE0D90-BD92-4169-B757-A55DE67A73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D948B1-7440-42C5-9974-3FFE3412DE40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0B92BE-5E5D-49D7-8D7B-0CA07F6D2C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6B2A9-09E5-47CA-8EF5-DF7BC9BE758D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2116E-92D3-430E-8171-C0FAB2E2D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7E130-AD1E-460D-AEA1-7FCBD40E5218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73130A-6C05-4FED-A64B-14C7A07F4A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F0FB52-8A37-4894-9658-C746B84ED292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9D3559-CD83-470B-AA1A-712BC6351A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98D42-FA92-41D9-86F6-EA0B66FA45FA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6D322E-2263-4DC9-9F02-A3A953A8E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DCCE46-E8A9-4461-BC1C-55D602306870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AA97FD0-B7F7-4416-92AA-522641F42D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11694A-A040-4DA7-A75B-17849011C303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C8AE523-2A1D-49CF-AE9C-737541EC66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142E9-4C97-4932-975F-11809A6CF104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F9C49-CC5E-44FD-A042-0626B205E6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6D3FC0-2E46-48A8-94EF-2699560D45E2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70287-BD46-4FCA-B76D-E123F51358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6B4D5C-3A76-43A6-93A9-CA44E1084D88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018E2AA5-BFF6-41D5-8BF0-2A0974B688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3CD7CB-6CBD-4D89-AEFA-1407DE5133BF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9CA4B-08A1-4D4C-9D6D-D53CBBC971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11E86-5810-4ABA-B0AC-CA450E182561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AE0D90-BD92-4169-B757-A55DE67A73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F79A8-9F9D-483D-BFB2-F088324444E7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E9A13-EEC8-4D98-B363-B23443A44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D948B1-7440-42C5-9974-3FFE3412DE40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0B92BE-5E5D-49D7-8D7B-0CA07F6D2C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7E130-AD1E-460D-AEA1-7FCBD40E5218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73130A-6C05-4FED-A64B-14C7A07F4A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F0FB52-8A37-4894-9658-C746B84ED292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9D3559-CD83-470B-AA1A-712BC6351A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98D42-FA92-41D9-86F6-EA0B66FA45FA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6D322E-2263-4DC9-9F02-A3A953A8E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03163-88AF-43A8-B40F-3189316B1C85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05EF0-14C2-4080-B899-9F3197C05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F1527-B018-4E6C-BD2E-71875710C95E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96F3C-0D89-412D-9F0C-15DC623CF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09989-FB56-4B12-80C9-1BA900836D8B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63097-E0C1-41AB-AB04-B3E5AB7AC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C2929-77D0-4BBE-9883-3808C155DE90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ED5E8-FBA8-4D84-868D-338E3BDCF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0F144-65E1-4A0D-A3E4-0D69124C9000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946AC-A3B5-4280-B679-E93F30B95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0FEC1-B8A4-4B44-AF7E-FBC971200404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8866C-025D-4ED1-B787-8B13200A4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FA54C6-F217-4E9B-A485-79BE6ACF3177}" type="datetimeFigureOut">
              <a:rPr lang="ru-RU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19C4AE-9E96-4561-8FA3-0CF70EC31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3" r:id="rId1"/>
    <p:sldLayoutId id="2147483924" r:id="rId2"/>
    <p:sldLayoutId id="2147483944" r:id="rId3"/>
    <p:sldLayoutId id="2147483925" r:id="rId4"/>
    <p:sldLayoutId id="2147483945" r:id="rId5"/>
    <p:sldLayoutId id="2147483926" r:id="rId6"/>
    <p:sldLayoutId id="2147483927" r:id="rId7"/>
    <p:sldLayoutId id="2147483946" r:id="rId8"/>
    <p:sldLayoutId id="2147483947" r:id="rId9"/>
    <p:sldLayoutId id="2147483928" r:id="rId10"/>
    <p:sldLayoutId id="214748392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E176FA0-38BE-4C63-B988-C86CF69CEEE2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D050C76-13B2-4373-9ADF-14596360F4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E176FA0-38BE-4C63-B988-C86CF69CEEE2}" type="datetimeFigureOut">
              <a:rPr lang="ru-RU" smtClean="0"/>
              <a:pPr>
                <a:defRPr/>
              </a:pPr>
              <a:t>02.12.2013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D050C76-13B2-4373-9ADF-14596360F4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4.xml"/><Relationship Id="rId1" Type="http://schemas.openxmlformats.org/officeDocument/2006/relationships/audio" Target="file:///C:\Documents%20and%20Settings\Admin\&#1056;&#1072;&#1073;&#1086;&#1095;&#1080;&#1081;%20&#1089;&#1090;&#1086;&#1083;\&#1091;&#1088;&#1086;&#1082;%20&#1041;&#1091;&#1088;\Det_Buratino).mp3" TargetMode="Externa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4.xml"/><Relationship Id="rId1" Type="http://schemas.openxmlformats.org/officeDocument/2006/relationships/audio" Target="file:///C:\Documents%20and%20Settings\Admin\&#1056;&#1072;&#1073;&#1086;&#1095;&#1080;&#1081;%20&#1089;&#1090;&#1086;&#1083;\&#1091;&#1088;&#1086;&#1082;%20&#1041;&#1091;&#1088;\-Kukol_com).mp3" TargetMode="Externa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5.gif"/><Relationship Id="rId2" Type="http://schemas.openxmlformats.org/officeDocument/2006/relationships/audio" Target="file:///C:\Documents%20and%20Settings\Admin\&#1056;&#1072;&#1073;&#1086;&#1095;&#1080;&#1081;%20&#1089;&#1090;&#1086;&#1083;\&#1091;&#1088;&#1086;&#1082;%20&#1041;&#1091;&#1088;\_paukov_(get-tune.net).mp3" TargetMode="Externa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21.png"/><Relationship Id="rId2" Type="http://schemas.openxmlformats.org/officeDocument/2006/relationships/audio" Target="file:///C:\Documents%20and%20Settings\Admin\&#1056;&#1072;&#1073;&#1086;&#1095;&#1080;&#1081;%20&#1089;&#1090;&#1086;&#1083;\&#1091;&#1088;&#1086;&#1082;%20&#1041;&#1091;&#1088;\&#1051;&#1103;&#1075;&#1091;&#1096;&#1072;&#1090;+%5b&#1089;+&#1089;&#1072;&#1081;&#1090;&#1072;+www.ololo.fm%5d.mp3" TargetMode="Externa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Documents%20and%20Settings\Admin\&#1056;&#1072;&#1073;&#1086;&#1095;&#1080;&#1081;%20&#1089;&#1090;&#1086;&#1083;\&#1091;&#1088;&#1086;&#1082;%20&#1041;&#1091;&#1088;\Karabasa).mp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8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26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 ?><Relationships xmlns="http://schemas.openxmlformats.org/package/2006/relationships"><Relationship Id="rId3" Target="../media/image28.png" Type="http://schemas.openxmlformats.org/officeDocument/2006/relationships/image"/><Relationship Id="rId2" Target="../slideLayouts/slideLayout24.xml" Type="http://schemas.openxmlformats.org/officeDocument/2006/relationships/slideLayout"/><Relationship Id="rId1" Target="file:///C:\Documents%20and%20Settings\Admin\&#1056;&#1072;&#1073;&#1086;&#1095;&#1080;&#1081;%20&#1089;&#1090;&#1086;&#1083;\&#1091;&#1088;&#1086;&#1082;%20&#1041;&#1091;&#1088;\_Kota_Bazilio).mp3" TargetMode="External" Type="http://schemas.openxmlformats.org/officeDocument/2006/relationships/audio"/><Relationship Id="rId4" Target="../media/image29.jpeg" Type="http://schemas.openxmlformats.org/officeDocument/2006/relationships/image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Admin\&#1056;&#1072;&#1073;&#1086;&#1095;&#1080;&#1081;%20&#1089;&#1090;&#1086;&#1083;\&#1091;&#1088;&#1086;&#1082;%20&#1041;&#1091;&#1088;\Det_Duremara_).mp3" TargetMode="Externa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file:///C:\Documents%20and%20Settings\Admin\&#1056;&#1072;&#1073;&#1086;&#1095;&#1080;&#1081;%20&#1089;&#1090;&#1086;&#1083;\&#1091;&#1088;&#1086;&#1082;%20&#1041;&#1091;&#1088;\PeTortilly_).mp3" TargetMode="Externa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35.gif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8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924300" y="4724400"/>
            <a:ext cx="3189288" cy="998538"/>
          </a:xfrm>
        </p:spPr>
        <p:txBody>
          <a:bodyPr>
            <a:normAutofit fontScale="47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учитель математики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uk-UA" sz="4800" b="1" dirty="0" smtClean="0">
                <a:solidFill>
                  <a:srgbClr val="7030A0"/>
                </a:solidFill>
                <a:latin typeface="Monotype Corsiva" pitchFamily="66" charset="0"/>
              </a:rPr>
              <a:t>Т.Д.</a:t>
            </a:r>
            <a:r>
              <a:rPr lang="uk-UA" sz="4800" b="1" dirty="0" err="1" smtClean="0">
                <a:solidFill>
                  <a:srgbClr val="7030A0"/>
                </a:solidFill>
                <a:latin typeface="Monotype Corsiva" pitchFamily="66" charset="0"/>
              </a:rPr>
              <a:t>Онікієнко</a:t>
            </a:r>
            <a:endParaRPr lang="ru-RU" sz="4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268760"/>
            <a:ext cx="6933308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Свеська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спеціалізована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Школа І-ІІІ ступенів №2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“ліцей”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68313" y="908050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68313" y="908050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2894" name="Picture 2" descr="C:\Documents and Settings\Admin\Рабочий стол\1\buratino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Det_Buratin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32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32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28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328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0"/>
            <a:ext cx="8675687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116632"/>
            <a:ext cx="3672408" cy="674136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Буратіно живе на відстані 1 км 200 м від школи. Уроки в школі починаються о 8 годині 30 хвилин. Буратіно робить 120 кроків, довжина кроку – 40 см. О котрій годині Буратіно має вийти з дому, щоб приходити до школи за 10 хвилин до початку занять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(3 бали)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dirty="0" smtClean="0">
                <a:solidFill>
                  <a:srgbClr val="FF0000"/>
                </a:solidFill>
              </a:rPr>
              <a:t>Розв'язання 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341438"/>
            <a:ext cx="8434388" cy="11080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dirty="0" smtClean="0"/>
              <a:t>1) 120 • 40 = 4800 (см) – стільки проходить Буратіно за 1 хвилину</a:t>
            </a:r>
            <a:endParaRPr lang="ru-RU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23850" y="2492375"/>
            <a:ext cx="8434388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uk-UA" sz="3000" dirty="0"/>
              <a:t>2) 4800 см = 48 м;    1км 200м = 1200м  </a:t>
            </a:r>
            <a:endParaRPr lang="ru-RU" sz="30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95288" y="3213100"/>
            <a:ext cx="84359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uk-UA" sz="3000" dirty="0"/>
              <a:t>3) 1200 : 48 = 25(</a:t>
            </a:r>
            <a:r>
              <a:rPr lang="uk-UA" sz="3000" dirty="0" err="1"/>
              <a:t>хв</a:t>
            </a:r>
            <a:r>
              <a:rPr lang="uk-UA" sz="3000" dirty="0"/>
              <a:t>)</a:t>
            </a:r>
            <a:endParaRPr lang="ru-RU" sz="30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395288" y="4005263"/>
            <a:ext cx="84359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uk-UA" sz="3000" dirty="0"/>
              <a:t>4) 8год 30 </a:t>
            </a:r>
            <a:r>
              <a:rPr lang="uk-UA" sz="3000" dirty="0" err="1"/>
              <a:t>хв</a:t>
            </a:r>
            <a:r>
              <a:rPr lang="uk-UA" sz="3000" dirty="0"/>
              <a:t> - 25хв – 10 </a:t>
            </a:r>
            <a:r>
              <a:rPr lang="uk-UA" sz="3000" dirty="0" err="1"/>
              <a:t>хв</a:t>
            </a:r>
            <a:r>
              <a:rPr lang="uk-UA" sz="3000" dirty="0"/>
              <a:t> = 7 </a:t>
            </a:r>
            <a:r>
              <a:rPr lang="uk-UA" sz="3000" dirty="0" err="1"/>
              <a:t>год</a:t>
            </a:r>
            <a:r>
              <a:rPr lang="uk-UA" sz="3000" dirty="0"/>
              <a:t> 55хв</a:t>
            </a:r>
            <a:endParaRPr lang="ru-RU" sz="30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79512" y="5085184"/>
            <a:ext cx="84343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uk-UA" sz="3000" dirty="0"/>
              <a:t>Відповідь: </a:t>
            </a:r>
            <a:r>
              <a:rPr lang="uk-UA" sz="3000" b="1" dirty="0">
                <a:solidFill>
                  <a:srgbClr val="FF0000"/>
                </a:solidFill>
              </a:rPr>
              <a:t>о 7 годині  55 хвилин</a:t>
            </a:r>
            <a:endParaRPr lang="ru-RU" sz="3000" b="1" dirty="0">
              <a:solidFill>
                <a:srgbClr val="FF0000"/>
              </a:solidFill>
            </a:endParaRPr>
          </a:p>
        </p:txBody>
      </p:sp>
      <p:pic>
        <p:nvPicPr>
          <p:cNvPr id="348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3963" y="4724400"/>
            <a:ext cx="2840037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75"/>
            <a:ext cx="9144000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0"/>
            <a:ext cx="7467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Розв'яжіть рівняння ( </a:t>
            </a:r>
            <a:r>
              <a:rPr lang="uk-UA" i="1" dirty="0" smtClean="0">
                <a:solidFill>
                  <a:srgbClr val="FFFF00"/>
                </a:solidFill>
                <a:latin typeface="Cambria" pitchFamily="18" charset="0"/>
                <a:cs typeface="Times New Roman" pitchFamily="18" charset="0"/>
              </a:rPr>
              <a:t>5 балів</a:t>
            </a:r>
            <a: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5805488"/>
            <a:ext cx="7467600" cy="82073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uk-UA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14х + 4х – 48 = 42</a:t>
            </a:r>
            <a:endParaRPr lang="ru-RU" sz="4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-Kukol_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dirty="0" smtClean="0">
                <a:solidFill>
                  <a:srgbClr val="FF0000"/>
                </a:solidFill>
              </a:rPr>
              <a:t>Розв'язання 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965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sz="4400" dirty="0" smtClean="0"/>
              <a:t>14х + 4х – 48 = 42</a:t>
            </a:r>
            <a:endParaRPr lang="ru-RU" sz="4400" dirty="0" smtClean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468313" y="2349500"/>
            <a:ext cx="74676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uk-UA" sz="4400" dirty="0"/>
              <a:t>18х – 48 = </a:t>
            </a:r>
            <a:r>
              <a:rPr lang="uk-UA" sz="4400" dirty="0" smtClean="0"/>
              <a:t>42</a:t>
            </a:r>
            <a:endParaRPr lang="ru-RU" sz="44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68313" y="3213100"/>
            <a:ext cx="7467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uk-UA" sz="4400" dirty="0"/>
              <a:t>18х = </a:t>
            </a:r>
            <a:r>
              <a:rPr lang="uk-UA" sz="4400" dirty="0" smtClean="0"/>
              <a:t>42 </a:t>
            </a:r>
            <a:r>
              <a:rPr lang="uk-UA" sz="4400" dirty="0"/>
              <a:t>+ 48</a:t>
            </a:r>
            <a:endParaRPr lang="ru-RU" sz="44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468313" y="4005263"/>
            <a:ext cx="7467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uk-UA" sz="4400" dirty="0"/>
              <a:t>18х = </a:t>
            </a:r>
            <a:r>
              <a:rPr lang="uk-UA" sz="4400" dirty="0" smtClean="0"/>
              <a:t>90 </a:t>
            </a:r>
            <a:endParaRPr lang="ru-RU" sz="4400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39750" y="4724400"/>
            <a:ext cx="7467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uk-UA" sz="4400" dirty="0"/>
              <a:t>х = </a:t>
            </a:r>
            <a:r>
              <a:rPr lang="uk-UA" sz="4400" dirty="0" smtClean="0"/>
              <a:t>90 </a:t>
            </a:r>
            <a:r>
              <a:rPr lang="uk-UA" sz="4400" dirty="0"/>
              <a:t>: 18 </a:t>
            </a:r>
            <a:endParaRPr lang="ru-RU" sz="44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611188" y="5589588"/>
            <a:ext cx="7467600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uk-UA" sz="4400" b="1" dirty="0">
                <a:solidFill>
                  <a:srgbClr val="FF0000"/>
                </a:solidFill>
              </a:rPr>
              <a:t>х = </a:t>
            </a:r>
            <a:r>
              <a:rPr lang="uk-UA" sz="4400" b="1" dirty="0" smtClean="0">
                <a:solidFill>
                  <a:srgbClr val="FF0000"/>
                </a:solidFill>
              </a:rPr>
              <a:t>5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6873" name="Picture 17" descr="http://vseprikoly.net/_ph/41/2/15067238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2565400"/>
            <a:ext cx="3886200" cy="38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  <p:bldP spid="5" grpId="0"/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" name="_paukov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179388" y="6381750"/>
            <a:ext cx="304800" cy="304800"/>
          </a:xfrm>
          <a:prstGeom prst="rect">
            <a:avLst/>
          </a:prstGeom>
        </p:spPr>
      </p:pic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20" descr="Буратино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708275"/>
            <a:ext cx="36718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20" descr="http://img-fotki.yandex.ru/get/13/ivanpobeda.8b/0_2145d_6527727_XL.jp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1484784"/>
            <a:ext cx="45720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>
          <a:xfrm>
            <a:off x="4427984" y="0"/>
            <a:ext cx="5472608" cy="2520777"/>
          </a:xfrm>
          <a:prstGeom prst="cloudCallout">
            <a:avLst>
              <a:gd name="adj1" fmla="val -24541"/>
              <a:gd name="adj2" fmla="val 714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rgbClr val="FFFF00"/>
                </a:solidFill>
              </a:rPr>
              <a:t>Обчисліть зручним </a:t>
            </a:r>
            <a:r>
              <a:rPr lang="uk-UA" sz="3200" b="1" dirty="0" smtClean="0">
                <a:solidFill>
                  <a:srgbClr val="FFFF00"/>
                </a:solidFill>
              </a:rPr>
              <a:t>способом </a:t>
            </a:r>
            <a:endParaRPr lang="uk-UA" sz="3200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rgbClr val="FFFF00"/>
                </a:solidFill>
              </a:rPr>
              <a:t>(2•6•43) </a:t>
            </a:r>
            <a:r>
              <a:rPr lang="uk-UA" sz="3200" b="1" dirty="0">
                <a:solidFill>
                  <a:srgbClr val="FFFF00"/>
                </a:solidFill>
              </a:rPr>
              <a:t>: </a:t>
            </a:r>
            <a:r>
              <a:rPr lang="uk-UA" sz="3200" b="1" dirty="0" smtClean="0">
                <a:solidFill>
                  <a:srgbClr val="FFFF00"/>
                </a:solidFill>
              </a:rPr>
              <a:t>3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rgbClr val="FFFF00"/>
                </a:solidFill>
              </a:rPr>
              <a:t>(</a:t>
            </a:r>
            <a:r>
              <a:rPr lang="uk-UA" sz="3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бал</a:t>
            </a:r>
            <a:r>
              <a:rPr lang="uk-UA" sz="3200" b="1" dirty="0" smtClean="0">
                <a:solidFill>
                  <a:srgbClr val="FFFF00"/>
                </a:solidFill>
              </a:rPr>
              <a:t>)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404664"/>
            <a:ext cx="5328592" cy="34563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Розв'язання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(2•6•43)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: 3 =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=(2•43)• (6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2• 43•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2 =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= 2•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2 •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43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= 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=2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86 = 172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20" name="Picture 18" descr="Буратино за партой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9963"/>
            <a:ext cx="3635375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stat16.privet.ru/lr/0b0614e22633fa3665e27ee57c9763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9196" y="0"/>
            <a:ext cx="9223196" cy="4509120"/>
          </a:xfrm>
          <a:prstGeom prst="rect">
            <a:avLst/>
          </a:prstGeom>
          <a:noFill/>
        </p:spPr>
      </p:pic>
      <p:pic>
        <p:nvPicPr>
          <p:cNvPr id="5" name="Picture 1" descr="C:\Documents and Settings\Admin\Мои документы\Мои рисунки\11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328987"/>
            <a:ext cx="640873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2" descr="http://liubavyshka.ru/_ph/36/2/664730196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3717032"/>
            <a:ext cx="2339752" cy="2879696"/>
          </a:xfrm>
          <a:prstGeom prst="rect">
            <a:avLst/>
          </a:prstGeom>
          <a:noFill/>
        </p:spPr>
      </p:pic>
      <p:pic>
        <p:nvPicPr>
          <p:cNvPr id="7" name="Лягушат+[с+сайта+www.ololo.fm]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2699792" y="16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stat16.privet.ru/lr/0b0614e22633fa3665e27ee57c97631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9196" y="0"/>
            <a:ext cx="9223196" cy="4509120"/>
          </a:xfrm>
          <a:prstGeom prst="rect">
            <a:avLst/>
          </a:prstGeom>
          <a:noFill/>
        </p:spPr>
      </p:pic>
      <p:pic>
        <p:nvPicPr>
          <p:cNvPr id="7" name="Picture 4" descr="гиф картинка 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5372100"/>
            <a:ext cx="1362075" cy="1485900"/>
          </a:xfrm>
          <a:prstGeom prst="rect">
            <a:avLst/>
          </a:prstGeom>
          <a:noFill/>
        </p:spPr>
      </p:pic>
      <p:pic>
        <p:nvPicPr>
          <p:cNvPr id="8" name="Picture 4" descr="гиф картинка 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509120"/>
            <a:ext cx="1362075" cy="1485900"/>
          </a:xfrm>
          <a:prstGeom prst="rect">
            <a:avLst/>
          </a:prstGeom>
          <a:noFill/>
        </p:spPr>
      </p:pic>
      <p:pic>
        <p:nvPicPr>
          <p:cNvPr id="9" name="Picture 4" descr="гиф картинка 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5229200"/>
            <a:ext cx="1362075" cy="1485900"/>
          </a:xfrm>
          <a:prstGeom prst="rect">
            <a:avLst/>
          </a:prstGeom>
          <a:noFill/>
        </p:spPr>
      </p:pic>
      <p:pic>
        <p:nvPicPr>
          <p:cNvPr id="10" name="Picture 4" descr="гиф картинка 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149080"/>
            <a:ext cx="1362075" cy="1485900"/>
          </a:xfrm>
          <a:prstGeom prst="rect">
            <a:avLst/>
          </a:prstGeom>
          <a:noFill/>
        </p:spPr>
      </p:pic>
      <p:pic>
        <p:nvPicPr>
          <p:cNvPr id="11" name="Picture 4" descr="гиф картинка 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5157192"/>
            <a:ext cx="1362075" cy="1485900"/>
          </a:xfrm>
          <a:prstGeom prst="rect">
            <a:avLst/>
          </a:prstGeom>
          <a:noFill/>
        </p:spPr>
      </p:pic>
      <p:pic>
        <p:nvPicPr>
          <p:cNvPr id="12" name="Picture 4" descr="гиф картинка 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933056"/>
            <a:ext cx="1362075" cy="1485900"/>
          </a:xfrm>
          <a:prstGeom prst="rect">
            <a:avLst/>
          </a:prstGeom>
          <a:noFill/>
        </p:spPr>
      </p:pic>
      <p:pic>
        <p:nvPicPr>
          <p:cNvPr id="13" name="Picture 4" descr="гиф картинка 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372100"/>
            <a:ext cx="1362075" cy="14859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836613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бъект 13"/>
          <p:cNvSpPr txBox="1">
            <a:spLocks/>
          </p:cNvSpPr>
          <p:nvPr/>
        </p:nvSpPr>
        <p:spPr bwMode="auto">
          <a:xfrm>
            <a:off x="179388" y="115888"/>
            <a:ext cx="87137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latin typeface="Franklin Gothic Book" pitchFamily="34" charset="0"/>
              </a:rPr>
              <a:t> 1. </a:t>
            </a:r>
            <a:r>
              <a:rPr lang="ru-RU" sz="3200" dirty="0" err="1">
                <a:latin typeface="Franklin Gothic Book" pitchFamily="34" charset="0"/>
              </a:rPr>
              <a:t>Вирази</a:t>
            </a:r>
            <a:r>
              <a:rPr lang="ru-RU" sz="3200" dirty="0">
                <a:latin typeface="Franklin Gothic Book" pitchFamily="34" charset="0"/>
              </a:rPr>
              <a:t>, </a:t>
            </a:r>
            <a:r>
              <a:rPr lang="ru-RU" sz="3200" dirty="0" err="1">
                <a:latin typeface="Franklin Gothic Book" pitchFamily="34" charset="0"/>
              </a:rPr>
              <a:t>які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містять</a:t>
            </a:r>
            <a:r>
              <a:rPr lang="ru-RU" sz="3200" dirty="0">
                <a:latin typeface="Franklin Gothic Book" pitchFamily="34" charset="0"/>
              </a:rPr>
              <a:t> в </a:t>
            </a:r>
            <a:r>
              <a:rPr lang="ru-RU" sz="3200" dirty="0" err="1">
                <a:latin typeface="Franklin Gothic Book" pitchFamily="34" charset="0"/>
              </a:rPr>
              <a:t>собі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букви</a:t>
            </a:r>
            <a:r>
              <a:rPr lang="ru-RU" sz="3200" dirty="0">
                <a:latin typeface="Franklin Gothic Book" pitchFamily="34" charset="0"/>
              </a:rPr>
              <a:t> 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Karabasa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stat16.privet.ru/lr/0b0614e22633fa3665e27ee57c97631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9196" y="0"/>
            <a:ext cx="9223196" cy="4509120"/>
          </a:xfrm>
          <a:prstGeom prst="rect">
            <a:avLst/>
          </a:prstGeom>
          <a:noFill/>
        </p:spPr>
      </p:pic>
      <p:pic>
        <p:nvPicPr>
          <p:cNvPr id="5" name="Picture 2" descr="лягушка в шляпе, анима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645024"/>
            <a:ext cx="876300" cy="1476375"/>
          </a:xfrm>
          <a:prstGeom prst="rect">
            <a:avLst/>
          </a:prstGeom>
          <a:noFill/>
        </p:spPr>
      </p:pic>
      <p:pic>
        <p:nvPicPr>
          <p:cNvPr id="6" name="Picture 2" descr="лягушка в шляпе, анима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581128"/>
            <a:ext cx="876300" cy="1476375"/>
          </a:xfrm>
          <a:prstGeom prst="rect">
            <a:avLst/>
          </a:prstGeom>
          <a:noFill/>
        </p:spPr>
      </p:pic>
      <p:pic>
        <p:nvPicPr>
          <p:cNvPr id="7" name="Picture 2" descr="лягушка в шляпе, анима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005064"/>
            <a:ext cx="876300" cy="1476375"/>
          </a:xfrm>
          <a:prstGeom prst="rect">
            <a:avLst/>
          </a:prstGeom>
          <a:noFill/>
        </p:spPr>
      </p:pic>
      <p:pic>
        <p:nvPicPr>
          <p:cNvPr id="8" name="Picture 2" descr="лягушка в шляпе, анима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941168"/>
            <a:ext cx="876300" cy="1476375"/>
          </a:xfrm>
          <a:prstGeom prst="rect">
            <a:avLst/>
          </a:prstGeom>
          <a:noFill/>
        </p:spPr>
      </p:pic>
      <p:pic>
        <p:nvPicPr>
          <p:cNvPr id="9" name="Picture 2" descr="лягушка в шляпе, анима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365104"/>
            <a:ext cx="876300" cy="1476375"/>
          </a:xfrm>
          <a:prstGeom prst="rect">
            <a:avLst/>
          </a:prstGeom>
          <a:noFill/>
        </p:spPr>
      </p:pic>
      <p:pic>
        <p:nvPicPr>
          <p:cNvPr id="10" name="Picture 2" descr="лягушка в шляпе, анима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653136"/>
            <a:ext cx="876300" cy="147637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stat16.privet.ru/lr/0b0614e22633fa3665e27ee57c97631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9196" y="0"/>
            <a:ext cx="9223196" cy="4509120"/>
          </a:xfrm>
          <a:prstGeom prst="rect">
            <a:avLst/>
          </a:prstGeom>
          <a:noFill/>
        </p:spPr>
      </p:pic>
      <p:pic>
        <p:nvPicPr>
          <p:cNvPr id="5" name="Picture 2" descr="http://www.nivagold.ru/raznoe1/frog/Photo%2002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17032"/>
            <a:ext cx="1440160" cy="1674970"/>
          </a:xfrm>
          <a:prstGeom prst="rect">
            <a:avLst/>
          </a:prstGeom>
          <a:noFill/>
        </p:spPr>
      </p:pic>
      <p:pic>
        <p:nvPicPr>
          <p:cNvPr id="6" name="Picture 2" descr="http://www.nivagold.ru/raznoe1/frog/Photo%2002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077072"/>
            <a:ext cx="1440160" cy="1674970"/>
          </a:xfrm>
          <a:prstGeom prst="rect">
            <a:avLst/>
          </a:prstGeom>
          <a:noFill/>
        </p:spPr>
      </p:pic>
      <p:pic>
        <p:nvPicPr>
          <p:cNvPr id="7" name="Picture 2" descr="http://www.nivagold.ru/raznoe1/frog/Photo%2002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653136"/>
            <a:ext cx="1440160" cy="1674970"/>
          </a:xfrm>
          <a:prstGeom prst="rect">
            <a:avLst/>
          </a:prstGeom>
          <a:noFill/>
        </p:spPr>
      </p:pic>
      <p:pic>
        <p:nvPicPr>
          <p:cNvPr id="8" name="Picture 2" descr="http://www.nivagold.ru/raznoe1/frog/Photo%2002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293096"/>
            <a:ext cx="1440160" cy="1674970"/>
          </a:xfrm>
          <a:prstGeom prst="rect">
            <a:avLst/>
          </a:prstGeom>
          <a:noFill/>
        </p:spPr>
      </p:pic>
      <p:pic>
        <p:nvPicPr>
          <p:cNvPr id="9" name="Picture 2" descr="http://www.nivagold.ru/raznoe1/frog/Photo%2002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3573016"/>
            <a:ext cx="1440160" cy="167497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Мои документы\Мои рисунки\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3068638"/>
            <a:ext cx="1716087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Admin\Мои документы\Мои рисунки\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36912"/>
            <a:ext cx="1716087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http://stat16.privet.ru/lr/0b0614e22633fa3665e27ee57c9763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3408"/>
            <a:ext cx="9223196" cy="4509120"/>
          </a:xfrm>
          <a:prstGeom prst="rect">
            <a:avLst/>
          </a:prstGeom>
          <a:noFill/>
        </p:spPr>
      </p:pic>
      <p:pic>
        <p:nvPicPr>
          <p:cNvPr id="10" name="Picture 3" descr="C:\Documents and Settings\Admin\Мои документы\Мои рисунки\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140968"/>
            <a:ext cx="1716087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Documents and Settings\Admin\Мои документы\Мои рисунки\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212976"/>
            <a:ext cx="1716087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Documents and Settings\Admin\Мои документы\Мои рисунки\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700808"/>
            <a:ext cx="1716087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5000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stat16.privet.ru/lr/0b0614e22633fa3665e27ee57c97631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3408"/>
            <a:ext cx="9223196" cy="4509120"/>
          </a:xfrm>
          <a:prstGeom prst="rect">
            <a:avLst/>
          </a:prstGeom>
          <a:noFill/>
        </p:spPr>
      </p:pic>
      <p:pic>
        <p:nvPicPr>
          <p:cNvPr id="5" name="Picture 3" descr="C:\Documents and Settings\Admin\Мои документы\Мои рисунки\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284984"/>
            <a:ext cx="2151062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Мои документы\Мои рисунки\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36912"/>
            <a:ext cx="2151062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Мои документы\Мои рисунки\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429000"/>
            <a:ext cx="2151062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Admin\Мои документы\Мои рисунки\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12160" y="3429000"/>
            <a:ext cx="1512168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Documents and Settings\Admin\Мои документы\Мои рисунки\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36296" y="3356992"/>
            <a:ext cx="1628850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0000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Important documents\Мои документы\математика\смайлікі\лягушата\27514039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5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" name="_Kota_Bazilio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835150" y="3933825"/>
            <a:ext cx="304800" cy="304800"/>
          </a:xfrm>
          <a:prstGeom prst="rect">
            <a:avLst/>
          </a:prstGeom>
        </p:spPr>
      </p:pic>
      <p:pic>
        <p:nvPicPr>
          <p:cNvPr id="39940" name="Picture 2" descr="C:\Documents and Settings\Admin\Рабочий стол\1\1\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740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868144" y="0"/>
            <a:ext cx="3275856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Карабас-Барабас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Дуремар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, Аліса та Кіт Базиліо заплатили за обід 326 сольдо. 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Дуремар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заплатив 37 сольдо, що у 3 рази менше, ніж 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Карабас-Барабас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, а кіт Базиліо та  Лисиця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Аліса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заплатили за обід порівну. Хто з них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заплатив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за обід найменше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(4 бали)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50825" y="1052513"/>
            <a:ext cx="52578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uk-UA" sz="3600" dirty="0"/>
              <a:t>1) 37•3 = 111(сольдо) – </a:t>
            </a:r>
            <a:r>
              <a:rPr lang="uk-UA" sz="3600" dirty="0" err="1"/>
              <a:t>Карабас</a:t>
            </a:r>
            <a:r>
              <a:rPr lang="uk-UA" sz="3600" dirty="0"/>
              <a:t>  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0825" y="0"/>
            <a:ext cx="4249738" cy="1143000"/>
          </a:xfrm>
          <a:prstGeom prst="rect">
            <a:avLst/>
          </a:prstGeom>
        </p:spPr>
        <p:txBody>
          <a:bodyPr lIns="45720" rIns="4572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600" b="1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Розв'язання</a:t>
            </a:r>
            <a:r>
              <a:rPr lang="uk-UA" sz="46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endParaRPr lang="ru-RU" sz="46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50825" y="2276475"/>
            <a:ext cx="5113338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uk-UA" sz="3600" dirty="0"/>
              <a:t>2) 37 + 111 = 148(с) – </a:t>
            </a:r>
            <a:r>
              <a:rPr lang="uk-UA" sz="3600" dirty="0" err="1"/>
              <a:t>Карабас</a:t>
            </a:r>
            <a:r>
              <a:rPr lang="uk-UA" sz="3600" dirty="0"/>
              <a:t> і </a:t>
            </a:r>
            <a:r>
              <a:rPr lang="uk-UA" sz="3600" dirty="0" err="1"/>
              <a:t>Дуремар</a:t>
            </a:r>
            <a:r>
              <a:rPr lang="uk-UA" sz="3600" dirty="0"/>
              <a:t> разом</a:t>
            </a:r>
            <a:endParaRPr lang="ru-RU" sz="36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07950" y="4076700"/>
            <a:ext cx="8856663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uk-UA" sz="3600" dirty="0"/>
              <a:t>3) 326 – 148 = 178(с) – Базиліо і Аліса разом</a:t>
            </a:r>
            <a:endParaRPr lang="ru-RU" sz="3600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323850" y="5157788"/>
            <a:ext cx="7467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uk-UA" sz="3600" dirty="0"/>
              <a:t>4) 178 : 2 = 89(с) </a:t>
            </a:r>
            <a:r>
              <a:rPr lang="uk-UA" sz="3600" dirty="0" smtClean="0"/>
              <a:t>- кожний</a:t>
            </a:r>
            <a:endParaRPr lang="ru-RU" sz="3600" dirty="0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395288" y="6021388"/>
            <a:ext cx="8569325" cy="631825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uk-UA" sz="4400" dirty="0">
                <a:latin typeface="+mn-lt"/>
              </a:rPr>
              <a:t>Відповідь: </a:t>
            </a:r>
            <a:r>
              <a:rPr lang="uk-UA" sz="4400" b="1" dirty="0">
                <a:solidFill>
                  <a:srgbClr val="FF0000"/>
                </a:solidFill>
                <a:latin typeface="+mn-lt"/>
              </a:rPr>
              <a:t>менше всіх заплатив </a:t>
            </a:r>
            <a:r>
              <a:rPr lang="uk-UA" sz="4400" b="1" dirty="0" err="1">
                <a:solidFill>
                  <a:srgbClr val="FF0000"/>
                </a:solidFill>
                <a:latin typeface="+mn-lt"/>
              </a:rPr>
              <a:t>Дуремар</a:t>
            </a:r>
            <a:endParaRPr lang="ru-RU" sz="4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68" name="Picture 26" descr="http://img-fotki.yandex.ru/get/3800/ivanpobeda.8b/0_21468_13c1f61f_XL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2113" y="0"/>
            <a:ext cx="36718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7" grpId="0"/>
      <p:bldP spid="8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268538" y="333375"/>
            <a:ext cx="6480175" cy="6048375"/>
            <a:chOff x="1429" y="210"/>
            <a:chExt cx="4082" cy="3810"/>
          </a:xfrm>
        </p:grpSpPr>
        <p:sp>
          <p:nvSpPr>
            <p:cNvPr id="42007" name="Oval 6"/>
            <p:cNvSpPr>
              <a:spLocks noChangeArrowheads="1"/>
            </p:cNvSpPr>
            <p:nvPr/>
          </p:nvSpPr>
          <p:spPr bwMode="auto">
            <a:xfrm>
              <a:off x="1701" y="300"/>
              <a:ext cx="1043" cy="63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CCFF"/>
                </a:gs>
              </a:gsLst>
              <a:path path="shape">
                <a:fillToRect l="50000" t="50000" r="50000" b="50000"/>
              </a:path>
            </a:gradFill>
            <a:ln w="3175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08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880" y="436"/>
              <a:ext cx="861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i="1" kern="10">
                  <a:ln w="19050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: 4 =</a:t>
              </a:r>
            </a:p>
          </p:txBody>
        </p:sp>
        <p:sp>
          <p:nvSpPr>
            <p:cNvPr id="42009" name="AutoShape 8"/>
            <p:cNvSpPr>
              <a:spLocks noChangeArrowheads="1"/>
            </p:cNvSpPr>
            <p:nvPr/>
          </p:nvSpPr>
          <p:spPr bwMode="auto">
            <a:xfrm>
              <a:off x="3878" y="210"/>
              <a:ext cx="1089" cy="63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CCFF"/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</a:gradFill>
            <a:ln w="25400">
              <a:solidFill>
                <a:srgbClr val="0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10" name="Rectangle 9"/>
            <p:cNvSpPr>
              <a:spLocks noChangeArrowheads="1"/>
            </p:cNvSpPr>
            <p:nvPr/>
          </p:nvSpPr>
          <p:spPr bwMode="auto">
            <a:xfrm>
              <a:off x="1429" y="1117"/>
              <a:ext cx="1042" cy="499"/>
            </a:xfrm>
            <a:prstGeom prst="rect">
              <a:avLst/>
            </a:prstGeom>
            <a:gradFill rotWithShape="1">
              <a:gsLst>
                <a:gs pos="0">
                  <a:srgbClr val="00FF00"/>
                </a:gs>
                <a:gs pos="50000">
                  <a:srgbClr val="FFFFFF"/>
                </a:gs>
                <a:gs pos="100000">
                  <a:srgbClr val="00FF00"/>
                </a:gs>
              </a:gsLst>
              <a:lin ang="2700000" scaled="1"/>
            </a:gradFill>
            <a:ln w="25400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11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608" y="1207"/>
              <a:ext cx="1678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i="1" kern="10">
                  <a:ln w="19050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- 1500 =</a:t>
              </a:r>
            </a:p>
          </p:txBody>
        </p:sp>
        <p:sp>
          <p:nvSpPr>
            <p:cNvPr id="42012" name="Oval 11"/>
            <p:cNvSpPr>
              <a:spLocks noChangeArrowheads="1"/>
            </p:cNvSpPr>
            <p:nvPr/>
          </p:nvSpPr>
          <p:spPr bwMode="auto">
            <a:xfrm>
              <a:off x="4467" y="981"/>
              <a:ext cx="1044" cy="63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CCFF"/>
                </a:gs>
              </a:gsLst>
              <a:path path="shape">
                <a:fillToRect l="50000" t="50000" r="50000" b="50000"/>
              </a:path>
            </a:gradFill>
            <a:ln w="3175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13" name="AutoShape 12"/>
            <p:cNvSpPr>
              <a:spLocks noChangeArrowheads="1"/>
            </p:cNvSpPr>
            <p:nvPr/>
          </p:nvSpPr>
          <p:spPr bwMode="auto">
            <a:xfrm>
              <a:off x="1610" y="1842"/>
              <a:ext cx="1134" cy="628"/>
            </a:xfrm>
            <a:prstGeom prst="hexagon">
              <a:avLst>
                <a:gd name="adj" fmla="val 45143"/>
                <a:gd name="vf" fmla="val 115470"/>
              </a:avLst>
            </a:prstGeom>
            <a:gradFill rotWithShape="1">
              <a:gsLst>
                <a:gs pos="0">
                  <a:srgbClr val="FFFFFF"/>
                </a:gs>
                <a:gs pos="50000">
                  <a:srgbClr val="FFFF00"/>
                </a:gs>
                <a:gs pos="100000">
                  <a:srgbClr val="FFFFFF"/>
                </a:gs>
              </a:gsLst>
              <a:lin ang="5400000" scaled="1"/>
            </a:gradFill>
            <a:ln w="2540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14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925" y="2024"/>
              <a:ext cx="861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i="1" kern="10">
                  <a:ln w="19050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: 4 =</a:t>
              </a:r>
            </a:p>
          </p:txBody>
        </p:sp>
        <p:sp>
          <p:nvSpPr>
            <p:cNvPr id="42015" name="AutoShape 14"/>
            <p:cNvSpPr>
              <a:spLocks noChangeArrowheads="1"/>
            </p:cNvSpPr>
            <p:nvPr/>
          </p:nvSpPr>
          <p:spPr bwMode="auto">
            <a:xfrm>
              <a:off x="3878" y="1888"/>
              <a:ext cx="1361" cy="545"/>
            </a:xfrm>
            <a:prstGeom prst="parallelogram">
              <a:avLst>
                <a:gd name="adj" fmla="val 62431"/>
              </a:avLst>
            </a:prstGeom>
            <a:gradFill rotWithShape="1">
              <a:gsLst>
                <a:gs pos="0">
                  <a:srgbClr val="FFFFFF"/>
                </a:gs>
                <a:gs pos="50000">
                  <a:srgbClr val="C0C0C0"/>
                </a:gs>
                <a:gs pos="100000">
                  <a:srgbClr val="FFFFFF"/>
                </a:gs>
              </a:gsLst>
              <a:lin ang="2700000" scaled="1"/>
            </a:gradFill>
            <a:ln w="254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16" name="AutoShape 15"/>
            <p:cNvSpPr>
              <a:spLocks noChangeArrowheads="1"/>
            </p:cNvSpPr>
            <p:nvPr/>
          </p:nvSpPr>
          <p:spPr bwMode="auto">
            <a:xfrm>
              <a:off x="1655" y="2659"/>
              <a:ext cx="1089" cy="63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CCFF"/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</a:gradFill>
            <a:ln w="25400">
              <a:solidFill>
                <a:srgbClr val="0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17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834" y="2840"/>
              <a:ext cx="1089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i="1" kern="10">
                  <a:ln w="19050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+ 61 =</a:t>
              </a:r>
            </a:p>
          </p:txBody>
        </p:sp>
        <p:sp>
          <p:nvSpPr>
            <p:cNvPr id="42018" name="AutoShape 17"/>
            <p:cNvSpPr>
              <a:spLocks noChangeArrowheads="1"/>
            </p:cNvSpPr>
            <p:nvPr/>
          </p:nvSpPr>
          <p:spPr bwMode="auto">
            <a:xfrm>
              <a:off x="4105" y="2659"/>
              <a:ext cx="1179" cy="628"/>
            </a:xfrm>
            <a:prstGeom prst="hexagon">
              <a:avLst>
                <a:gd name="adj" fmla="val 46935"/>
                <a:gd name="vf" fmla="val 115470"/>
              </a:avLst>
            </a:prstGeom>
            <a:gradFill rotWithShape="1">
              <a:gsLst>
                <a:gs pos="0">
                  <a:srgbClr val="FFFFFF"/>
                </a:gs>
                <a:gs pos="50000">
                  <a:srgbClr val="FFFF00"/>
                </a:gs>
                <a:gs pos="100000">
                  <a:srgbClr val="FFFFFF"/>
                </a:gs>
              </a:gsLst>
              <a:lin ang="5400000" scaled="1"/>
            </a:gradFill>
            <a:ln w="2540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2019" name="Group 20"/>
            <p:cNvGrpSpPr>
              <a:grpSpLocks/>
            </p:cNvGrpSpPr>
            <p:nvPr/>
          </p:nvGrpSpPr>
          <p:grpSpPr bwMode="auto">
            <a:xfrm>
              <a:off x="2109" y="3657"/>
              <a:ext cx="1678" cy="318"/>
              <a:chOff x="2426" y="3657"/>
              <a:chExt cx="1678" cy="318"/>
            </a:xfrm>
          </p:grpSpPr>
          <p:sp>
            <p:nvSpPr>
              <p:cNvPr id="42021" name="WordArt 18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26" y="3657"/>
                <a:ext cx="1678" cy="31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i="1" kern="10">
                    <a:ln w="19050">
                      <a:solidFill>
                        <a:srgbClr val="00FF00"/>
                      </a:solidFill>
                      <a:round/>
                      <a:headEnd/>
                      <a:tailEnd/>
                    </a:ln>
                    <a:solidFill>
                      <a:srgbClr val="0080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8   207 =</a:t>
                </a:r>
              </a:p>
            </p:txBody>
          </p:sp>
          <p:sp>
            <p:nvSpPr>
              <p:cNvPr id="42022" name="Oval 19"/>
              <p:cNvSpPr>
                <a:spLocks noChangeArrowheads="1"/>
              </p:cNvSpPr>
              <p:nvPr/>
            </p:nvSpPr>
            <p:spPr bwMode="auto">
              <a:xfrm>
                <a:off x="2835" y="3793"/>
                <a:ext cx="90" cy="91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2020" name="Rectangle 21"/>
            <p:cNvSpPr>
              <a:spLocks noChangeArrowheads="1"/>
            </p:cNvSpPr>
            <p:nvPr/>
          </p:nvSpPr>
          <p:spPr bwMode="auto">
            <a:xfrm>
              <a:off x="3969" y="3521"/>
              <a:ext cx="1043" cy="499"/>
            </a:xfrm>
            <a:prstGeom prst="rect">
              <a:avLst/>
            </a:prstGeom>
            <a:gradFill rotWithShape="1">
              <a:gsLst>
                <a:gs pos="0">
                  <a:srgbClr val="00FF00"/>
                </a:gs>
                <a:gs pos="50000">
                  <a:srgbClr val="FFFFFF"/>
                </a:gs>
                <a:gs pos="100000">
                  <a:srgbClr val="00FF00"/>
                </a:gs>
              </a:gsLst>
              <a:lin ang="2700000" scaled="1"/>
            </a:gradFill>
            <a:ln w="25400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" name="WordArt 23"/>
          <p:cNvSpPr>
            <a:spLocks noChangeArrowheads="1" noChangeShapeType="1" noTextEdit="1"/>
          </p:cNvSpPr>
          <p:nvPr/>
        </p:nvSpPr>
        <p:spPr bwMode="auto">
          <a:xfrm>
            <a:off x="6443663" y="5734050"/>
            <a:ext cx="13668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1656</a:t>
            </a:r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2700338" y="5516563"/>
            <a:ext cx="3527425" cy="1081087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WordArt 27"/>
          <p:cNvSpPr>
            <a:spLocks noChangeArrowheads="1" noChangeShapeType="1" noTextEdit="1"/>
          </p:cNvSpPr>
          <p:nvPr/>
        </p:nvSpPr>
        <p:spPr bwMode="auto">
          <a:xfrm>
            <a:off x="6443663" y="5734050"/>
            <a:ext cx="13668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1656</a:t>
            </a:r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 flipH="1" flipV="1">
            <a:off x="3779838" y="2420938"/>
            <a:ext cx="2663825" cy="331311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" name="WordArt 29"/>
          <p:cNvSpPr>
            <a:spLocks noChangeArrowheads="1" noChangeShapeType="1" noTextEdit="1"/>
          </p:cNvSpPr>
          <p:nvPr/>
        </p:nvSpPr>
        <p:spPr bwMode="auto">
          <a:xfrm>
            <a:off x="7380288" y="1844675"/>
            <a:ext cx="10795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156</a:t>
            </a:r>
          </a:p>
        </p:txBody>
      </p:sp>
      <p:sp>
        <p:nvSpPr>
          <p:cNvPr id="26" name="Freeform 30"/>
          <p:cNvSpPr>
            <a:spLocks/>
          </p:cNvSpPr>
          <p:nvPr/>
        </p:nvSpPr>
        <p:spPr bwMode="auto">
          <a:xfrm>
            <a:off x="4251325" y="1096963"/>
            <a:ext cx="3048000" cy="868362"/>
          </a:xfrm>
          <a:custGeom>
            <a:avLst/>
            <a:gdLst>
              <a:gd name="T0" fmla="*/ 2147483647 w 1920"/>
              <a:gd name="T1" fmla="*/ 2147483647 h 547"/>
              <a:gd name="T2" fmla="*/ 0 w 1920"/>
              <a:gd name="T3" fmla="*/ 0 h 547"/>
              <a:gd name="T4" fmla="*/ 0 60000 65536"/>
              <a:gd name="T5" fmla="*/ 0 60000 65536"/>
              <a:gd name="T6" fmla="*/ 0 w 1920"/>
              <a:gd name="T7" fmla="*/ 0 h 547"/>
              <a:gd name="T8" fmla="*/ 1920 w 1920"/>
              <a:gd name="T9" fmla="*/ 547 h 54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20" h="547">
                <a:moveTo>
                  <a:pt x="1920" y="547"/>
                </a:moveTo>
                <a:lnTo>
                  <a:pt x="0" y="0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" name="WordArt 31"/>
          <p:cNvSpPr>
            <a:spLocks noChangeArrowheads="1" noChangeShapeType="1" noTextEdit="1"/>
          </p:cNvSpPr>
          <p:nvPr/>
        </p:nvSpPr>
        <p:spPr bwMode="auto">
          <a:xfrm>
            <a:off x="7380288" y="1844675"/>
            <a:ext cx="10795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156</a:t>
            </a:r>
          </a:p>
        </p:txBody>
      </p:sp>
      <p:sp>
        <p:nvSpPr>
          <p:cNvPr id="28" name="WordArt 32"/>
          <p:cNvSpPr>
            <a:spLocks noChangeArrowheads="1" noChangeShapeType="1" noTextEdit="1"/>
          </p:cNvSpPr>
          <p:nvPr/>
        </p:nvSpPr>
        <p:spPr bwMode="auto">
          <a:xfrm>
            <a:off x="6659563" y="765175"/>
            <a:ext cx="7207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39</a:t>
            </a:r>
          </a:p>
        </p:txBody>
      </p:sp>
      <p:sp>
        <p:nvSpPr>
          <p:cNvPr id="29" name="Freeform 33"/>
          <p:cNvSpPr>
            <a:spLocks/>
          </p:cNvSpPr>
          <p:nvPr/>
        </p:nvSpPr>
        <p:spPr bwMode="auto">
          <a:xfrm>
            <a:off x="4068763" y="1249363"/>
            <a:ext cx="2347912" cy="3703637"/>
          </a:xfrm>
          <a:custGeom>
            <a:avLst/>
            <a:gdLst>
              <a:gd name="T0" fmla="*/ 2147483647 w 1479"/>
              <a:gd name="T1" fmla="*/ 0 h 2333"/>
              <a:gd name="T2" fmla="*/ 0 w 1479"/>
              <a:gd name="T3" fmla="*/ 2147483647 h 2333"/>
              <a:gd name="T4" fmla="*/ 0 60000 65536"/>
              <a:gd name="T5" fmla="*/ 0 60000 65536"/>
              <a:gd name="T6" fmla="*/ 0 w 1479"/>
              <a:gd name="T7" fmla="*/ 0 h 2333"/>
              <a:gd name="T8" fmla="*/ 1479 w 1479"/>
              <a:gd name="T9" fmla="*/ 2333 h 233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79" h="2333">
                <a:moveTo>
                  <a:pt x="1479" y="0"/>
                </a:moveTo>
                <a:lnTo>
                  <a:pt x="0" y="2333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" name="WordArt 34"/>
          <p:cNvSpPr>
            <a:spLocks noChangeArrowheads="1" noChangeShapeType="1" noTextEdit="1"/>
          </p:cNvSpPr>
          <p:nvPr/>
        </p:nvSpPr>
        <p:spPr bwMode="auto">
          <a:xfrm>
            <a:off x="6659563" y="765175"/>
            <a:ext cx="7207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39</a:t>
            </a:r>
          </a:p>
        </p:txBody>
      </p:sp>
      <p:sp>
        <p:nvSpPr>
          <p:cNvPr id="31" name="WordArt 35"/>
          <p:cNvSpPr>
            <a:spLocks noChangeArrowheads="1" noChangeShapeType="1" noTextEdit="1"/>
          </p:cNvSpPr>
          <p:nvPr/>
        </p:nvSpPr>
        <p:spPr bwMode="auto">
          <a:xfrm>
            <a:off x="6877050" y="4437063"/>
            <a:ext cx="1008063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100</a:t>
            </a:r>
          </a:p>
        </p:txBody>
      </p:sp>
      <p:sp>
        <p:nvSpPr>
          <p:cNvPr id="32" name="WordArt 36"/>
          <p:cNvSpPr>
            <a:spLocks noChangeArrowheads="1" noChangeShapeType="1" noTextEdit="1"/>
          </p:cNvSpPr>
          <p:nvPr/>
        </p:nvSpPr>
        <p:spPr bwMode="auto">
          <a:xfrm>
            <a:off x="6877050" y="4437063"/>
            <a:ext cx="1008063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100</a:t>
            </a:r>
          </a:p>
        </p:txBody>
      </p:sp>
      <p:sp>
        <p:nvSpPr>
          <p:cNvPr id="33" name="Freeform 37"/>
          <p:cNvSpPr>
            <a:spLocks/>
          </p:cNvSpPr>
          <p:nvPr/>
        </p:nvSpPr>
        <p:spPr bwMode="auto">
          <a:xfrm>
            <a:off x="4206875" y="3459163"/>
            <a:ext cx="2498725" cy="1281112"/>
          </a:xfrm>
          <a:custGeom>
            <a:avLst/>
            <a:gdLst>
              <a:gd name="T0" fmla="*/ 2147483647 w 1574"/>
              <a:gd name="T1" fmla="*/ 2147483647 h 807"/>
              <a:gd name="T2" fmla="*/ 0 w 1574"/>
              <a:gd name="T3" fmla="*/ 0 h 807"/>
              <a:gd name="T4" fmla="*/ 0 60000 65536"/>
              <a:gd name="T5" fmla="*/ 0 60000 65536"/>
              <a:gd name="T6" fmla="*/ 0 w 1574"/>
              <a:gd name="T7" fmla="*/ 0 h 807"/>
              <a:gd name="T8" fmla="*/ 1574 w 1574"/>
              <a:gd name="T9" fmla="*/ 807 h 80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74" h="807">
                <a:moveTo>
                  <a:pt x="1574" y="807"/>
                </a:moveTo>
                <a:lnTo>
                  <a:pt x="0" y="0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" name="WordArt 38"/>
          <p:cNvSpPr>
            <a:spLocks noChangeArrowheads="1" noChangeShapeType="1" noTextEdit="1"/>
          </p:cNvSpPr>
          <p:nvPr/>
        </p:nvSpPr>
        <p:spPr bwMode="auto">
          <a:xfrm>
            <a:off x="6877050" y="3213100"/>
            <a:ext cx="7207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6969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25</a:t>
            </a:r>
          </a:p>
        </p:txBody>
      </p:sp>
      <p:sp>
        <p:nvSpPr>
          <p:cNvPr id="35" name="Text Box 40"/>
          <p:cNvSpPr txBox="1">
            <a:spLocks noChangeArrowheads="1"/>
          </p:cNvSpPr>
          <p:nvPr/>
        </p:nvSpPr>
        <p:spPr bwMode="auto">
          <a:xfrm>
            <a:off x="179388" y="260350"/>
            <a:ext cx="18446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 i="1">
                <a:solidFill>
                  <a:srgbClr val="FF0000"/>
                </a:solidFill>
                <a:latin typeface="Times New Roman" pitchFamily="18" charset="0"/>
              </a:rPr>
              <a:t>25 г</a:t>
            </a:r>
          </a:p>
        </p:txBody>
      </p:sp>
      <p:pic>
        <p:nvPicPr>
          <p:cNvPr id="420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4538"/>
            <a:ext cx="2484438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Овал 37"/>
          <p:cNvSpPr/>
          <p:nvPr/>
        </p:nvSpPr>
        <p:spPr>
          <a:xfrm>
            <a:off x="4716016" y="4581128"/>
            <a:ext cx="4283968" cy="201622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bg1"/>
                </a:solidFill>
              </a:rPr>
              <a:t>Скільки важить одна </a:t>
            </a:r>
            <a:r>
              <a:rPr lang="uk-UA" sz="3200" b="1" dirty="0" err="1">
                <a:solidFill>
                  <a:schemeClr val="bg1"/>
                </a:solidFill>
              </a:rPr>
              <a:t>пиявка</a:t>
            </a:r>
            <a:r>
              <a:rPr lang="uk-UA" sz="3200" b="1" dirty="0" smtClean="0">
                <a:solidFill>
                  <a:schemeClr val="bg1"/>
                </a:solidFill>
              </a:rPr>
              <a:t>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chemeClr val="bg1"/>
                </a:solidFill>
              </a:rPr>
              <a:t>(</a:t>
            </a:r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5 балів</a:t>
            </a:r>
            <a:r>
              <a:rPr lang="uk-UA" sz="3200" b="1" dirty="0" smtClean="0">
                <a:solidFill>
                  <a:schemeClr val="bg1"/>
                </a:solidFill>
              </a:rPr>
              <a:t>)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9" name="Det_Duremara_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532440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1064 L -0.44479 -0.56181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" y="-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07407E-6 L -0.4882 -0.16805 " pathEditMode="relative" ptsTypes="AA">
                                      <p:cBhvr>
                                        <p:cTn id="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L -0.39375 0.56713 " pathEditMode="relative" ptsTypes="AA">
                                      <p:cBhvr>
                                        <p:cTn id="1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L -0.42518 -0.18889 " pathEditMode="relative" ptsTypes="AA">
                                      <p:cBhvr>
                                        <p:cTn id="1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00"/>
                            </p:stCondLst>
                            <p:childTnLst>
                              <p:par>
                                <p:cTn id="137" presetID="2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3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" name="PeTortilly_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8675688" y="115888"/>
            <a:ext cx="304800" cy="304800"/>
          </a:xfrm>
          <a:prstGeom prst="rect">
            <a:avLst/>
          </a:prstGeom>
        </p:spPr>
      </p:pic>
      <p:pic>
        <p:nvPicPr>
          <p:cNvPr id="43012" name="Picture 5" descr="http://bestanimationgif.com/gallery/files/full/animacija_dlja_detej/2deafff8d7ea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ьная выноска 4"/>
          <p:cNvSpPr/>
          <p:nvPr/>
        </p:nvSpPr>
        <p:spPr>
          <a:xfrm>
            <a:off x="251520" y="188640"/>
            <a:ext cx="8712968" cy="6552728"/>
          </a:xfrm>
          <a:prstGeom prst="wedgeEllipseCallout">
            <a:avLst>
              <a:gd name="adj1" fmla="val -48009"/>
              <a:gd name="adj2" fmla="val -1114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/>
              <a:t>Три  ставка розташовані у вигляді трикутника. Відстань АВ у 2 рази більша за відстань ВС, а відстань ВС на 7 метрів менша відстані АС. Знайдіть відстані між ставками, якщо вся відстань дорівнює 99 метрів</a:t>
            </a:r>
            <a:r>
              <a:rPr lang="uk-UA" sz="2800" b="1" dirty="0" smtClean="0"/>
              <a:t>. </a:t>
            </a:r>
          </a:p>
          <a:p>
            <a:pPr algn="ctr">
              <a:defRPr/>
            </a:pPr>
            <a:r>
              <a:rPr lang="uk-UA" sz="2800" b="1" dirty="0" smtClean="0"/>
              <a:t>(</a:t>
            </a:r>
            <a:r>
              <a:rPr lang="uk-UA" sz="2800" b="1" dirty="0" smtClean="0">
                <a:latin typeface="Monotype Corsiva" pitchFamily="66" charset="0"/>
              </a:rPr>
              <a:t>6 балів</a:t>
            </a:r>
            <a:r>
              <a:rPr lang="uk-UA" sz="2800" b="1" dirty="0" smtClean="0"/>
              <a:t>)</a:t>
            </a:r>
            <a:endParaRPr lang="ru-RU" sz="2800" b="1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1907704" y="908720"/>
            <a:ext cx="1346448" cy="972688"/>
          </a:xfrm>
          <a:prstGeom prst="cloudCallout">
            <a:avLst>
              <a:gd name="adj1" fmla="val -11676"/>
              <a:gd name="adj2" fmla="val 31868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4400" b="1" dirty="0">
                <a:solidFill>
                  <a:srgbClr val="FFFF00"/>
                </a:solidFill>
              </a:rPr>
              <a:t>А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5796136" y="620688"/>
            <a:ext cx="1418456" cy="1260720"/>
          </a:xfrm>
          <a:prstGeom prst="cloudCallout">
            <a:avLst>
              <a:gd name="adj1" fmla="val -11676"/>
              <a:gd name="adj2" fmla="val 3186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4400" b="1" dirty="0">
                <a:solidFill>
                  <a:srgbClr val="FFFF00"/>
                </a:solidFill>
              </a:rPr>
              <a:t>В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2339752" y="4941168"/>
            <a:ext cx="1800200" cy="864096"/>
          </a:xfrm>
          <a:prstGeom prst="cloudCallout">
            <a:avLst>
              <a:gd name="adj1" fmla="val -11676"/>
              <a:gd name="adj2" fmla="val 3186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4400" b="1" dirty="0">
                <a:solidFill>
                  <a:srgbClr val="FFFF00"/>
                </a:solidFill>
              </a:rPr>
              <a:t>С</a:t>
            </a:r>
            <a:endParaRPr lang="ru-RU" sz="4400" b="1" dirty="0">
              <a:solidFill>
                <a:srgbClr val="FFFF00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stCxn id="0" idx="2"/>
          </p:cNvCxnSpPr>
          <p:nvPr/>
        </p:nvCxnSpPr>
        <p:spPr>
          <a:xfrm>
            <a:off x="3252788" y="1395413"/>
            <a:ext cx="2543175" cy="17462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476375" y="3068638"/>
            <a:ext cx="3455988" cy="144462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2747169" y="1797844"/>
            <a:ext cx="3455988" cy="2686050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4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 build="allAtOnce" animBg="1"/>
      <p:bldP spid="6" grpId="0" animBg="1"/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467600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5300" dirty="0" smtClean="0">
                <a:solidFill>
                  <a:srgbClr val="FF0000"/>
                </a:solidFill>
                <a:latin typeface="Monotype Corsiva" pitchFamily="66" charset="0"/>
              </a:rPr>
              <a:t>Розв'язання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395288" y="981075"/>
            <a:ext cx="1512887" cy="6477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b="1" dirty="0" smtClean="0">
                <a:solidFill>
                  <a:srgbClr val="002060"/>
                </a:solidFill>
              </a:rPr>
              <a:t>ВС = х, 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68313" y="2060575"/>
            <a:ext cx="4175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>
                <a:solidFill>
                  <a:srgbClr val="002060"/>
                </a:solidFill>
                <a:latin typeface="+mn-lt"/>
              </a:rPr>
              <a:t>1)  х + 2х + х + 7 = 99</a:t>
            </a:r>
            <a:endParaRPr lang="ru-RU" sz="3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468313" y="2781300"/>
            <a:ext cx="3095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>
                <a:solidFill>
                  <a:srgbClr val="002060"/>
                </a:solidFill>
                <a:latin typeface="+mn-lt"/>
              </a:rPr>
              <a:t>4х + 7 = 99</a:t>
            </a:r>
            <a:endParaRPr lang="ru-RU" sz="3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39750" y="3357563"/>
            <a:ext cx="26638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>
                <a:solidFill>
                  <a:srgbClr val="002060"/>
                </a:solidFill>
                <a:latin typeface="+mn-lt"/>
              </a:rPr>
              <a:t>4х = 99 - 7</a:t>
            </a:r>
            <a:endParaRPr lang="ru-RU" sz="3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468313" y="4076700"/>
            <a:ext cx="2159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>
                <a:solidFill>
                  <a:srgbClr val="002060"/>
                </a:solidFill>
                <a:latin typeface="+mn-lt"/>
              </a:rPr>
              <a:t>4х = 92</a:t>
            </a:r>
            <a:endParaRPr lang="ru-RU" sz="3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539750" y="4581525"/>
            <a:ext cx="24479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>
                <a:solidFill>
                  <a:srgbClr val="002060"/>
                </a:solidFill>
                <a:latin typeface="+mn-lt"/>
              </a:rPr>
              <a:t>х = 92 : 4</a:t>
            </a:r>
            <a:endParaRPr lang="ru-RU" sz="3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539750" y="5300663"/>
            <a:ext cx="39608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>
                <a:solidFill>
                  <a:srgbClr val="002060"/>
                </a:solidFill>
                <a:latin typeface="+mn-lt"/>
              </a:rPr>
              <a:t>х = 23 – </a:t>
            </a:r>
            <a:r>
              <a:rPr lang="uk-UA" sz="3000" b="1" dirty="0" smtClean="0">
                <a:solidFill>
                  <a:srgbClr val="002060"/>
                </a:solidFill>
                <a:latin typeface="+mn-lt"/>
              </a:rPr>
              <a:t>довжина сторони </a:t>
            </a:r>
            <a:r>
              <a:rPr lang="uk-UA" sz="3000" b="1" dirty="0">
                <a:solidFill>
                  <a:srgbClr val="002060"/>
                </a:solidFill>
                <a:latin typeface="+mn-lt"/>
              </a:rPr>
              <a:t>ВС</a:t>
            </a:r>
            <a:endParaRPr lang="ru-RU" sz="3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3779838" y="2708275"/>
            <a:ext cx="51847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>
                <a:solidFill>
                  <a:srgbClr val="C00000"/>
                </a:solidFill>
                <a:latin typeface="+mn-lt"/>
              </a:rPr>
              <a:t>2) 23 • 2 = 46 – </a:t>
            </a:r>
            <a:r>
              <a:rPr lang="uk-UA" sz="3000" b="1" dirty="0" smtClean="0">
                <a:solidFill>
                  <a:srgbClr val="C00000"/>
                </a:solidFill>
                <a:latin typeface="+mn-lt"/>
              </a:rPr>
              <a:t>довжина сторони </a:t>
            </a:r>
            <a:r>
              <a:rPr lang="uk-UA" sz="3000" b="1" dirty="0">
                <a:solidFill>
                  <a:srgbClr val="C00000"/>
                </a:solidFill>
                <a:latin typeface="+mn-lt"/>
              </a:rPr>
              <a:t>АВ</a:t>
            </a:r>
            <a:endParaRPr lang="ru-RU" sz="3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3563888" y="4149080"/>
            <a:ext cx="532923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>
                <a:solidFill>
                  <a:srgbClr val="C00000"/>
                </a:solidFill>
                <a:latin typeface="+mn-lt"/>
              </a:rPr>
              <a:t>3) 23 + 7 = 30 – </a:t>
            </a:r>
            <a:r>
              <a:rPr lang="uk-UA" sz="3000" b="1" dirty="0" smtClean="0">
                <a:solidFill>
                  <a:srgbClr val="C00000"/>
                </a:solidFill>
                <a:latin typeface="+mn-lt"/>
              </a:rPr>
              <a:t>довжина сторони </a:t>
            </a:r>
            <a:r>
              <a:rPr lang="uk-UA" sz="3000" b="1" dirty="0">
                <a:solidFill>
                  <a:srgbClr val="C00000"/>
                </a:solidFill>
                <a:latin typeface="+mn-lt"/>
              </a:rPr>
              <a:t>АС</a:t>
            </a:r>
            <a:endParaRPr lang="ru-RU" sz="3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3635896" y="5949280"/>
            <a:ext cx="5184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4000" b="1" dirty="0">
                <a:solidFill>
                  <a:srgbClr val="FF0000"/>
                </a:solidFill>
                <a:latin typeface="Monotype Corsiva" pitchFamily="66" charset="0"/>
              </a:rPr>
              <a:t>Відповідь: 23м, 46м, 30м.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1835150" y="981075"/>
            <a:ext cx="28082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>
                <a:solidFill>
                  <a:srgbClr val="002060"/>
                </a:solidFill>
                <a:latin typeface="+mn-lt"/>
              </a:rPr>
              <a:t>тоді АВ = 2х, </a:t>
            </a:r>
            <a:endParaRPr lang="ru-RU" sz="3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4427538" y="981075"/>
            <a:ext cx="2016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uk-UA" sz="3000" b="1" dirty="0" err="1">
                <a:solidFill>
                  <a:srgbClr val="002060"/>
                </a:solidFill>
                <a:latin typeface="+mn-lt"/>
              </a:rPr>
              <a:t>АС=</a:t>
            </a:r>
            <a:r>
              <a:rPr lang="uk-UA" sz="3000" b="1" dirty="0">
                <a:solidFill>
                  <a:srgbClr val="002060"/>
                </a:solidFill>
                <a:latin typeface="+mn-lt"/>
              </a:rPr>
              <a:t> х + 7</a:t>
            </a:r>
            <a:endParaRPr lang="ru-RU" sz="3000" b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3011" grpId="0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build="p"/>
      <p:bldP spid="1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836613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бъект 13"/>
          <p:cNvSpPr txBox="1">
            <a:spLocks/>
          </p:cNvSpPr>
          <p:nvPr/>
        </p:nvSpPr>
        <p:spPr bwMode="auto">
          <a:xfrm>
            <a:off x="179388" y="115888"/>
            <a:ext cx="87137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latin typeface="Franklin Gothic Book" pitchFamily="34" charset="0"/>
              </a:rPr>
              <a:t> 2. Результат при </a:t>
            </a:r>
            <a:r>
              <a:rPr lang="ru-RU" sz="3200" dirty="0" err="1">
                <a:latin typeface="Franklin Gothic Book" pitchFamily="34" charset="0"/>
              </a:rPr>
              <a:t>додаванні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645024"/>
            <a:ext cx="19526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анимация ключ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140976">
            <a:off x="2554697" y="4116350"/>
            <a:ext cx="1211411" cy="462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2276872"/>
            <a:ext cx="7129462" cy="31686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uk-UA" b="1" dirty="0" smtClean="0"/>
              <a:t>Повторити п.18,19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uk-UA" b="1" dirty="0" smtClean="0"/>
              <a:t>Скласти задачу на складання рівняння за казкою </a:t>
            </a:r>
            <a:r>
              <a:rPr lang="uk-UA" b="1" dirty="0" err="1" smtClean="0"/>
              <a:t>“Золотий</a:t>
            </a:r>
            <a:r>
              <a:rPr lang="uk-UA" b="1" dirty="0" smtClean="0"/>
              <a:t> ключик або пригоди </a:t>
            </a:r>
            <a:r>
              <a:rPr lang="uk-UA" b="1" dirty="0" err="1" smtClean="0"/>
              <a:t>Буратіно”</a:t>
            </a:r>
            <a:r>
              <a:rPr lang="uk-UA" b="1" dirty="0" smtClean="0"/>
              <a:t>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980728"/>
            <a:ext cx="6771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Домашнє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завдання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836613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бъект 13"/>
          <p:cNvSpPr txBox="1">
            <a:spLocks/>
          </p:cNvSpPr>
          <p:nvPr/>
        </p:nvSpPr>
        <p:spPr bwMode="auto">
          <a:xfrm>
            <a:off x="0" y="115888"/>
            <a:ext cx="91440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latin typeface="Franklin Gothic Book" pitchFamily="34" charset="0"/>
              </a:rPr>
              <a:t> 3. </a:t>
            </a:r>
            <a:r>
              <a:rPr lang="ru-RU" sz="3200" dirty="0" err="1">
                <a:latin typeface="Franklin Gothic Book" pitchFamily="34" charset="0"/>
              </a:rPr>
              <a:t>Чотирикутник</a:t>
            </a:r>
            <a:r>
              <a:rPr lang="ru-RU" sz="3200" dirty="0">
                <a:latin typeface="Franklin Gothic Book" pitchFamily="34" charset="0"/>
              </a:rPr>
              <a:t>, у </a:t>
            </a:r>
            <a:r>
              <a:rPr lang="ru-RU" sz="3200" dirty="0" err="1">
                <a:latin typeface="Franklin Gothic Book" pitchFamily="34" charset="0"/>
              </a:rPr>
              <a:t>якого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всі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сторони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і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всі</a:t>
            </a:r>
            <a:r>
              <a:rPr lang="ru-RU" sz="3200" dirty="0">
                <a:latin typeface="Franklin Gothic Book" pitchFamily="34" charset="0"/>
              </a:rPr>
              <a:t> кути </a:t>
            </a:r>
            <a:r>
              <a:rPr lang="ru-RU" sz="3200" dirty="0" err="1">
                <a:latin typeface="Franklin Gothic Book" pitchFamily="34" charset="0"/>
              </a:rPr>
              <a:t>рівні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836613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бъект 13"/>
          <p:cNvSpPr txBox="1">
            <a:spLocks/>
          </p:cNvSpPr>
          <p:nvPr/>
        </p:nvSpPr>
        <p:spPr bwMode="auto">
          <a:xfrm>
            <a:off x="179388" y="115888"/>
            <a:ext cx="87137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latin typeface="Franklin Gothic Book" pitchFamily="34" charset="0"/>
              </a:rPr>
              <a:t> 4. Результат </a:t>
            </a:r>
            <a:r>
              <a:rPr lang="ru-RU" sz="3200" dirty="0" err="1">
                <a:latin typeface="Franklin Gothic Book" pitchFamily="34" charset="0"/>
              </a:rPr>
              <a:t>ділення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39750" y="1312863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бъект 13"/>
          <p:cNvSpPr txBox="1">
            <a:spLocks/>
          </p:cNvSpPr>
          <p:nvPr/>
        </p:nvSpPr>
        <p:spPr bwMode="auto">
          <a:xfrm>
            <a:off x="179388" y="115888"/>
            <a:ext cx="87137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latin typeface="Franklin Gothic Book" pitchFamily="34" charset="0"/>
              </a:rPr>
              <a:t> 5. </a:t>
            </a:r>
            <a:r>
              <a:rPr lang="ru-RU" sz="3200" dirty="0" err="1">
                <a:latin typeface="Franklin Gothic Book" pitchFamily="34" charset="0"/>
              </a:rPr>
              <a:t>Геометрична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фігура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утворена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двома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променями</a:t>
            </a:r>
            <a:r>
              <a:rPr lang="ru-RU" sz="3200" dirty="0">
                <a:latin typeface="Franklin Gothic Book" pitchFamily="34" charset="0"/>
              </a:rPr>
              <a:t>, </a:t>
            </a:r>
            <a:r>
              <a:rPr lang="ru-RU" sz="3200" dirty="0" err="1">
                <a:latin typeface="Franklin Gothic Book" pitchFamily="34" charset="0"/>
              </a:rPr>
              <a:t>які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мають</a:t>
            </a: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err="1">
                <a:latin typeface="Franklin Gothic Book" pitchFamily="34" charset="0"/>
              </a:rPr>
              <a:t>спільний</a:t>
            </a:r>
            <a:r>
              <a:rPr lang="ru-RU" sz="3200" dirty="0">
                <a:latin typeface="Franklin Gothic Book" pitchFamily="34" charset="0"/>
              </a:rPr>
              <a:t> початок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68313" y="908050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бъект 13"/>
          <p:cNvSpPr txBox="1">
            <a:spLocks/>
          </p:cNvSpPr>
          <p:nvPr/>
        </p:nvSpPr>
        <p:spPr bwMode="auto">
          <a:xfrm>
            <a:off x="179388" y="115888"/>
            <a:ext cx="87137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latin typeface="Franklin Gothic Book" pitchFamily="34" charset="0"/>
              </a:rPr>
              <a:t> 6. Компонент </a:t>
            </a:r>
            <a:r>
              <a:rPr lang="ru-RU" sz="3200" dirty="0" err="1">
                <a:latin typeface="Franklin Gothic Book" pitchFamily="34" charset="0"/>
              </a:rPr>
              <a:t>віднімання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68313" y="908050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бъект 13"/>
          <p:cNvSpPr txBox="1">
            <a:spLocks/>
          </p:cNvSpPr>
          <p:nvPr/>
        </p:nvSpPr>
        <p:spPr bwMode="auto">
          <a:xfrm>
            <a:off x="179388" y="115888"/>
            <a:ext cx="87137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latin typeface="Franklin Gothic Book" pitchFamily="34" charset="0"/>
              </a:rPr>
              <a:t> 7. Компонент </a:t>
            </a:r>
            <a:r>
              <a:rPr lang="ru-RU" sz="3200" dirty="0" err="1">
                <a:latin typeface="Franklin Gothic Book" pitchFamily="34" charset="0"/>
              </a:rPr>
              <a:t>ділення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68313" y="908050"/>
          <a:ext cx="8229595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424"/>
                <a:gridCol w="76586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9307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бъект 13"/>
          <p:cNvSpPr txBox="1">
            <a:spLocks/>
          </p:cNvSpPr>
          <p:nvPr/>
        </p:nvSpPr>
        <p:spPr bwMode="auto">
          <a:xfrm>
            <a:off x="179388" y="115888"/>
            <a:ext cx="87137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3200" dirty="0" smtClean="0">
                <a:latin typeface="Franklin Gothic Book" pitchFamily="34" charset="0"/>
              </a:rPr>
              <a:t>8. </a:t>
            </a:r>
            <a:r>
              <a:rPr lang="ru-RU" sz="3200" dirty="0">
                <a:latin typeface="Franklin Gothic Book" pitchFamily="34" charset="0"/>
              </a:rPr>
              <a:t>Кут, </a:t>
            </a:r>
            <a:r>
              <a:rPr lang="ru-RU" sz="3200" dirty="0" err="1">
                <a:latin typeface="Franklin Gothic Book" pitchFamily="34" charset="0"/>
              </a:rPr>
              <a:t>менший</a:t>
            </a:r>
            <a:r>
              <a:rPr lang="ru-RU" sz="3200" dirty="0">
                <a:latin typeface="Franklin Gothic Book" pitchFamily="34" charset="0"/>
              </a:rPr>
              <a:t> за </a:t>
            </a:r>
            <a:r>
              <a:rPr lang="ru-RU" sz="3200" dirty="0" err="1">
                <a:latin typeface="Franklin Gothic Book" pitchFamily="34" charset="0"/>
              </a:rPr>
              <a:t>прямий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ехническая">
  <a:themeElements>
    <a:clrScheme name="Техническая">
      <a:dk1>
        <a:sysClr val="windowText" lastClr="000000"/>
      </a:dk1>
      <a:lt1>
        <a:sysClr val="window" lastClr="F4F4F4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4F4F4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4F4F4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2">
    <a:dk1>
      <a:sysClr val="windowText" lastClr="000000"/>
    </a:dk1>
    <a:lt1>
      <a:sysClr val="window" lastClr="F4F4F4"/>
    </a:lt1>
    <a:dk2>
      <a:srgbClr val="B13F9A"/>
    </a:dk2>
    <a:lt2>
      <a:srgbClr val="F4E7ED"/>
    </a:lt2>
    <a:accent1>
      <a:srgbClr val="009900"/>
    </a:accent1>
    <a:accent2>
      <a:srgbClr val="92D050"/>
    </a:accent2>
    <a:accent3>
      <a:srgbClr val="FFEBA3"/>
    </a:accent3>
    <a:accent4>
      <a:srgbClr val="F9B639"/>
    </a:accent4>
    <a:accent5>
      <a:srgbClr val="92D050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4F4F4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C9DA91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4F4F4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C9DA91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4F4F4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C9DA91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4F4F4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C9DA91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4F4F4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C9DA91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4F4F4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C9DA91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4F4F4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9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4F4F4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C9DA91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1087</TotalTime>
  <Words>823</Words>
  <Application>Microsoft Office PowerPoint</Application>
  <PresentationFormat>Экран (4:3)</PresentationFormat>
  <Paragraphs>340</Paragraphs>
  <Slides>31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1_Техническая</vt:lpstr>
      <vt:lpstr>1_Трек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Розв'язання </vt:lpstr>
      <vt:lpstr>Розв'яжіть рівняння ( 5 балів)</vt:lpstr>
      <vt:lpstr>Розв'язання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Розв'язання 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109</cp:revision>
  <dcterms:modified xsi:type="dcterms:W3CDTF">2013-12-02T17:08:45Z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5008270</vt:lpwstr>
  </property>
  <property fmtid="{D5CDD505-2E9C-101B-9397-08002B2CF9AE}" name="NXPowerLiteVersion" pid="3">
    <vt:lpwstr>D4.1.4</vt:lpwstr>
  </property>
</Properties>
</file>